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62"/>
  </p:notesMasterIdLst>
  <p:sldIdLst>
    <p:sldId id="293" r:id="rId5"/>
    <p:sldId id="344" r:id="rId6"/>
    <p:sldId id="292" r:id="rId7"/>
    <p:sldId id="311" r:id="rId8"/>
    <p:sldId id="294" r:id="rId9"/>
    <p:sldId id="346" r:id="rId10"/>
    <p:sldId id="369" r:id="rId11"/>
    <p:sldId id="370" r:id="rId12"/>
    <p:sldId id="371" r:id="rId13"/>
    <p:sldId id="372" r:id="rId14"/>
    <p:sldId id="373" r:id="rId15"/>
    <p:sldId id="374" r:id="rId16"/>
    <p:sldId id="375" r:id="rId17"/>
    <p:sldId id="376" r:id="rId18"/>
    <p:sldId id="377" r:id="rId19"/>
    <p:sldId id="378" r:id="rId20"/>
    <p:sldId id="379" r:id="rId21"/>
    <p:sldId id="380" r:id="rId22"/>
    <p:sldId id="313" r:id="rId23"/>
    <p:sldId id="314" r:id="rId24"/>
    <p:sldId id="315" r:id="rId25"/>
    <p:sldId id="291" r:id="rId26"/>
    <p:sldId id="319" r:id="rId27"/>
    <p:sldId id="366" r:id="rId28"/>
    <p:sldId id="367" r:id="rId29"/>
    <p:sldId id="368" r:id="rId30"/>
    <p:sldId id="298" r:id="rId31"/>
    <p:sldId id="317" r:id="rId32"/>
    <p:sldId id="318" r:id="rId33"/>
    <p:sldId id="320" r:id="rId34"/>
    <p:sldId id="321" r:id="rId35"/>
    <p:sldId id="322" r:id="rId36"/>
    <p:sldId id="323" r:id="rId37"/>
    <p:sldId id="351" r:id="rId38"/>
    <p:sldId id="364" r:id="rId39"/>
    <p:sldId id="365" r:id="rId40"/>
    <p:sldId id="352" r:id="rId41"/>
    <p:sldId id="355" r:id="rId42"/>
    <p:sldId id="356" r:id="rId43"/>
    <p:sldId id="357" r:id="rId44"/>
    <p:sldId id="358" r:id="rId45"/>
    <p:sldId id="359" r:id="rId46"/>
    <p:sldId id="324" r:id="rId47"/>
    <p:sldId id="327" r:id="rId48"/>
    <p:sldId id="336" r:id="rId49"/>
    <p:sldId id="337" r:id="rId50"/>
    <p:sldId id="381" r:id="rId51"/>
    <p:sldId id="382" r:id="rId52"/>
    <p:sldId id="383" r:id="rId53"/>
    <p:sldId id="384" r:id="rId54"/>
    <p:sldId id="385" r:id="rId55"/>
    <p:sldId id="386" r:id="rId56"/>
    <p:sldId id="387" r:id="rId57"/>
    <p:sldId id="388" r:id="rId58"/>
    <p:sldId id="389" r:id="rId59"/>
    <p:sldId id="390" r:id="rId60"/>
    <p:sldId id="391" r:id="rId61"/>
  </p:sldIdLst>
  <p:sldSz cx="9144000" cy="6858000" type="screen4x3"/>
  <p:notesSz cx="7099300" cy="102346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0000"/>
    <a:srgbClr val="FF9900"/>
    <a:srgbClr val="FFFFCC"/>
    <a:srgbClr val="00FF00"/>
    <a:srgbClr val="FFFF00"/>
    <a:srgbClr val="FFFF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06" autoAdjust="0"/>
    <p:restoredTop sz="98394" autoAdjust="0"/>
  </p:normalViewPr>
  <p:slideViewPr>
    <p:cSldViewPr showGuides="1">
      <p:cViewPr varScale="1">
        <p:scale>
          <a:sx n="83" d="100"/>
          <a:sy n="83" d="100"/>
        </p:scale>
        <p:origin x="1795"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charts/_rels/chart1.xml.rels><?xml version="1.0" encoding="UTF-8" standalone="yes"?>
<Relationships xmlns="http://schemas.openxmlformats.org/package/2006/relationships"><Relationship Id="rId1" Type="http://schemas.openxmlformats.org/officeDocument/2006/relationships/package" Target="../embeddings/List_aplikace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List_aplikace_Microsoft_Excel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71" b="1" i="0" u="none" strike="noStrike" baseline="0">
                <a:solidFill>
                  <a:srgbClr val="0033CC"/>
                </a:solidFill>
                <a:latin typeface="Arial"/>
                <a:ea typeface="Arial"/>
                <a:cs typeface="Arial"/>
              </a:defRPr>
            </a:pPr>
            <a:r>
              <a:rPr lang="cs-CZ" dirty="0" err="1">
                <a:solidFill>
                  <a:srgbClr val="0033CC"/>
                </a:solidFill>
              </a:rPr>
              <a:t>dimethylftalát</a:t>
            </a:r>
            <a:r>
              <a:rPr lang="cs-CZ" dirty="0">
                <a:solidFill>
                  <a:srgbClr val="0033CC"/>
                </a:solidFill>
              </a:rPr>
              <a:t> </a:t>
            </a:r>
            <a:r>
              <a:rPr lang="cs-CZ" i="1" dirty="0" smtClean="0">
                <a:solidFill>
                  <a:srgbClr val="0033CC"/>
                </a:solidFill>
              </a:rPr>
              <a:t>p</a:t>
            </a:r>
            <a:r>
              <a:rPr lang="cs-CZ" dirty="0" smtClean="0">
                <a:solidFill>
                  <a:srgbClr val="0033CC"/>
                </a:solidFill>
              </a:rPr>
              <a:t>=1.34 </a:t>
            </a:r>
            <a:r>
              <a:rPr lang="cs-CZ" dirty="0">
                <a:solidFill>
                  <a:srgbClr val="0033CC"/>
                </a:solidFill>
              </a:rPr>
              <a:t>Pa</a:t>
            </a:r>
          </a:p>
        </c:rich>
      </c:tx>
      <c:layout>
        <c:manualLayout>
          <c:xMode val="edge"/>
          <c:yMode val="edge"/>
          <c:x val="0.48650695117268195"/>
          <c:y val="0.13440603468604351"/>
        </c:manualLayout>
      </c:layout>
      <c:overlay val="0"/>
      <c:spPr>
        <a:noFill/>
        <a:ln w="25747">
          <a:noFill/>
        </a:ln>
      </c:spPr>
    </c:title>
    <c:autoTitleDeleted val="0"/>
    <c:plotArea>
      <c:layout>
        <c:manualLayout>
          <c:layoutTarget val="inner"/>
          <c:xMode val="edge"/>
          <c:yMode val="edge"/>
          <c:x val="0.24649298597194388"/>
          <c:y val="0.30521091811414391"/>
          <c:w val="0.42484969939879758"/>
          <c:h val="0.52605459057071957"/>
        </c:manualLayout>
      </c:layout>
      <c:pieChart>
        <c:varyColors val="1"/>
        <c:ser>
          <c:idx val="0"/>
          <c:order val="0"/>
          <c:spPr>
            <a:solidFill>
              <a:srgbClr val="9999FF"/>
            </a:solidFill>
            <a:ln w="12874">
              <a:solidFill>
                <a:srgbClr val="000000"/>
              </a:solidFill>
              <a:prstDash val="solid"/>
            </a:ln>
          </c:spPr>
          <c:dPt>
            <c:idx val="0"/>
            <c:bubble3D val="0"/>
            <c:spPr>
              <a:solidFill>
                <a:srgbClr val="CCFFFF"/>
              </a:solidFill>
              <a:ln w="12874">
                <a:solidFill>
                  <a:srgbClr val="000000"/>
                </a:solidFill>
                <a:prstDash val="solid"/>
              </a:ln>
            </c:spPr>
            <c:extLst>
              <c:ext xmlns:c16="http://schemas.microsoft.com/office/drawing/2014/chart" uri="{C3380CC4-5D6E-409C-BE32-E72D297353CC}">
                <c16:uniqueId val="{00000000-5D38-4744-B7ED-4E4041A82D52}"/>
              </c:ext>
            </c:extLst>
          </c:dPt>
          <c:dPt>
            <c:idx val="1"/>
            <c:bubble3D val="0"/>
            <c:spPr>
              <a:solidFill>
                <a:srgbClr val="993366"/>
              </a:solidFill>
              <a:ln w="12874">
                <a:solidFill>
                  <a:srgbClr val="000000"/>
                </a:solidFill>
                <a:prstDash val="solid"/>
              </a:ln>
            </c:spPr>
            <c:extLst>
              <c:ext xmlns:c16="http://schemas.microsoft.com/office/drawing/2014/chart" uri="{C3380CC4-5D6E-409C-BE32-E72D297353CC}">
                <c16:uniqueId val="{00000001-5D38-4744-B7ED-4E4041A82D52}"/>
              </c:ext>
            </c:extLst>
          </c:dPt>
          <c:dPt>
            <c:idx val="2"/>
            <c:bubble3D val="0"/>
            <c:spPr>
              <a:solidFill>
                <a:srgbClr val="0000FF"/>
              </a:solidFill>
              <a:ln w="12874">
                <a:solidFill>
                  <a:srgbClr val="000000"/>
                </a:solidFill>
                <a:prstDash val="solid"/>
              </a:ln>
            </c:spPr>
            <c:extLst>
              <c:ext xmlns:c16="http://schemas.microsoft.com/office/drawing/2014/chart" uri="{C3380CC4-5D6E-409C-BE32-E72D297353CC}">
                <c16:uniqueId val="{00000002-5D38-4744-B7ED-4E4041A82D52}"/>
              </c:ext>
            </c:extLst>
          </c:dPt>
          <c:dPt>
            <c:idx val="3"/>
            <c:bubble3D val="0"/>
            <c:spPr>
              <a:solidFill>
                <a:srgbClr val="CCFFFF"/>
              </a:solidFill>
              <a:ln w="12874">
                <a:solidFill>
                  <a:srgbClr val="000000"/>
                </a:solidFill>
                <a:prstDash val="solid"/>
              </a:ln>
            </c:spPr>
            <c:extLst>
              <c:ext xmlns:c16="http://schemas.microsoft.com/office/drawing/2014/chart" uri="{C3380CC4-5D6E-409C-BE32-E72D297353CC}">
                <c16:uniqueId val="{00000003-5D38-4744-B7ED-4E4041A82D52}"/>
              </c:ext>
            </c:extLst>
          </c:dPt>
          <c:dPt>
            <c:idx val="4"/>
            <c:bubble3D val="0"/>
            <c:spPr>
              <a:solidFill>
                <a:srgbClr val="FF99CC"/>
              </a:solidFill>
              <a:ln w="12874">
                <a:solidFill>
                  <a:srgbClr val="000000"/>
                </a:solidFill>
                <a:prstDash val="solid"/>
              </a:ln>
            </c:spPr>
            <c:extLst>
              <c:ext xmlns:c16="http://schemas.microsoft.com/office/drawing/2014/chart" uri="{C3380CC4-5D6E-409C-BE32-E72D297353CC}">
                <c16:uniqueId val="{00000004-5D38-4744-B7ED-4E4041A82D52}"/>
              </c:ext>
            </c:extLst>
          </c:dPt>
          <c:dPt>
            <c:idx val="5"/>
            <c:bubble3D val="0"/>
            <c:spPr>
              <a:gradFill rotWithShape="0">
                <a:gsLst>
                  <a:gs pos="0">
                    <a:srgbClr xmlns:mc="http://schemas.openxmlformats.org/markup-compatibility/2006" xmlns:a14="http://schemas.microsoft.com/office/drawing/2010/main" val="FEFEFE" mc:Ignorable="a14" a14:legacySpreadsheetColorIndex="60">
                      <a:gamma/>
                      <a:tint val="63922"/>
                      <a:invGamma/>
                    </a:srgbClr>
                  </a:gs>
                  <a:gs pos="100000">
                    <a:srgbClr xmlns:mc="http://schemas.openxmlformats.org/markup-compatibility/2006" xmlns:a14="http://schemas.microsoft.com/office/drawing/2010/main" val="993300" mc:Ignorable="a14" a14:legacySpreadsheetColorIndex="60"/>
                  </a:gs>
                </a:gsLst>
                <a:lin ang="5400000" scaled="1"/>
              </a:gradFill>
              <a:ln w="12874">
                <a:solidFill>
                  <a:srgbClr val="000000"/>
                </a:solidFill>
                <a:prstDash val="solid"/>
              </a:ln>
            </c:spPr>
            <c:extLst>
              <c:ext xmlns:c16="http://schemas.microsoft.com/office/drawing/2014/chart" uri="{C3380CC4-5D6E-409C-BE32-E72D297353CC}">
                <c16:uniqueId val="{00000005-5D38-4744-B7ED-4E4041A82D52}"/>
              </c:ext>
            </c:extLst>
          </c:dPt>
          <c:dPt>
            <c:idx val="6"/>
            <c:bubble3D val="0"/>
            <c:spPr>
              <a:solidFill>
                <a:srgbClr val="000000"/>
              </a:solidFill>
              <a:ln w="12874">
                <a:solidFill>
                  <a:srgbClr val="000000"/>
                </a:solidFill>
                <a:prstDash val="solid"/>
              </a:ln>
            </c:spPr>
            <c:extLst>
              <c:ext xmlns:c16="http://schemas.microsoft.com/office/drawing/2014/chart" uri="{C3380CC4-5D6E-409C-BE32-E72D297353CC}">
                <c16:uniqueId val="{00000006-5D38-4744-B7ED-4E4041A82D52}"/>
              </c:ext>
            </c:extLst>
          </c:dPt>
          <c:dLbls>
            <c:dLbl>
              <c:idx val="2"/>
              <c:layout>
                <c:manualLayout>
                  <c:x val="-0.18121606756879105"/>
                  <c:y val="-7.2609777500589529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5D38-4744-B7ED-4E4041A82D52}"/>
                </c:ext>
              </c:extLst>
            </c:dLbl>
            <c:dLbl>
              <c:idx val="3"/>
              <c:layout>
                <c:manualLayout>
                  <c:x val="0.19620101901535547"/>
                  <c:y val="-2.8646002328125086E-2"/>
                </c:manualLayout>
              </c:layout>
              <c:numFmt formatCode="0.00%" sourceLinked="0"/>
              <c:spPr>
                <a:noFill/>
                <a:ln w="25747">
                  <a:noFill/>
                </a:ln>
              </c:spPr>
              <c:txPr>
                <a:bodyPr/>
                <a:lstStyle/>
                <a:p>
                  <a:pPr>
                    <a:defRPr sz="1200" b="0" i="0" u="none" strike="noStrike" baseline="0">
                      <a:solidFill>
                        <a:srgbClr val="000000"/>
                      </a:solidFill>
                      <a:latin typeface="Arial"/>
                      <a:ea typeface="Arial"/>
                      <a:cs typeface="Arial"/>
                    </a:defRPr>
                  </a:pPr>
                  <a:endParaRPr lang="cs-CZ"/>
                </a:p>
              </c:txPr>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D38-4744-B7ED-4E4041A82D52}"/>
                </c:ext>
              </c:extLst>
            </c:dLbl>
            <c:dLbl>
              <c:idx val="4"/>
              <c:layout>
                <c:manualLayout>
                  <c:x val="-1.1811825545740007E-2"/>
                  <c:y val="4.0830328696964013E-2"/>
                </c:manualLayout>
              </c:layout>
              <c:numFmt formatCode="0.00%" sourceLinked="0"/>
              <c:spPr>
                <a:noFill/>
                <a:ln w="25747">
                  <a:noFill/>
                </a:ln>
              </c:spPr>
              <c:txPr>
                <a:bodyPr/>
                <a:lstStyle/>
                <a:p>
                  <a:pPr>
                    <a:defRPr sz="1200" b="0" i="0" u="none" strike="noStrike" baseline="0">
                      <a:solidFill>
                        <a:srgbClr val="000000"/>
                      </a:solidFill>
                      <a:latin typeface="Arial"/>
                      <a:ea typeface="Arial"/>
                      <a:cs typeface="Arial"/>
                    </a:defRPr>
                  </a:pPr>
                  <a:endParaRPr lang="cs-CZ"/>
                </a:p>
              </c:txPr>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5D38-4744-B7ED-4E4041A82D52}"/>
                </c:ext>
              </c:extLst>
            </c:dLbl>
            <c:dLbl>
              <c:idx val="5"/>
              <c:layout>
                <c:manualLayout>
                  <c:x val="0.18298895742296162"/>
                  <c:y val="-2.3813763857085977E-2"/>
                </c:manualLayout>
              </c:layout>
              <c:numFmt formatCode="0.00%" sourceLinked="0"/>
              <c:spPr>
                <a:noFill/>
                <a:ln w="25747">
                  <a:noFill/>
                </a:ln>
              </c:spPr>
              <c:txPr>
                <a:bodyPr/>
                <a:lstStyle/>
                <a:p>
                  <a:pPr>
                    <a:defRPr sz="1200" b="0" i="0" u="none" strike="noStrike" baseline="0">
                      <a:solidFill>
                        <a:srgbClr val="000000"/>
                      </a:solidFill>
                      <a:latin typeface="Arial"/>
                      <a:ea typeface="Arial"/>
                      <a:cs typeface="Arial"/>
                    </a:defRPr>
                  </a:pPr>
                  <a:endParaRPr lang="cs-CZ"/>
                </a:p>
              </c:txPr>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D38-4744-B7ED-4E4041A82D52}"/>
                </c:ext>
              </c:extLst>
            </c:dLbl>
            <c:dLbl>
              <c:idx val="6"/>
              <c:layout>
                <c:manualLayout>
                  <c:x val="-0.17702789796961288"/>
                  <c:y val="-5.531930174818242E-2"/>
                </c:manualLayout>
              </c:layout>
              <c:tx>
                <c:rich>
                  <a:bodyPr/>
                  <a:lstStyle/>
                  <a:p>
                    <a:pPr>
                      <a:defRPr sz="1200" b="0" i="0" u="none" strike="noStrike" baseline="0">
                        <a:solidFill>
                          <a:srgbClr val="000000"/>
                        </a:solidFill>
                        <a:latin typeface="Arial"/>
                        <a:ea typeface="Arial"/>
                        <a:cs typeface="Arial"/>
                      </a:defRPr>
                    </a:pPr>
                    <a:r>
                      <a:rPr lang="en-US" sz="1200" b="0" i="0" u="none" strike="noStrike" baseline="0">
                        <a:solidFill>
                          <a:srgbClr val="000000"/>
                        </a:solidFill>
                        <a:latin typeface="Arial"/>
                        <a:cs typeface="Arial"/>
                      </a:rPr>
                      <a:t>sediment</a:t>
                    </a:r>
                  </a:p>
                  <a:p>
                    <a:pPr>
                      <a:defRPr sz="1200" b="0" i="0" u="none" strike="noStrike" baseline="0">
                        <a:solidFill>
                          <a:srgbClr val="000000"/>
                        </a:solidFill>
                        <a:latin typeface="Arial"/>
                        <a:ea typeface="Arial"/>
                        <a:cs typeface="Arial"/>
                      </a:defRPr>
                    </a:pPr>
                    <a:r>
                      <a:rPr lang="en-US" sz="1200" b="0" i="0" u="none" strike="noStrike" baseline="0">
                        <a:solidFill>
                          <a:srgbClr val="000000"/>
                        </a:solidFill>
                        <a:latin typeface="Arial"/>
                        <a:cs typeface="Arial"/>
                      </a:rPr>
                      <a:t>0.07%</a:t>
                    </a:r>
                  </a:p>
                </c:rich>
              </c:tx>
              <c:spPr>
                <a:noFill/>
                <a:ln w="25747">
                  <a:noFill/>
                </a:ln>
              </c:spPr>
              <c:dLblPos val="bestFit"/>
              <c:showLegendKey val="1"/>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D38-4744-B7ED-4E4041A82D52}"/>
                </c:ext>
              </c:extLst>
            </c:dLbl>
            <c:numFmt formatCode="0.00%" sourceLinked="0"/>
            <c:spPr>
              <a:noFill/>
              <a:ln w="25747">
                <a:noFill/>
              </a:ln>
            </c:spPr>
            <c:txPr>
              <a:bodyPr wrap="square" lIns="38100" tIns="19050" rIns="38100" bIns="19050" anchor="ctr">
                <a:spAutoFit/>
              </a:bodyPr>
              <a:lstStyle/>
              <a:p>
                <a:pPr>
                  <a:defRPr sz="1200" b="0" i="0" u="none" strike="noStrike" baseline="0">
                    <a:solidFill>
                      <a:srgbClr val="000000"/>
                    </a:solidFill>
                    <a:latin typeface="Arial"/>
                    <a:ea typeface="Arial"/>
                    <a:cs typeface="Arial"/>
                  </a:defRPr>
                </a:pPr>
                <a:endParaRPr lang="cs-CZ"/>
              </a:p>
            </c:txPr>
            <c:showLegendKey val="1"/>
            <c:showVal val="0"/>
            <c:showCatName val="1"/>
            <c:showSerName val="0"/>
            <c:showPercent val="1"/>
            <c:showBubbleSize val="0"/>
            <c:showLeaderLines val="1"/>
            <c:extLst>
              <c:ext xmlns:c15="http://schemas.microsoft.com/office/drawing/2012/chart" uri="{CE6537A1-D6FC-4f65-9D91-7224C49458BB}"/>
            </c:extLst>
          </c:dLbls>
          <c:cat>
            <c:strRef>
              <c:f>DMP_Olomoucko_100kg_Pmin!$H$72:$H$78</c:f>
              <c:strCache>
                <c:ptCount val="7"/>
                <c:pt idx="0">
                  <c:v>vzduch</c:v>
                </c:pt>
                <c:pt idx="1">
                  <c:v>aerosol</c:v>
                </c:pt>
                <c:pt idx="2">
                  <c:v>voda </c:v>
                </c:pt>
                <c:pt idx="3">
                  <c:v>suspenze</c:v>
                </c:pt>
                <c:pt idx="4">
                  <c:v>ryby</c:v>
                </c:pt>
                <c:pt idx="5">
                  <c:v>půda</c:v>
                </c:pt>
                <c:pt idx="6">
                  <c:v>sediment</c:v>
                </c:pt>
              </c:strCache>
            </c:strRef>
          </c:cat>
          <c:val>
            <c:numRef>
              <c:f>DMP_Olomoucko_100kg_Pmin!$J$72:$J$78</c:f>
              <c:numCache>
                <c:formatCode>0.00E+00</c:formatCode>
                <c:ptCount val="7"/>
                <c:pt idx="0" formatCode="General">
                  <c:v>20.42182</c:v>
                </c:pt>
                <c:pt idx="1">
                  <c:v>1.8288200000000001E-3</c:v>
                </c:pt>
                <c:pt idx="2" formatCode="General">
                  <c:v>20.17089</c:v>
                </c:pt>
                <c:pt idx="3">
                  <c:v>4.5040169999999998E-4</c:v>
                </c:pt>
                <c:pt idx="4">
                  <c:v>3.6618020000000002E-5</c:v>
                </c:pt>
                <c:pt idx="5" formatCode="General">
                  <c:v>59.332920000000001</c:v>
                </c:pt>
                <c:pt idx="6">
                  <c:v>7.206427E-2</c:v>
                </c:pt>
              </c:numCache>
            </c:numRef>
          </c:val>
          <c:extLst>
            <c:ext xmlns:c16="http://schemas.microsoft.com/office/drawing/2014/chart" uri="{C3380CC4-5D6E-409C-BE32-E72D297353CC}">
              <c16:uniqueId val="{00000007-5D38-4744-B7ED-4E4041A82D52}"/>
            </c:ext>
          </c:extLst>
        </c:ser>
        <c:dLbls>
          <c:showLegendKey val="1"/>
          <c:showVal val="0"/>
          <c:showCatName val="1"/>
          <c:showSerName val="0"/>
          <c:showPercent val="1"/>
          <c:showBubbleSize val="0"/>
          <c:showLeaderLines val="1"/>
        </c:dLbls>
        <c:firstSliceAng val="0"/>
      </c:pieChart>
      <c:spPr>
        <a:noFill/>
        <a:ln w="25747">
          <a:noFill/>
        </a:ln>
      </c:spPr>
    </c:plotArea>
    <c:plotVisOnly val="1"/>
    <c:dispBlanksAs val="zero"/>
    <c:showDLblsOverMax val="0"/>
  </c:chart>
  <c:spPr>
    <a:solidFill>
      <a:srgbClr val="FFFFFF"/>
    </a:solidFill>
    <a:ln w="3218">
      <a:noFill/>
      <a:prstDash val="solid"/>
    </a:ln>
  </c:spPr>
  <c:txPr>
    <a:bodyPr/>
    <a:lstStyle/>
    <a:p>
      <a:pPr>
        <a:defRPr sz="811" b="0" i="0" u="none" strike="noStrike" baseline="0">
          <a:solidFill>
            <a:srgbClr val="000000"/>
          </a:solidFill>
          <a:latin typeface="Arial"/>
          <a:ea typeface="Arial"/>
          <a:cs typeface="Arial"/>
        </a:defRPr>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47" b="1" i="0" u="none" strike="noStrike" baseline="0">
                <a:solidFill>
                  <a:srgbClr val="000000"/>
                </a:solidFill>
                <a:latin typeface="Arial"/>
                <a:ea typeface="Arial"/>
                <a:cs typeface="Arial"/>
              </a:defRPr>
            </a:pPr>
            <a:r>
              <a:rPr lang="cs-CZ" dirty="0" err="1">
                <a:solidFill>
                  <a:srgbClr val="0033CC"/>
                </a:solidFill>
              </a:rPr>
              <a:t>dimethylftalát</a:t>
            </a:r>
            <a:r>
              <a:rPr lang="cs-CZ" dirty="0">
                <a:solidFill>
                  <a:srgbClr val="0033CC"/>
                </a:solidFill>
              </a:rPr>
              <a:t> </a:t>
            </a:r>
            <a:r>
              <a:rPr lang="cs-CZ" i="1" dirty="0" smtClean="0">
                <a:solidFill>
                  <a:srgbClr val="0033CC"/>
                </a:solidFill>
              </a:rPr>
              <a:t>p</a:t>
            </a:r>
            <a:r>
              <a:rPr lang="cs-CZ" dirty="0" smtClean="0">
                <a:solidFill>
                  <a:srgbClr val="0033CC"/>
                </a:solidFill>
              </a:rPr>
              <a:t>=0.22 </a:t>
            </a:r>
            <a:r>
              <a:rPr lang="cs-CZ" dirty="0">
                <a:solidFill>
                  <a:srgbClr val="0033CC"/>
                </a:solidFill>
              </a:rPr>
              <a:t>Pa</a:t>
            </a:r>
          </a:p>
        </c:rich>
      </c:tx>
      <c:layout>
        <c:manualLayout>
          <c:xMode val="edge"/>
          <c:yMode val="edge"/>
          <c:x val="0.52818026149831399"/>
          <c:y val="1.9960125904388167E-2"/>
        </c:manualLayout>
      </c:layout>
      <c:overlay val="0"/>
      <c:spPr>
        <a:noFill/>
        <a:ln w="24103">
          <a:noFill/>
        </a:ln>
      </c:spPr>
    </c:title>
    <c:autoTitleDeleted val="0"/>
    <c:plotArea>
      <c:layout>
        <c:manualLayout>
          <c:layoutTarget val="inner"/>
          <c:xMode val="edge"/>
          <c:yMode val="edge"/>
          <c:x val="0.24798711755233499"/>
          <c:y val="0.3113772455089821"/>
          <c:w val="0.4202898550724638"/>
          <c:h val="0.52095808383233533"/>
        </c:manualLayout>
      </c:layout>
      <c:pieChart>
        <c:varyColors val="1"/>
        <c:ser>
          <c:idx val="0"/>
          <c:order val="0"/>
          <c:spPr>
            <a:solidFill>
              <a:srgbClr val="9999FF"/>
            </a:solidFill>
            <a:ln w="12052">
              <a:solidFill>
                <a:srgbClr val="000000"/>
              </a:solidFill>
              <a:prstDash val="solid"/>
            </a:ln>
          </c:spPr>
          <c:dPt>
            <c:idx val="0"/>
            <c:bubble3D val="0"/>
            <c:spPr>
              <a:solidFill>
                <a:srgbClr val="CCFFFF"/>
              </a:solidFill>
              <a:ln w="12052">
                <a:solidFill>
                  <a:srgbClr val="000000"/>
                </a:solidFill>
                <a:prstDash val="solid"/>
              </a:ln>
            </c:spPr>
            <c:extLst>
              <c:ext xmlns:c16="http://schemas.microsoft.com/office/drawing/2014/chart" uri="{C3380CC4-5D6E-409C-BE32-E72D297353CC}">
                <c16:uniqueId val="{00000000-F56F-41D1-BCD3-1A8BBA3A1D7B}"/>
              </c:ext>
            </c:extLst>
          </c:dPt>
          <c:dPt>
            <c:idx val="1"/>
            <c:bubble3D val="0"/>
            <c:spPr>
              <a:solidFill>
                <a:srgbClr val="993366"/>
              </a:solidFill>
              <a:ln w="12052">
                <a:solidFill>
                  <a:srgbClr val="000000"/>
                </a:solidFill>
                <a:prstDash val="solid"/>
              </a:ln>
            </c:spPr>
            <c:extLst>
              <c:ext xmlns:c16="http://schemas.microsoft.com/office/drawing/2014/chart" uri="{C3380CC4-5D6E-409C-BE32-E72D297353CC}">
                <c16:uniqueId val="{00000001-F56F-41D1-BCD3-1A8BBA3A1D7B}"/>
              </c:ext>
            </c:extLst>
          </c:dPt>
          <c:dPt>
            <c:idx val="2"/>
            <c:bubble3D val="0"/>
            <c:spPr>
              <a:solidFill>
                <a:srgbClr val="0000FF"/>
              </a:solidFill>
              <a:ln w="12052">
                <a:solidFill>
                  <a:srgbClr val="000000"/>
                </a:solidFill>
                <a:prstDash val="solid"/>
              </a:ln>
            </c:spPr>
            <c:extLst>
              <c:ext xmlns:c16="http://schemas.microsoft.com/office/drawing/2014/chart" uri="{C3380CC4-5D6E-409C-BE32-E72D297353CC}">
                <c16:uniqueId val="{00000002-F56F-41D1-BCD3-1A8BBA3A1D7B}"/>
              </c:ext>
            </c:extLst>
          </c:dPt>
          <c:dPt>
            <c:idx val="3"/>
            <c:bubble3D val="0"/>
            <c:spPr>
              <a:solidFill>
                <a:srgbClr val="CCFFFF"/>
              </a:solidFill>
              <a:ln w="12052">
                <a:solidFill>
                  <a:srgbClr val="000000"/>
                </a:solidFill>
                <a:prstDash val="solid"/>
              </a:ln>
            </c:spPr>
            <c:extLst>
              <c:ext xmlns:c16="http://schemas.microsoft.com/office/drawing/2014/chart" uri="{C3380CC4-5D6E-409C-BE32-E72D297353CC}">
                <c16:uniqueId val="{00000003-F56F-41D1-BCD3-1A8BBA3A1D7B}"/>
              </c:ext>
            </c:extLst>
          </c:dPt>
          <c:dPt>
            <c:idx val="4"/>
            <c:bubble3D val="0"/>
            <c:spPr>
              <a:solidFill>
                <a:srgbClr val="FF99CC"/>
              </a:solidFill>
              <a:ln w="12052">
                <a:solidFill>
                  <a:srgbClr val="000000"/>
                </a:solidFill>
                <a:prstDash val="solid"/>
              </a:ln>
            </c:spPr>
            <c:extLst>
              <c:ext xmlns:c16="http://schemas.microsoft.com/office/drawing/2014/chart" uri="{C3380CC4-5D6E-409C-BE32-E72D297353CC}">
                <c16:uniqueId val="{00000004-F56F-41D1-BCD3-1A8BBA3A1D7B}"/>
              </c:ext>
            </c:extLst>
          </c:dPt>
          <c:dPt>
            <c:idx val="5"/>
            <c:bubble3D val="0"/>
            <c:spPr>
              <a:gradFill rotWithShape="0">
                <a:gsLst>
                  <a:gs pos="0">
                    <a:srgbClr xmlns:mc="http://schemas.openxmlformats.org/markup-compatibility/2006" xmlns:a14="http://schemas.microsoft.com/office/drawing/2010/main" val="FEFEFE" mc:Ignorable="a14" a14:legacySpreadsheetColorIndex="60">
                      <a:gamma/>
                      <a:tint val="63922"/>
                      <a:invGamma/>
                    </a:srgbClr>
                  </a:gs>
                  <a:gs pos="100000">
                    <a:srgbClr xmlns:mc="http://schemas.openxmlformats.org/markup-compatibility/2006" xmlns:a14="http://schemas.microsoft.com/office/drawing/2010/main" val="993300" mc:Ignorable="a14" a14:legacySpreadsheetColorIndex="60"/>
                  </a:gs>
                </a:gsLst>
                <a:lin ang="5400000" scaled="1"/>
              </a:gradFill>
              <a:ln w="12052">
                <a:solidFill>
                  <a:srgbClr val="000000"/>
                </a:solidFill>
                <a:prstDash val="solid"/>
              </a:ln>
            </c:spPr>
            <c:extLst>
              <c:ext xmlns:c16="http://schemas.microsoft.com/office/drawing/2014/chart" uri="{C3380CC4-5D6E-409C-BE32-E72D297353CC}">
                <c16:uniqueId val="{00000005-F56F-41D1-BCD3-1A8BBA3A1D7B}"/>
              </c:ext>
            </c:extLst>
          </c:dPt>
          <c:dPt>
            <c:idx val="6"/>
            <c:bubble3D val="0"/>
            <c:spPr>
              <a:solidFill>
                <a:srgbClr val="000000"/>
              </a:solidFill>
              <a:ln w="12052">
                <a:solidFill>
                  <a:srgbClr val="000000"/>
                </a:solidFill>
                <a:prstDash val="solid"/>
              </a:ln>
            </c:spPr>
            <c:extLst>
              <c:ext xmlns:c16="http://schemas.microsoft.com/office/drawing/2014/chart" uri="{C3380CC4-5D6E-409C-BE32-E72D297353CC}">
                <c16:uniqueId val="{00000006-F56F-41D1-BCD3-1A8BBA3A1D7B}"/>
              </c:ext>
            </c:extLst>
          </c:dPt>
          <c:dLbls>
            <c:dLbl>
              <c:idx val="0"/>
              <c:layout>
                <c:manualLayout>
                  <c:x val="-3.1821754396549218E-2"/>
                  <c:y val="-0.10327857963563597"/>
                </c:manualLayout>
              </c:layout>
              <c:numFmt formatCode="0.00%" sourceLinked="0"/>
              <c:spPr>
                <a:noFill/>
                <a:ln w="24103">
                  <a:noFill/>
                </a:ln>
              </c:spPr>
              <c:txPr>
                <a:bodyPr/>
                <a:lstStyle/>
                <a:p>
                  <a:pPr>
                    <a:defRPr sz="1200" b="0" i="0" u="none" strike="noStrike" baseline="0">
                      <a:solidFill>
                        <a:srgbClr val="000000"/>
                      </a:solidFill>
                      <a:latin typeface="Arial"/>
                      <a:ea typeface="Arial"/>
                      <a:cs typeface="Arial"/>
                    </a:defRPr>
                  </a:pPr>
                  <a:endParaRPr lang="cs-CZ"/>
                </a:p>
              </c:txPr>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F56F-41D1-BCD3-1A8BBA3A1D7B}"/>
                </c:ext>
              </c:extLst>
            </c:dLbl>
            <c:dLbl>
              <c:idx val="1"/>
              <c:layout>
                <c:manualLayout>
                  <c:x val="0.16657614302531554"/>
                  <c:y val="-6.3627345702825189E-2"/>
                </c:manualLayout>
              </c:layout>
              <c:numFmt formatCode="0.00%" sourceLinked="0"/>
              <c:spPr>
                <a:noFill/>
                <a:ln w="24103">
                  <a:noFill/>
                </a:ln>
              </c:spPr>
              <c:txPr>
                <a:bodyPr/>
                <a:lstStyle/>
                <a:p>
                  <a:pPr>
                    <a:defRPr sz="1200" b="0" i="0" u="none" strike="noStrike" baseline="0">
                      <a:solidFill>
                        <a:srgbClr val="000000"/>
                      </a:solidFill>
                      <a:latin typeface="Arial"/>
                      <a:ea typeface="Arial"/>
                      <a:cs typeface="Arial"/>
                    </a:defRPr>
                  </a:pPr>
                  <a:endParaRPr lang="cs-CZ"/>
                </a:p>
              </c:txPr>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56F-41D1-BCD3-1A8BBA3A1D7B}"/>
                </c:ext>
              </c:extLst>
            </c:dLbl>
            <c:dLbl>
              <c:idx val="2"/>
              <c:layout>
                <c:manualLayout>
                  <c:x val="-0.17049312162034228"/>
                  <c:y val="0.1099028057667071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F56F-41D1-BCD3-1A8BBA3A1D7B}"/>
                </c:ext>
              </c:extLst>
            </c:dLbl>
            <c:dLbl>
              <c:idx val="3"/>
              <c:layout>
                <c:manualLayout>
                  <c:x val="2.3332132505887955E-2"/>
                  <c:y val="-2.1889769120021212E-2"/>
                </c:manualLayout>
              </c:layout>
              <c:tx>
                <c:rich>
                  <a:bodyPr/>
                  <a:lstStyle/>
                  <a:p>
                    <a:pPr>
                      <a:defRPr sz="1200" b="0" i="0" u="none" strike="noStrike" baseline="0">
                        <a:solidFill>
                          <a:srgbClr val="000000"/>
                        </a:solidFill>
                        <a:latin typeface="Arial"/>
                        <a:ea typeface="Arial"/>
                        <a:cs typeface="Arial"/>
                      </a:defRPr>
                    </a:pPr>
                    <a:r>
                      <a:rPr lang="en-US" sz="1200" b="0" i="0" u="none" strike="noStrike" baseline="0">
                        <a:solidFill>
                          <a:srgbClr val="000000"/>
                        </a:solidFill>
                        <a:latin typeface="Arial"/>
                        <a:cs typeface="Arial"/>
                      </a:rPr>
                      <a:t>suspenze</a:t>
                    </a:r>
                  </a:p>
                  <a:p>
                    <a:pPr>
                      <a:defRPr sz="1200" b="0" i="0" u="none" strike="noStrike" baseline="0">
                        <a:solidFill>
                          <a:srgbClr val="000000"/>
                        </a:solidFill>
                        <a:latin typeface="Arial"/>
                        <a:ea typeface="Arial"/>
                        <a:cs typeface="Arial"/>
                      </a:defRPr>
                    </a:pPr>
                    <a:r>
                      <a:rPr lang="en-US" sz="1200" b="0" i="0" u="none" strike="noStrike" baseline="0">
                        <a:solidFill>
                          <a:srgbClr val="000000"/>
                        </a:solidFill>
                        <a:latin typeface="Arial"/>
                        <a:cs typeface="Arial"/>
                      </a:rPr>
                      <a:t>0.00%</a:t>
                    </a:r>
                  </a:p>
                </c:rich>
              </c:tx>
              <c:spPr>
                <a:noFill/>
                <a:ln w="24103">
                  <a:noFill/>
                </a:ln>
              </c:spPr>
              <c:showLegendKey val="1"/>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6F-41D1-BCD3-1A8BBA3A1D7B}"/>
                </c:ext>
              </c:extLst>
            </c:dLbl>
            <c:dLbl>
              <c:idx val="4"/>
              <c:layout>
                <c:manualLayout>
                  <c:x val="-1.978630795692848E-2"/>
                  <c:y val="0.10430113770073672"/>
                </c:manualLayout>
              </c:layout>
              <c:numFmt formatCode="0.00%" sourceLinked="0"/>
              <c:spPr>
                <a:noFill/>
                <a:ln w="24103">
                  <a:noFill/>
                </a:ln>
              </c:spPr>
              <c:txPr>
                <a:bodyPr/>
                <a:lstStyle/>
                <a:p>
                  <a:pPr>
                    <a:defRPr sz="1200" b="0" i="0" u="none" strike="noStrike" baseline="0">
                      <a:solidFill>
                        <a:srgbClr val="000000"/>
                      </a:solidFill>
                      <a:latin typeface="Arial"/>
                      <a:ea typeface="Arial"/>
                      <a:cs typeface="Arial"/>
                    </a:defRPr>
                  </a:pPr>
                  <a:endParaRPr lang="cs-CZ"/>
                </a:p>
              </c:txPr>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F56F-41D1-BCD3-1A8BBA3A1D7B}"/>
                </c:ext>
              </c:extLst>
            </c:dLbl>
            <c:dLbl>
              <c:idx val="6"/>
              <c:layout>
                <c:manualLayout>
                  <c:x val="-0.25172319771177692"/>
                  <c:y val="-0.152640885497624"/>
                </c:manualLayout>
              </c:layout>
              <c:tx>
                <c:rich>
                  <a:bodyPr/>
                  <a:lstStyle/>
                  <a:p>
                    <a:pPr>
                      <a:defRPr sz="1200" b="0" i="0" u="none" strike="noStrike" baseline="0">
                        <a:solidFill>
                          <a:srgbClr val="000000"/>
                        </a:solidFill>
                        <a:latin typeface="Arial"/>
                        <a:ea typeface="Arial"/>
                        <a:cs typeface="Arial"/>
                      </a:defRPr>
                    </a:pPr>
                    <a:r>
                      <a:rPr lang="en-US" sz="1200" b="0" i="0" u="none" strike="noStrike" baseline="0">
                        <a:solidFill>
                          <a:srgbClr val="000000"/>
                        </a:solidFill>
                        <a:latin typeface="Arial"/>
                        <a:cs typeface="Arial"/>
                      </a:rPr>
                      <a:t>sediment</a:t>
                    </a:r>
                  </a:p>
                  <a:p>
                    <a:pPr>
                      <a:defRPr sz="1200" b="0" i="0" u="none" strike="noStrike" baseline="0">
                        <a:solidFill>
                          <a:srgbClr val="000000"/>
                        </a:solidFill>
                        <a:latin typeface="Arial"/>
                        <a:ea typeface="Arial"/>
                        <a:cs typeface="Arial"/>
                      </a:defRPr>
                    </a:pPr>
                    <a:r>
                      <a:rPr lang="en-US" sz="1200" b="0" i="0" u="none" strike="noStrike" baseline="0">
                        <a:solidFill>
                          <a:srgbClr val="000000"/>
                        </a:solidFill>
                        <a:latin typeface="Arial"/>
                        <a:cs typeface="Arial"/>
                      </a:rPr>
                      <a:t>0.09%</a:t>
                    </a:r>
                  </a:p>
                </c:rich>
              </c:tx>
              <c:spPr>
                <a:noFill/>
                <a:ln w="24103">
                  <a:noFill/>
                </a:ln>
              </c:spPr>
              <c:dLblPos val="bestFit"/>
              <c:showLegendKey val="1"/>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56F-41D1-BCD3-1A8BBA3A1D7B}"/>
                </c:ext>
              </c:extLst>
            </c:dLbl>
            <c:numFmt formatCode="0.00%" sourceLinked="0"/>
            <c:spPr>
              <a:noFill/>
              <a:ln w="24103">
                <a:noFill/>
              </a:ln>
            </c:spPr>
            <c:txPr>
              <a:bodyPr wrap="square" lIns="38100" tIns="19050" rIns="38100" bIns="19050" anchor="ctr">
                <a:spAutoFit/>
              </a:bodyPr>
              <a:lstStyle/>
              <a:p>
                <a:pPr>
                  <a:defRPr sz="1200" b="0" i="0" u="none" strike="noStrike" baseline="0">
                    <a:solidFill>
                      <a:srgbClr val="000000"/>
                    </a:solidFill>
                    <a:latin typeface="Arial"/>
                    <a:ea typeface="Arial"/>
                    <a:cs typeface="Arial"/>
                  </a:defRPr>
                </a:pPr>
                <a:endParaRPr lang="cs-CZ"/>
              </a:p>
            </c:txPr>
            <c:showLegendKey val="1"/>
            <c:showVal val="0"/>
            <c:showCatName val="1"/>
            <c:showSerName val="0"/>
            <c:showPercent val="1"/>
            <c:showBubbleSize val="0"/>
            <c:showLeaderLines val="1"/>
            <c:extLst>
              <c:ext xmlns:c15="http://schemas.microsoft.com/office/drawing/2012/chart" uri="{CE6537A1-D6FC-4f65-9D91-7224C49458BB}"/>
            </c:extLst>
          </c:dLbls>
          <c:cat>
            <c:strRef>
              <c:f>DMP_Olomoucko_100kg_Pmin!$H$72:$H$78</c:f>
              <c:strCache>
                <c:ptCount val="7"/>
                <c:pt idx="0">
                  <c:v>vzduch</c:v>
                </c:pt>
                <c:pt idx="1">
                  <c:v>aerosol</c:v>
                </c:pt>
                <c:pt idx="2">
                  <c:v>voda </c:v>
                </c:pt>
                <c:pt idx="3">
                  <c:v>suspenze</c:v>
                </c:pt>
                <c:pt idx="4">
                  <c:v>ryby</c:v>
                </c:pt>
                <c:pt idx="5">
                  <c:v>půda</c:v>
                </c:pt>
                <c:pt idx="6">
                  <c:v>sediment</c:v>
                </c:pt>
              </c:strCache>
            </c:strRef>
          </c:cat>
          <c:val>
            <c:numRef>
              <c:f>DMP_Olomoucko_100kg_Pmin!$I$72:$I$78</c:f>
              <c:numCache>
                <c:formatCode>0.00E+00</c:formatCode>
                <c:ptCount val="7"/>
                <c:pt idx="0" formatCode="General">
                  <c:v>4.0429209999999998</c:v>
                </c:pt>
                <c:pt idx="1">
                  <c:v>2.2052299999999999E-3</c:v>
                </c:pt>
                <c:pt idx="2" formatCode="General">
                  <c:v>24.322479999999999</c:v>
                </c:pt>
                <c:pt idx="3">
                  <c:v>5.4310399999999998E-4</c:v>
                </c:pt>
                <c:pt idx="4">
                  <c:v>4.4154789999999999E-5</c:v>
                </c:pt>
                <c:pt idx="5" formatCode="General">
                  <c:v>71.544899999999998</c:v>
                </c:pt>
                <c:pt idx="6">
                  <c:v>8.6896639999999997E-2</c:v>
                </c:pt>
              </c:numCache>
            </c:numRef>
          </c:val>
          <c:extLst>
            <c:ext xmlns:c16="http://schemas.microsoft.com/office/drawing/2014/chart" uri="{C3380CC4-5D6E-409C-BE32-E72D297353CC}">
              <c16:uniqueId val="{00000007-F56F-41D1-BCD3-1A8BBA3A1D7B}"/>
            </c:ext>
          </c:extLst>
        </c:ser>
        <c:dLbls>
          <c:showLegendKey val="0"/>
          <c:showVal val="0"/>
          <c:showCatName val="0"/>
          <c:showSerName val="0"/>
          <c:showPercent val="0"/>
          <c:showBubbleSize val="0"/>
          <c:showLeaderLines val="1"/>
        </c:dLbls>
        <c:firstSliceAng val="0"/>
      </c:pieChart>
      <c:spPr>
        <a:noFill/>
        <a:ln w="24103">
          <a:noFill/>
        </a:ln>
      </c:spPr>
    </c:plotArea>
    <c:plotVisOnly val="1"/>
    <c:dispBlanksAs val="zero"/>
    <c:showDLblsOverMax val="0"/>
  </c:chart>
  <c:spPr>
    <a:solidFill>
      <a:srgbClr val="FFFFFF"/>
    </a:solidFill>
    <a:ln w="3013">
      <a:noFill/>
      <a:prstDash val="solid"/>
    </a:ln>
  </c:spPr>
  <c:txPr>
    <a:bodyPr/>
    <a:lstStyle/>
    <a:p>
      <a:pPr>
        <a:defRPr sz="759" b="0" i="0" u="none" strike="noStrike" baseline="0">
          <a:solidFill>
            <a:srgbClr val="000000"/>
          </a:solidFill>
          <a:latin typeface="Arial"/>
          <a:ea typeface="Arial"/>
          <a:cs typeface="Arial"/>
        </a:defRPr>
      </a:pPr>
      <a:endParaRPr lang="cs-CZ"/>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1.wmf"/><Relationship Id="rId1"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8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8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5" Type="http://schemas.openxmlformats.org/officeDocument/2006/relationships/image" Target="../media/image49.wmf"/><Relationship Id="rId4"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defTabSz="990600" eaLnBrk="1" hangingPunct="1">
              <a:spcBef>
                <a:spcPct val="0"/>
              </a:spcBef>
              <a:defRPr sz="1300">
                <a:latin typeface="Arial" charset="0"/>
              </a:defRPr>
            </a:lvl1pPr>
          </a:lstStyle>
          <a:p>
            <a:pPr>
              <a:defRPr/>
            </a:pPr>
            <a:endParaRPr lang="en-US" altLang="cs-CZ"/>
          </a:p>
        </p:txBody>
      </p:sp>
      <p:sp>
        <p:nvSpPr>
          <p:cNvPr id="3075"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spcBef>
                <a:spcPct val="0"/>
              </a:spcBef>
              <a:defRPr sz="1300">
                <a:latin typeface="Arial" charset="0"/>
              </a:defRPr>
            </a:lvl1pPr>
          </a:lstStyle>
          <a:p>
            <a:pPr>
              <a:defRPr/>
            </a:pPr>
            <a:endParaRPr lang="en-US" altLang="cs-CZ"/>
          </a:p>
        </p:txBody>
      </p:sp>
      <p:sp>
        <p:nvSpPr>
          <p:cNvPr id="2052"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altLang="cs-CZ" noProof="0" smtClean="0"/>
              <a:t>Click to edit Master text styles</a:t>
            </a:r>
          </a:p>
          <a:p>
            <a:pPr lvl="1"/>
            <a:r>
              <a:rPr lang="en-US" altLang="cs-CZ" noProof="0" smtClean="0"/>
              <a:t>Second level</a:t>
            </a:r>
          </a:p>
          <a:p>
            <a:pPr lvl="2"/>
            <a:r>
              <a:rPr lang="en-US" altLang="cs-CZ" noProof="0" smtClean="0"/>
              <a:t>Third level</a:t>
            </a:r>
          </a:p>
          <a:p>
            <a:pPr lvl="3"/>
            <a:r>
              <a:rPr lang="en-US" altLang="cs-CZ" noProof="0" smtClean="0"/>
              <a:t>Fourth level</a:t>
            </a:r>
          </a:p>
          <a:p>
            <a:pPr lvl="4"/>
            <a:r>
              <a:rPr lang="en-US" altLang="cs-CZ" noProof="0" smtClean="0"/>
              <a:t>Fifth level</a:t>
            </a:r>
          </a:p>
        </p:txBody>
      </p:sp>
      <p:sp>
        <p:nvSpPr>
          <p:cNvPr id="3078"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defTabSz="990600" eaLnBrk="1" hangingPunct="1">
              <a:spcBef>
                <a:spcPct val="0"/>
              </a:spcBef>
              <a:defRPr sz="1300">
                <a:latin typeface="Arial" charset="0"/>
              </a:defRPr>
            </a:lvl1pPr>
          </a:lstStyle>
          <a:p>
            <a:pPr>
              <a:defRPr/>
            </a:pPr>
            <a:endParaRPr lang="en-US" altLang="cs-CZ"/>
          </a:p>
        </p:txBody>
      </p:sp>
      <p:sp>
        <p:nvSpPr>
          <p:cNvPr id="307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spcBef>
                <a:spcPct val="0"/>
              </a:spcBef>
              <a:defRPr sz="1300"/>
            </a:lvl1pPr>
          </a:lstStyle>
          <a:p>
            <a:pPr>
              <a:defRPr/>
            </a:pPr>
            <a:fld id="{A561CE23-03FB-4677-959F-C14BD3FE01BF}" type="slidenum">
              <a:rPr lang="en-US" altLang="cs-CZ"/>
              <a:pPr>
                <a:defRPr/>
              </a:pPr>
              <a:t>‹#›</a:t>
            </a:fld>
            <a:endParaRPr lang="en-US" altLang="cs-CZ"/>
          </a:p>
        </p:txBody>
      </p:sp>
    </p:spTree>
    <p:extLst>
      <p:ext uri="{BB962C8B-B14F-4D97-AF65-F5344CB8AC3E}">
        <p14:creationId xmlns:p14="http://schemas.microsoft.com/office/powerpoint/2010/main" val="3219848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A28BA7-3F54-4B2A-BC71-76257C360F30}" type="slidenum">
              <a:rPr lang="en-US" altLang="cs-CZ" sz="1300" smtClean="0"/>
              <a:pPr>
                <a:spcBef>
                  <a:spcPct val="0"/>
                </a:spcBef>
              </a:pPr>
              <a:t>1</a:t>
            </a:fld>
            <a:endParaRPr lang="en-US" altLang="cs-CZ" sz="1300" smtClean="0"/>
          </a:p>
        </p:txBody>
      </p:sp>
      <p:sp>
        <p:nvSpPr>
          <p:cNvPr id="4099" name="Rectangle 2"/>
          <p:cNvSpPr>
            <a:spLocks noGrp="1" noRot="1" noChangeAspect="1" noChangeArrowheads="1" noTextEdit="1"/>
          </p:cNvSpPr>
          <p:nvPr>
            <p:ph type="sldImg"/>
          </p:nvPr>
        </p:nvSpPr>
        <p:spPr>
          <a:xfrm>
            <a:off x="992188" y="768350"/>
            <a:ext cx="5114925" cy="3836988"/>
          </a:xfrm>
          <a:ln/>
        </p:spPr>
      </p:sp>
      <p:sp>
        <p:nvSpPr>
          <p:cNvPr id="4100" name="Rectangle 3"/>
          <p:cNvSpPr>
            <a:spLocks noGrp="1" noChangeArrowheads="1"/>
          </p:cNvSpPr>
          <p:nvPr>
            <p:ph type="body" idx="1"/>
          </p:nvPr>
        </p:nvSpPr>
        <p:spPr>
          <a:xfrm>
            <a:off x="946150" y="4860925"/>
            <a:ext cx="5207000" cy="4605338"/>
          </a:xfrm>
          <a:noFill/>
        </p:spPr>
        <p:txBody>
          <a:bodyPr/>
          <a:lstStyle/>
          <a:p>
            <a:pPr eaLnBrk="1" hangingPunct="1"/>
            <a:endParaRPr lang="en-GB" altLang="cs-CZ" smtClean="0">
              <a:latin typeface="Arial" panose="020B0604020202020204" pitchFamily="34" charset="0"/>
            </a:endParaRPr>
          </a:p>
        </p:txBody>
      </p:sp>
    </p:spTree>
    <p:extLst>
      <p:ext uri="{BB962C8B-B14F-4D97-AF65-F5344CB8AC3E}">
        <p14:creationId xmlns:p14="http://schemas.microsoft.com/office/powerpoint/2010/main" val="433526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32FDEC-1830-4572-B919-5E2459AE2937}" type="slidenum">
              <a:rPr lang="en-US" altLang="cs-CZ" sz="1300" smtClean="0"/>
              <a:pPr>
                <a:spcBef>
                  <a:spcPct val="0"/>
                </a:spcBef>
              </a:pPr>
              <a:t>10</a:t>
            </a:fld>
            <a:endParaRPr lang="en-US" altLang="cs-CZ" sz="1300" smtClean="0"/>
          </a:p>
        </p:txBody>
      </p:sp>
      <p:sp>
        <p:nvSpPr>
          <p:cNvPr id="88067" name="Rectangle 2"/>
          <p:cNvSpPr>
            <a:spLocks noGrp="1" noRot="1" noChangeAspect="1" noChangeArrowheads="1" noTextEdit="1"/>
          </p:cNvSpPr>
          <p:nvPr>
            <p:ph type="sldImg"/>
          </p:nvPr>
        </p:nvSpPr>
        <p:spPr>
          <a:xfrm>
            <a:off x="992188" y="768350"/>
            <a:ext cx="5114925" cy="3836988"/>
          </a:xfrm>
          <a:ln/>
        </p:spPr>
      </p:sp>
      <p:sp>
        <p:nvSpPr>
          <p:cNvPr id="88068"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3901518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394DF9-5731-465D-B9B0-4FE5AC55F519}" type="slidenum">
              <a:rPr lang="en-US" altLang="cs-CZ" sz="1300" smtClean="0"/>
              <a:pPr>
                <a:spcBef>
                  <a:spcPct val="0"/>
                </a:spcBef>
              </a:pPr>
              <a:t>11</a:t>
            </a:fld>
            <a:endParaRPr lang="en-US" altLang="cs-CZ" sz="1300" smtClean="0"/>
          </a:p>
        </p:txBody>
      </p:sp>
      <p:sp>
        <p:nvSpPr>
          <p:cNvPr id="92163" name="Rectangle 2"/>
          <p:cNvSpPr>
            <a:spLocks noGrp="1" noRot="1" noChangeAspect="1" noChangeArrowheads="1" noTextEdit="1"/>
          </p:cNvSpPr>
          <p:nvPr>
            <p:ph type="sldImg"/>
          </p:nvPr>
        </p:nvSpPr>
        <p:spPr>
          <a:xfrm>
            <a:off x="992188" y="768350"/>
            <a:ext cx="5114925" cy="3836988"/>
          </a:xfrm>
          <a:ln/>
        </p:spPr>
      </p:sp>
      <p:sp>
        <p:nvSpPr>
          <p:cNvPr id="92164"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4292565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92E0A4-11C9-4C78-8FBB-5A0981DE14E6}" type="slidenum">
              <a:rPr lang="en-US" altLang="cs-CZ" sz="1300" smtClean="0"/>
              <a:pPr>
                <a:spcBef>
                  <a:spcPct val="0"/>
                </a:spcBef>
              </a:pPr>
              <a:t>12</a:t>
            </a:fld>
            <a:endParaRPr lang="en-US" altLang="cs-CZ" sz="1300" smtClean="0"/>
          </a:p>
        </p:txBody>
      </p:sp>
      <p:sp>
        <p:nvSpPr>
          <p:cNvPr id="94211" name="Rectangle 2"/>
          <p:cNvSpPr>
            <a:spLocks noGrp="1" noRot="1" noChangeAspect="1" noChangeArrowheads="1" noTextEdit="1"/>
          </p:cNvSpPr>
          <p:nvPr>
            <p:ph type="sldImg"/>
          </p:nvPr>
        </p:nvSpPr>
        <p:spPr>
          <a:xfrm>
            <a:off x="992188" y="768350"/>
            <a:ext cx="5114925" cy="3836988"/>
          </a:xfrm>
          <a:ln/>
        </p:spPr>
      </p:sp>
      <p:sp>
        <p:nvSpPr>
          <p:cNvPr id="94212"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3001836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5852F1-63CC-44E2-B3EA-A665FFD1236F}" type="slidenum">
              <a:rPr lang="en-US" altLang="cs-CZ" sz="1300" smtClean="0"/>
              <a:pPr>
                <a:spcBef>
                  <a:spcPct val="0"/>
                </a:spcBef>
              </a:pPr>
              <a:t>13</a:t>
            </a:fld>
            <a:endParaRPr lang="en-US" altLang="cs-CZ" sz="1300" smtClean="0"/>
          </a:p>
        </p:txBody>
      </p:sp>
      <p:sp>
        <p:nvSpPr>
          <p:cNvPr id="96259" name="Rectangle 2"/>
          <p:cNvSpPr>
            <a:spLocks noGrp="1" noRot="1" noChangeAspect="1" noChangeArrowheads="1" noTextEdit="1"/>
          </p:cNvSpPr>
          <p:nvPr>
            <p:ph type="sldImg"/>
          </p:nvPr>
        </p:nvSpPr>
        <p:spPr>
          <a:xfrm>
            <a:off x="992188" y="768350"/>
            <a:ext cx="5114925" cy="3836988"/>
          </a:xfrm>
          <a:ln/>
        </p:spPr>
      </p:sp>
      <p:sp>
        <p:nvSpPr>
          <p:cNvPr id="96260"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3559863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E62FCD-A43E-4AC6-AD26-D14B47245F21}" type="slidenum">
              <a:rPr lang="en-US" altLang="cs-CZ" sz="1300" smtClean="0"/>
              <a:pPr>
                <a:spcBef>
                  <a:spcPct val="0"/>
                </a:spcBef>
              </a:pPr>
              <a:t>14</a:t>
            </a:fld>
            <a:endParaRPr lang="en-US" altLang="cs-CZ" sz="1300" smtClean="0"/>
          </a:p>
        </p:txBody>
      </p:sp>
      <p:sp>
        <p:nvSpPr>
          <p:cNvPr id="98307" name="Rectangle 2"/>
          <p:cNvSpPr>
            <a:spLocks noGrp="1" noRot="1" noChangeAspect="1" noChangeArrowheads="1" noTextEdit="1"/>
          </p:cNvSpPr>
          <p:nvPr>
            <p:ph type="sldImg"/>
          </p:nvPr>
        </p:nvSpPr>
        <p:spPr>
          <a:xfrm>
            <a:off x="992188" y="768350"/>
            <a:ext cx="5114925" cy="3836988"/>
          </a:xfrm>
          <a:ln/>
        </p:spPr>
      </p:sp>
      <p:sp>
        <p:nvSpPr>
          <p:cNvPr id="98308"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965860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46748F-45C8-477A-85B1-09C91D1D05B8}" type="slidenum">
              <a:rPr lang="en-US" altLang="cs-CZ" sz="1300" smtClean="0"/>
              <a:pPr>
                <a:spcBef>
                  <a:spcPct val="0"/>
                </a:spcBef>
              </a:pPr>
              <a:t>15</a:t>
            </a:fld>
            <a:endParaRPr lang="en-US" altLang="cs-CZ" sz="1300" smtClean="0"/>
          </a:p>
        </p:txBody>
      </p:sp>
      <p:sp>
        <p:nvSpPr>
          <p:cNvPr id="100355" name="Rectangle 2"/>
          <p:cNvSpPr>
            <a:spLocks noGrp="1" noRot="1" noChangeAspect="1" noChangeArrowheads="1" noTextEdit="1"/>
          </p:cNvSpPr>
          <p:nvPr>
            <p:ph type="sldImg"/>
          </p:nvPr>
        </p:nvSpPr>
        <p:spPr>
          <a:xfrm>
            <a:off x="992188" y="768350"/>
            <a:ext cx="5114925" cy="3836988"/>
          </a:xfrm>
          <a:ln/>
        </p:spPr>
      </p:sp>
      <p:sp>
        <p:nvSpPr>
          <p:cNvPr id="100356"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3013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3398717-230E-420C-B626-0489D3D19A55}" type="slidenum">
              <a:rPr lang="en-US" altLang="cs-CZ" sz="1300" smtClean="0"/>
              <a:pPr>
                <a:spcBef>
                  <a:spcPct val="0"/>
                </a:spcBef>
              </a:pPr>
              <a:t>16</a:t>
            </a:fld>
            <a:endParaRPr lang="en-US" altLang="cs-CZ" sz="1300" smtClean="0"/>
          </a:p>
        </p:txBody>
      </p:sp>
      <p:sp>
        <p:nvSpPr>
          <p:cNvPr id="102403" name="Rectangle 2"/>
          <p:cNvSpPr>
            <a:spLocks noGrp="1" noRot="1" noChangeAspect="1" noChangeArrowheads="1" noTextEdit="1"/>
          </p:cNvSpPr>
          <p:nvPr>
            <p:ph type="sldImg"/>
          </p:nvPr>
        </p:nvSpPr>
        <p:spPr>
          <a:xfrm>
            <a:off x="992188" y="768350"/>
            <a:ext cx="5114925" cy="3836988"/>
          </a:xfrm>
          <a:ln/>
        </p:spPr>
      </p:sp>
      <p:sp>
        <p:nvSpPr>
          <p:cNvPr id="102404"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916926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406688-CE32-4A69-9786-3FF332C89CE9}" type="slidenum">
              <a:rPr lang="en-US" altLang="cs-CZ" sz="1300" smtClean="0"/>
              <a:pPr>
                <a:spcBef>
                  <a:spcPct val="0"/>
                </a:spcBef>
              </a:pPr>
              <a:t>17</a:t>
            </a:fld>
            <a:endParaRPr lang="en-US" altLang="cs-CZ" sz="1300" smtClean="0"/>
          </a:p>
        </p:txBody>
      </p:sp>
      <p:sp>
        <p:nvSpPr>
          <p:cNvPr id="104451" name="Rectangle 2"/>
          <p:cNvSpPr>
            <a:spLocks noGrp="1" noRot="1" noChangeAspect="1" noChangeArrowheads="1" noTextEdit="1"/>
          </p:cNvSpPr>
          <p:nvPr>
            <p:ph type="sldImg"/>
          </p:nvPr>
        </p:nvSpPr>
        <p:spPr>
          <a:xfrm>
            <a:off x="992188" y="768350"/>
            <a:ext cx="5114925" cy="3836988"/>
          </a:xfrm>
          <a:ln/>
        </p:spPr>
      </p:sp>
      <p:sp>
        <p:nvSpPr>
          <p:cNvPr id="104452"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3665328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AF2D5E-5E12-421E-A107-786644751B3F}" type="slidenum">
              <a:rPr lang="en-US" altLang="cs-CZ" sz="1300" smtClean="0"/>
              <a:pPr>
                <a:spcBef>
                  <a:spcPct val="0"/>
                </a:spcBef>
              </a:pPr>
              <a:t>18</a:t>
            </a:fld>
            <a:endParaRPr lang="en-US" altLang="cs-CZ" sz="1300" smtClean="0"/>
          </a:p>
        </p:txBody>
      </p:sp>
      <p:sp>
        <p:nvSpPr>
          <p:cNvPr id="106499" name="Rectangle 2"/>
          <p:cNvSpPr>
            <a:spLocks noGrp="1" noRot="1" noChangeAspect="1" noChangeArrowheads="1" noTextEdit="1"/>
          </p:cNvSpPr>
          <p:nvPr>
            <p:ph type="sldImg"/>
          </p:nvPr>
        </p:nvSpPr>
        <p:spPr>
          <a:xfrm>
            <a:off x="992188" y="768350"/>
            <a:ext cx="5114925" cy="3836988"/>
          </a:xfrm>
          <a:ln/>
        </p:spPr>
      </p:sp>
      <p:sp>
        <p:nvSpPr>
          <p:cNvPr id="106500"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1191927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E1E7A1-981F-4D93-B907-595FAE416852}" type="slidenum">
              <a:rPr lang="en-US" altLang="cs-CZ" sz="1300" smtClean="0"/>
              <a:pPr>
                <a:spcBef>
                  <a:spcPct val="0"/>
                </a:spcBef>
              </a:pPr>
              <a:t>19</a:t>
            </a:fld>
            <a:endParaRPr lang="en-US" altLang="cs-CZ" sz="1300" smtClean="0"/>
          </a:p>
        </p:txBody>
      </p:sp>
      <p:sp>
        <p:nvSpPr>
          <p:cNvPr id="22531" name="Rectangle 2"/>
          <p:cNvSpPr>
            <a:spLocks noGrp="1" noRot="1" noChangeAspect="1" noChangeArrowheads="1" noTextEdit="1"/>
          </p:cNvSpPr>
          <p:nvPr>
            <p:ph type="sldImg"/>
          </p:nvPr>
        </p:nvSpPr>
        <p:spPr>
          <a:xfrm>
            <a:off x="992188" y="768350"/>
            <a:ext cx="5114925" cy="3836988"/>
          </a:xfrm>
          <a:ln/>
        </p:spPr>
      </p:sp>
      <p:sp>
        <p:nvSpPr>
          <p:cNvPr id="22532"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3069453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27497-A07F-412B-AF48-AAC57C2329DB}" type="slidenum">
              <a:rPr lang="en-US" altLang="cs-CZ" sz="1300" smtClean="0"/>
              <a:pPr>
                <a:spcBef>
                  <a:spcPct val="0"/>
                </a:spcBef>
              </a:pPr>
              <a:t>2</a:t>
            </a:fld>
            <a:endParaRPr lang="en-US" altLang="cs-CZ" sz="1300" smtClean="0"/>
          </a:p>
        </p:txBody>
      </p:sp>
      <p:sp>
        <p:nvSpPr>
          <p:cNvPr id="12291" name="Rectangle 2"/>
          <p:cNvSpPr>
            <a:spLocks noGrp="1" noRot="1" noChangeAspect="1" noChangeArrowheads="1" noTextEdit="1"/>
          </p:cNvSpPr>
          <p:nvPr>
            <p:ph type="sldImg"/>
          </p:nvPr>
        </p:nvSpPr>
        <p:spPr>
          <a:xfrm>
            <a:off x="992188" y="768350"/>
            <a:ext cx="5114925" cy="3836988"/>
          </a:xfrm>
          <a:ln/>
        </p:spPr>
      </p:sp>
      <p:sp>
        <p:nvSpPr>
          <p:cNvPr id="12292" name="Rectangle 3"/>
          <p:cNvSpPr>
            <a:spLocks noGrp="1" noChangeArrowheads="1"/>
          </p:cNvSpPr>
          <p:nvPr>
            <p:ph type="body" idx="1"/>
          </p:nvPr>
        </p:nvSpPr>
        <p:spPr>
          <a:noFill/>
        </p:spPr>
        <p:txBody>
          <a:bodyPr/>
          <a:lstStyle/>
          <a:p>
            <a:pPr eaLnBrk="1" hangingPunct="1"/>
            <a:endParaRPr lang="en-GB" altLang="cs-CZ" smtClean="0">
              <a:latin typeface="Arial" panose="020B0604020202020204" pitchFamily="34" charset="0"/>
            </a:endParaRPr>
          </a:p>
        </p:txBody>
      </p:sp>
    </p:spTree>
    <p:extLst>
      <p:ext uri="{BB962C8B-B14F-4D97-AF65-F5344CB8AC3E}">
        <p14:creationId xmlns:p14="http://schemas.microsoft.com/office/powerpoint/2010/main" val="3034430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BAB2D0-9B4C-4AC9-B2BB-AF01C43B55E0}" type="slidenum">
              <a:rPr lang="en-US" altLang="cs-CZ" sz="1300" smtClean="0"/>
              <a:pPr>
                <a:spcBef>
                  <a:spcPct val="0"/>
                </a:spcBef>
              </a:pPr>
              <a:t>20</a:t>
            </a:fld>
            <a:endParaRPr lang="en-US" altLang="cs-CZ" sz="1300" smtClean="0"/>
          </a:p>
        </p:txBody>
      </p:sp>
      <p:sp>
        <p:nvSpPr>
          <p:cNvPr id="24579" name="Rectangle 2"/>
          <p:cNvSpPr>
            <a:spLocks noGrp="1" noRot="1" noChangeAspect="1" noChangeArrowheads="1" noTextEdit="1"/>
          </p:cNvSpPr>
          <p:nvPr>
            <p:ph type="sldImg"/>
          </p:nvPr>
        </p:nvSpPr>
        <p:spPr>
          <a:xfrm>
            <a:off x="992188" y="768350"/>
            <a:ext cx="5114925" cy="3836988"/>
          </a:xfrm>
          <a:ln/>
        </p:spPr>
      </p:sp>
      <p:sp>
        <p:nvSpPr>
          <p:cNvPr id="24580"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3974282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329CB0-FE78-4C18-BB26-803D34CBC0D7}" type="slidenum">
              <a:rPr lang="en-US" altLang="cs-CZ" sz="1300" smtClean="0"/>
              <a:pPr>
                <a:spcBef>
                  <a:spcPct val="0"/>
                </a:spcBef>
              </a:pPr>
              <a:t>21</a:t>
            </a:fld>
            <a:endParaRPr lang="en-US" altLang="cs-CZ" sz="1300" smtClean="0"/>
          </a:p>
        </p:txBody>
      </p:sp>
      <p:sp>
        <p:nvSpPr>
          <p:cNvPr id="26627" name="Rectangle 2"/>
          <p:cNvSpPr>
            <a:spLocks noGrp="1" noRot="1" noChangeAspect="1" noChangeArrowheads="1" noTextEdit="1"/>
          </p:cNvSpPr>
          <p:nvPr>
            <p:ph type="sldImg"/>
          </p:nvPr>
        </p:nvSpPr>
        <p:spPr>
          <a:xfrm>
            <a:off x="992188" y="768350"/>
            <a:ext cx="5114925" cy="3836988"/>
          </a:xfrm>
          <a:ln/>
        </p:spPr>
      </p:sp>
      <p:sp>
        <p:nvSpPr>
          <p:cNvPr id="26628"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3656758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9C08D1-947D-43C1-B225-9EF3C3CD008E}" type="slidenum">
              <a:rPr lang="en-US" altLang="cs-CZ" sz="1300" smtClean="0"/>
              <a:pPr>
                <a:spcBef>
                  <a:spcPct val="0"/>
                </a:spcBef>
              </a:pPr>
              <a:t>22</a:t>
            </a:fld>
            <a:endParaRPr lang="en-US" altLang="cs-CZ" sz="1300" smtClean="0"/>
          </a:p>
        </p:txBody>
      </p:sp>
      <p:sp>
        <p:nvSpPr>
          <p:cNvPr id="28675" name="Rectangle 2"/>
          <p:cNvSpPr>
            <a:spLocks noGrp="1" noRot="1" noChangeAspect="1" noChangeArrowheads="1" noTextEdit="1"/>
          </p:cNvSpPr>
          <p:nvPr>
            <p:ph type="sldImg"/>
          </p:nvPr>
        </p:nvSpPr>
        <p:spPr>
          <a:xfrm>
            <a:off x="992188" y="768350"/>
            <a:ext cx="5114925" cy="3836988"/>
          </a:xfrm>
          <a:ln/>
        </p:spPr>
      </p:sp>
      <p:sp>
        <p:nvSpPr>
          <p:cNvPr id="28676" name="Rectangle 3"/>
          <p:cNvSpPr>
            <a:spLocks noGrp="1" noChangeArrowheads="1"/>
          </p:cNvSpPr>
          <p:nvPr>
            <p:ph type="body" idx="1"/>
          </p:nvPr>
        </p:nvSpPr>
        <p:spPr>
          <a:noFill/>
        </p:spPr>
        <p:txBody>
          <a:bodyPr/>
          <a:lstStyle/>
          <a:p>
            <a:pPr eaLnBrk="1" hangingPunct="1"/>
            <a:endParaRPr lang="en-GB" altLang="cs-CZ" smtClean="0">
              <a:latin typeface="Arial" panose="020B0604020202020204" pitchFamily="34" charset="0"/>
            </a:endParaRPr>
          </a:p>
          <a:p>
            <a:pPr eaLnBrk="1" hangingPunct="1"/>
            <a:endParaRPr lang="en-GB" altLang="cs-CZ" smtClean="0">
              <a:latin typeface="Arial" panose="020B0604020202020204" pitchFamily="34" charset="0"/>
            </a:endParaRPr>
          </a:p>
          <a:p>
            <a:pPr eaLnBrk="1" hangingPunct="1"/>
            <a:endParaRPr lang="en-GB" altLang="cs-CZ" smtClean="0">
              <a:latin typeface="Arial" panose="020B0604020202020204" pitchFamily="34" charset="0"/>
            </a:endParaRPr>
          </a:p>
          <a:p>
            <a:pPr eaLnBrk="1" hangingPunct="1"/>
            <a:endParaRPr lang="en-GB" altLang="cs-CZ" smtClean="0">
              <a:latin typeface="Arial" panose="020B0604020202020204" pitchFamily="34" charset="0"/>
            </a:endParaRPr>
          </a:p>
        </p:txBody>
      </p:sp>
    </p:spTree>
    <p:extLst>
      <p:ext uri="{BB962C8B-B14F-4D97-AF65-F5344CB8AC3E}">
        <p14:creationId xmlns:p14="http://schemas.microsoft.com/office/powerpoint/2010/main" val="4288035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AD3576-D942-4D22-8A5A-D27305508268}" type="slidenum">
              <a:rPr lang="en-US" altLang="cs-CZ" sz="1300" smtClean="0"/>
              <a:pPr>
                <a:spcBef>
                  <a:spcPct val="0"/>
                </a:spcBef>
              </a:pPr>
              <a:t>23</a:t>
            </a:fld>
            <a:endParaRPr lang="en-US" altLang="cs-CZ" sz="1300" smtClean="0"/>
          </a:p>
        </p:txBody>
      </p:sp>
      <p:sp>
        <p:nvSpPr>
          <p:cNvPr id="34819" name="Rectangle 2"/>
          <p:cNvSpPr>
            <a:spLocks noGrp="1" noRot="1" noChangeAspect="1" noChangeArrowheads="1" noTextEdit="1"/>
          </p:cNvSpPr>
          <p:nvPr>
            <p:ph type="sldImg"/>
          </p:nvPr>
        </p:nvSpPr>
        <p:spPr>
          <a:xfrm>
            <a:off x="992188" y="768350"/>
            <a:ext cx="5114925" cy="3836988"/>
          </a:xfrm>
          <a:ln/>
        </p:spPr>
      </p:sp>
      <p:sp>
        <p:nvSpPr>
          <p:cNvPr id="34820"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3430989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r>
              <a:rPr lang="cs-CZ" dirty="0" err="1" smtClean="0"/>
              <a:t>Hsub</a:t>
            </a:r>
            <a:r>
              <a:rPr lang="cs-CZ" dirty="0" smtClean="0"/>
              <a:t> je používána</a:t>
            </a:r>
            <a:r>
              <a:rPr lang="cs-CZ" baseline="0" dirty="0" smtClean="0"/>
              <a:t> pro srovnávací studie výpočetních metodologií, pro </a:t>
            </a:r>
            <a:r>
              <a:rPr lang="cs-CZ" baseline="0" dirty="0" err="1" smtClean="0"/>
              <a:t>Elat</a:t>
            </a:r>
            <a:r>
              <a:rPr lang="cs-CZ" baseline="0" dirty="0" smtClean="0"/>
              <a:t> neexistuje přímo získatelný experimentální protějšek</a:t>
            </a:r>
            <a:endParaRPr lang="cs-CZ" dirty="0"/>
          </a:p>
        </p:txBody>
      </p:sp>
      <p:sp>
        <p:nvSpPr>
          <p:cNvPr id="4" name="Zástupný symbol pro číslo snímku 3"/>
          <p:cNvSpPr>
            <a:spLocks noGrp="1"/>
          </p:cNvSpPr>
          <p:nvPr>
            <p:ph type="sldNum" sz="quarter" idx="10"/>
          </p:nvPr>
        </p:nvSpPr>
        <p:spPr/>
        <p:txBody>
          <a:bodyPr/>
          <a:lstStyle/>
          <a:p>
            <a:fld id="{C594D99B-36A2-4653-853C-2D648A59C290}" type="slidenum">
              <a:rPr lang="cs-CZ" smtClean="0"/>
              <a:t>24</a:t>
            </a:fld>
            <a:endParaRPr lang="cs-CZ"/>
          </a:p>
        </p:txBody>
      </p:sp>
    </p:spTree>
    <p:extLst>
      <p:ext uri="{BB962C8B-B14F-4D97-AF65-F5344CB8AC3E}">
        <p14:creationId xmlns:p14="http://schemas.microsoft.com/office/powerpoint/2010/main" val="1561153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594D99B-36A2-4653-853C-2D648A59C290}" type="slidenum">
              <a:rPr lang="cs-CZ" smtClean="0"/>
              <a:t>25</a:t>
            </a:fld>
            <a:endParaRPr lang="cs-CZ"/>
          </a:p>
        </p:txBody>
      </p:sp>
    </p:spTree>
    <p:extLst>
      <p:ext uri="{BB962C8B-B14F-4D97-AF65-F5344CB8AC3E}">
        <p14:creationId xmlns:p14="http://schemas.microsoft.com/office/powerpoint/2010/main" val="2465732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5FA18F-1AF0-4706-B54D-462BA6214847}" type="slidenum">
              <a:rPr lang="en-US" altLang="cs-CZ" sz="1300" smtClean="0"/>
              <a:pPr>
                <a:spcBef>
                  <a:spcPct val="0"/>
                </a:spcBef>
              </a:pPr>
              <a:t>27</a:t>
            </a:fld>
            <a:endParaRPr lang="en-US" altLang="cs-CZ" sz="1300" smtClean="0"/>
          </a:p>
        </p:txBody>
      </p:sp>
      <p:sp>
        <p:nvSpPr>
          <p:cNvPr id="40963" name="Rectangle 2"/>
          <p:cNvSpPr>
            <a:spLocks noGrp="1" noRot="1" noChangeAspect="1" noChangeArrowheads="1" noTextEdit="1"/>
          </p:cNvSpPr>
          <p:nvPr>
            <p:ph type="sldImg"/>
          </p:nvPr>
        </p:nvSpPr>
        <p:spPr>
          <a:xfrm>
            <a:off x="992188" y="768350"/>
            <a:ext cx="5114925" cy="3836988"/>
          </a:xfrm>
          <a:ln/>
        </p:spPr>
      </p:sp>
      <p:sp>
        <p:nvSpPr>
          <p:cNvPr id="40964"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2735576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F5B11B-C7F8-46C1-9173-813F9A0EFC86}" type="slidenum">
              <a:rPr lang="en-US" altLang="cs-CZ" sz="1300" smtClean="0"/>
              <a:pPr>
                <a:spcBef>
                  <a:spcPct val="0"/>
                </a:spcBef>
              </a:pPr>
              <a:t>28</a:t>
            </a:fld>
            <a:endParaRPr lang="en-US" altLang="cs-CZ" sz="1300" smtClean="0"/>
          </a:p>
        </p:txBody>
      </p:sp>
      <p:sp>
        <p:nvSpPr>
          <p:cNvPr id="43011" name="Rectangle 2"/>
          <p:cNvSpPr>
            <a:spLocks noGrp="1" noRot="1" noChangeAspect="1" noChangeArrowheads="1" noTextEdit="1"/>
          </p:cNvSpPr>
          <p:nvPr>
            <p:ph type="sldImg"/>
          </p:nvPr>
        </p:nvSpPr>
        <p:spPr>
          <a:xfrm>
            <a:off x="992188" y="768350"/>
            <a:ext cx="5114925" cy="3836988"/>
          </a:xfrm>
          <a:ln/>
        </p:spPr>
      </p:sp>
      <p:sp>
        <p:nvSpPr>
          <p:cNvPr id="43012"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8884581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783A66-A3BB-4863-BC70-270C734DCA3C}" type="slidenum">
              <a:rPr lang="en-US" altLang="cs-CZ" sz="1300" smtClean="0"/>
              <a:pPr>
                <a:spcBef>
                  <a:spcPct val="0"/>
                </a:spcBef>
              </a:pPr>
              <a:t>29</a:t>
            </a:fld>
            <a:endParaRPr lang="en-US" altLang="cs-CZ" sz="1300" smtClean="0"/>
          </a:p>
        </p:txBody>
      </p:sp>
      <p:sp>
        <p:nvSpPr>
          <p:cNvPr id="45059" name="Rectangle 2"/>
          <p:cNvSpPr>
            <a:spLocks noGrp="1" noRot="1" noChangeAspect="1" noChangeArrowheads="1" noTextEdit="1"/>
          </p:cNvSpPr>
          <p:nvPr>
            <p:ph type="sldImg"/>
          </p:nvPr>
        </p:nvSpPr>
        <p:spPr>
          <a:xfrm>
            <a:off x="992188" y="768350"/>
            <a:ext cx="5114925" cy="3836988"/>
          </a:xfrm>
          <a:ln/>
        </p:spPr>
      </p:sp>
      <p:sp>
        <p:nvSpPr>
          <p:cNvPr id="45060"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4067079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DFEC29-3EAD-4A54-8D6D-B4970077D0E4}" type="slidenum">
              <a:rPr lang="en-US" altLang="cs-CZ" sz="1300" smtClean="0"/>
              <a:pPr>
                <a:spcBef>
                  <a:spcPct val="0"/>
                </a:spcBef>
              </a:pPr>
              <a:t>30</a:t>
            </a:fld>
            <a:endParaRPr lang="en-US" altLang="cs-CZ" sz="1300" smtClean="0"/>
          </a:p>
        </p:txBody>
      </p:sp>
      <p:sp>
        <p:nvSpPr>
          <p:cNvPr id="47107" name="Rectangle 2"/>
          <p:cNvSpPr>
            <a:spLocks noGrp="1" noRot="1" noChangeAspect="1" noChangeArrowheads="1" noTextEdit="1"/>
          </p:cNvSpPr>
          <p:nvPr>
            <p:ph type="sldImg"/>
          </p:nvPr>
        </p:nvSpPr>
        <p:spPr>
          <a:xfrm>
            <a:off x="992188" y="768350"/>
            <a:ext cx="5114925" cy="3836988"/>
          </a:xfrm>
          <a:ln/>
        </p:spPr>
      </p:sp>
      <p:sp>
        <p:nvSpPr>
          <p:cNvPr id="47108"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601042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7A9280-C142-473F-88EB-72EB3793BEC4}" type="slidenum">
              <a:rPr lang="en-US" altLang="cs-CZ" sz="1300" smtClean="0"/>
              <a:pPr>
                <a:spcBef>
                  <a:spcPct val="0"/>
                </a:spcBef>
              </a:pPr>
              <a:t>3</a:t>
            </a:fld>
            <a:endParaRPr lang="en-US" altLang="cs-CZ" sz="1300" smtClean="0"/>
          </a:p>
        </p:txBody>
      </p:sp>
      <p:sp>
        <p:nvSpPr>
          <p:cNvPr id="14339" name="Rectangle 2"/>
          <p:cNvSpPr>
            <a:spLocks noGrp="1" noRot="1" noChangeAspect="1" noChangeArrowheads="1" noTextEdit="1"/>
          </p:cNvSpPr>
          <p:nvPr>
            <p:ph type="sldImg"/>
          </p:nvPr>
        </p:nvSpPr>
        <p:spPr>
          <a:xfrm>
            <a:off x="992188" y="768350"/>
            <a:ext cx="5114925" cy="3836988"/>
          </a:xfrm>
          <a:ln/>
        </p:spPr>
      </p:sp>
      <p:sp>
        <p:nvSpPr>
          <p:cNvPr id="14340"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2858603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E6B357C-1BFF-410C-8143-83DD23C76F6E}" type="slidenum">
              <a:rPr lang="en-US" altLang="cs-CZ" sz="1300" smtClean="0"/>
              <a:pPr>
                <a:spcBef>
                  <a:spcPct val="0"/>
                </a:spcBef>
              </a:pPr>
              <a:t>31</a:t>
            </a:fld>
            <a:endParaRPr lang="en-US" altLang="cs-CZ" sz="1300" smtClean="0"/>
          </a:p>
        </p:txBody>
      </p:sp>
      <p:sp>
        <p:nvSpPr>
          <p:cNvPr id="49155" name="Rectangle 2"/>
          <p:cNvSpPr>
            <a:spLocks noGrp="1" noRot="1" noChangeAspect="1" noChangeArrowheads="1" noTextEdit="1"/>
          </p:cNvSpPr>
          <p:nvPr>
            <p:ph type="sldImg"/>
          </p:nvPr>
        </p:nvSpPr>
        <p:spPr>
          <a:xfrm>
            <a:off x="992188" y="768350"/>
            <a:ext cx="5114925" cy="3836988"/>
          </a:xfrm>
          <a:ln/>
        </p:spPr>
      </p:sp>
      <p:sp>
        <p:nvSpPr>
          <p:cNvPr id="49156"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3497341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5B448B-724D-48DA-A810-C9B68B02BABC}" type="slidenum">
              <a:rPr lang="en-US" altLang="cs-CZ" sz="1300" smtClean="0"/>
              <a:pPr>
                <a:spcBef>
                  <a:spcPct val="0"/>
                </a:spcBef>
              </a:pPr>
              <a:t>32</a:t>
            </a:fld>
            <a:endParaRPr lang="en-US" altLang="cs-CZ" sz="1300" smtClean="0"/>
          </a:p>
        </p:txBody>
      </p:sp>
      <p:sp>
        <p:nvSpPr>
          <p:cNvPr id="51203" name="Rectangle 2"/>
          <p:cNvSpPr>
            <a:spLocks noGrp="1" noRot="1" noChangeAspect="1" noChangeArrowheads="1" noTextEdit="1"/>
          </p:cNvSpPr>
          <p:nvPr>
            <p:ph type="sldImg"/>
          </p:nvPr>
        </p:nvSpPr>
        <p:spPr>
          <a:xfrm>
            <a:off x="992188" y="768350"/>
            <a:ext cx="5114925" cy="3836988"/>
          </a:xfrm>
          <a:ln/>
        </p:spPr>
      </p:sp>
      <p:sp>
        <p:nvSpPr>
          <p:cNvPr id="51204"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2866304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5CF2ED-176D-4722-8917-E37D563FFA16}" type="slidenum">
              <a:rPr lang="en-US" altLang="cs-CZ" sz="1300" smtClean="0"/>
              <a:pPr>
                <a:spcBef>
                  <a:spcPct val="0"/>
                </a:spcBef>
              </a:pPr>
              <a:t>33</a:t>
            </a:fld>
            <a:endParaRPr lang="en-US" altLang="cs-CZ" sz="1300" smtClean="0"/>
          </a:p>
        </p:txBody>
      </p:sp>
      <p:sp>
        <p:nvSpPr>
          <p:cNvPr id="53251" name="Rectangle 2"/>
          <p:cNvSpPr>
            <a:spLocks noGrp="1" noRot="1" noChangeAspect="1" noChangeArrowheads="1" noTextEdit="1"/>
          </p:cNvSpPr>
          <p:nvPr>
            <p:ph type="sldImg"/>
          </p:nvPr>
        </p:nvSpPr>
        <p:spPr>
          <a:xfrm>
            <a:off x="992188" y="768350"/>
            <a:ext cx="5114925" cy="3836988"/>
          </a:xfrm>
          <a:ln/>
        </p:spPr>
      </p:sp>
      <p:sp>
        <p:nvSpPr>
          <p:cNvPr id="53252"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3455118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F2C035B-99D4-44AA-99EA-18D3D9D5FDD7}" type="slidenum">
              <a:rPr lang="en-US" altLang="cs-CZ" sz="1300" smtClean="0"/>
              <a:pPr>
                <a:spcBef>
                  <a:spcPct val="0"/>
                </a:spcBef>
              </a:pPr>
              <a:t>34</a:t>
            </a:fld>
            <a:endParaRPr lang="en-US" altLang="cs-CZ" sz="1300" smtClean="0"/>
          </a:p>
        </p:txBody>
      </p:sp>
      <p:sp>
        <p:nvSpPr>
          <p:cNvPr id="55299" name="Rectangle 2"/>
          <p:cNvSpPr>
            <a:spLocks noGrp="1" noRot="1" noChangeAspect="1" noChangeArrowheads="1" noTextEdit="1"/>
          </p:cNvSpPr>
          <p:nvPr>
            <p:ph type="sldImg"/>
          </p:nvPr>
        </p:nvSpPr>
        <p:spPr>
          <a:xfrm>
            <a:off x="992188" y="768350"/>
            <a:ext cx="5114925" cy="3836988"/>
          </a:xfrm>
          <a:ln/>
        </p:spPr>
      </p:sp>
      <p:sp>
        <p:nvSpPr>
          <p:cNvPr id="55300"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16020628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90600">
              <a:defRPr>
                <a:solidFill>
                  <a:schemeClr val="tx1"/>
                </a:solidFill>
                <a:latin typeface="Arial" panose="020B0604020202020204" pitchFamily="34" charset="0"/>
              </a:defRPr>
            </a:lvl1pPr>
            <a:lvl2pPr marL="742950" indent="-285750" defTabSz="990600">
              <a:defRPr>
                <a:solidFill>
                  <a:schemeClr val="tx1"/>
                </a:solidFill>
                <a:latin typeface="Arial" panose="020B0604020202020204" pitchFamily="34" charset="0"/>
              </a:defRPr>
            </a:lvl2pPr>
            <a:lvl3pPr marL="1143000" indent="-228600" defTabSz="990600">
              <a:defRPr>
                <a:solidFill>
                  <a:schemeClr val="tx1"/>
                </a:solidFill>
                <a:latin typeface="Arial" panose="020B0604020202020204" pitchFamily="34" charset="0"/>
              </a:defRPr>
            </a:lvl3pPr>
            <a:lvl4pPr marL="1600200" indent="-228600" defTabSz="990600">
              <a:defRPr>
                <a:solidFill>
                  <a:schemeClr val="tx1"/>
                </a:solidFill>
                <a:latin typeface="Arial" panose="020B0604020202020204" pitchFamily="34" charset="0"/>
              </a:defRPr>
            </a:lvl4pPr>
            <a:lvl5pPr marL="2057400" indent="-228600" defTabSz="99060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fld id="{C899269D-44A8-4991-9FA5-A6DE5F038996}" type="slidenum">
              <a:rPr lang="en-US" altLang="cs-CZ" smtClean="0"/>
              <a:pPr/>
              <a:t>35</a:t>
            </a:fld>
            <a:endParaRPr lang="en-US" altLang="cs-CZ" smtClean="0"/>
          </a:p>
        </p:txBody>
      </p:sp>
      <p:sp>
        <p:nvSpPr>
          <p:cNvPr id="57347" name="Rectangle 2"/>
          <p:cNvSpPr>
            <a:spLocks noGrp="1" noRot="1" noChangeAspect="1" noChangeArrowheads="1" noTextEdit="1"/>
          </p:cNvSpPr>
          <p:nvPr>
            <p:ph type="sldImg"/>
          </p:nvPr>
        </p:nvSpPr>
        <p:spPr>
          <a:xfrm>
            <a:off x="992188" y="768350"/>
            <a:ext cx="5114925" cy="3836988"/>
          </a:xfrm>
          <a:ln/>
        </p:spPr>
      </p:sp>
      <p:sp>
        <p:nvSpPr>
          <p:cNvPr id="57348" name="Rectangle 3"/>
          <p:cNvSpPr>
            <a:spLocks noGrp="1" noChangeArrowheads="1"/>
          </p:cNvSpPr>
          <p:nvPr>
            <p:ph type="body" idx="1"/>
          </p:nvPr>
        </p:nvSpPr>
        <p:spPr>
          <a:noFill/>
        </p:spPr>
        <p:txBody>
          <a:bodyPr/>
          <a:lstStyle/>
          <a:p>
            <a:endParaRPr lang="cs-CZ" altLang="cs-CZ" smtClean="0">
              <a:latin typeface="Arial" panose="020B0604020202020204" pitchFamily="34" charset="0"/>
            </a:endParaRPr>
          </a:p>
        </p:txBody>
      </p:sp>
    </p:spTree>
    <p:extLst>
      <p:ext uri="{BB962C8B-B14F-4D97-AF65-F5344CB8AC3E}">
        <p14:creationId xmlns:p14="http://schemas.microsoft.com/office/powerpoint/2010/main" val="23566957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90600">
              <a:defRPr>
                <a:solidFill>
                  <a:schemeClr val="tx1"/>
                </a:solidFill>
                <a:latin typeface="Arial" panose="020B0604020202020204" pitchFamily="34" charset="0"/>
              </a:defRPr>
            </a:lvl1pPr>
            <a:lvl2pPr marL="742950" indent="-285750" defTabSz="990600">
              <a:defRPr>
                <a:solidFill>
                  <a:schemeClr val="tx1"/>
                </a:solidFill>
                <a:latin typeface="Arial" panose="020B0604020202020204" pitchFamily="34" charset="0"/>
              </a:defRPr>
            </a:lvl2pPr>
            <a:lvl3pPr marL="1143000" indent="-228600" defTabSz="990600">
              <a:defRPr>
                <a:solidFill>
                  <a:schemeClr val="tx1"/>
                </a:solidFill>
                <a:latin typeface="Arial" panose="020B0604020202020204" pitchFamily="34" charset="0"/>
              </a:defRPr>
            </a:lvl3pPr>
            <a:lvl4pPr marL="1600200" indent="-228600" defTabSz="990600">
              <a:defRPr>
                <a:solidFill>
                  <a:schemeClr val="tx1"/>
                </a:solidFill>
                <a:latin typeface="Arial" panose="020B0604020202020204" pitchFamily="34" charset="0"/>
              </a:defRPr>
            </a:lvl4pPr>
            <a:lvl5pPr marL="2057400" indent="-228600" defTabSz="99060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fld id="{98306290-1001-4629-9E6E-A2BAEFB808E4}" type="slidenum">
              <a:rPr lang="en-US" altLang="cs-CZ" smtClean="0"/>
              <a:pPr/>
              <a:t>36</a:t>
            </a:fld>
            <a:endParaRPr lang="en-US" altLang="cs-CZ" smtClean="0"/>
          </a:p>
        </p:txBody>
      </p:sp>
      <p:sp>
        <p:nvSpPr>
          <p:cNvPr id="59395" name="Rectangle 2"/>
          <p:cNvSpPr>
            <a:spLocks noGrp="1" noRot="1" noChangeAspect="1" noChangeArrowheads="1" noTextEdit="1"/>
          </p:cNvSpPr>
          <p:nvPr>
            <p:ph type="sldImg"/>
          </p:nvPr>
        </p:nvSpPr>
        <p:spPr>
          <a:xfrm>
            <a:off x="992188" y="768350"/>
            <a:ext cx="5114925" cy="3836988"/>
          </a:xfrm>
          <a:ln/>
        </p:spPr>
      </p:sp>
      <p:sp>
        <p:nvSpPr>
          <p:cNvPr id="59396" name="Rectangle 3"/>
          <p:cNvSpPr>
            <a:spLocks noGrp="1" noChangeArrowheads="1"/>
          </p:cNvSpPr>
          <p:nvPr>
            <p:ph type="body" idx="1"/>
          </p:nvPr>
        </p:nvSpPr>
        <p:spPr>
          <a:noFill/>
        </p:spPr>
        <p:txBody>
          <a:bodyPr/>
          <a:lstStyle/>
          <a:p>
            <a:endParaRPr lang="cs-CZ" altLang="cs-CZ" smtClean="0">
              <a:latin typeface="Arial" panose="020B0604020202020204" pitchFamily="34" charset="0"/>
            </a:endParaRPr>
          </a:p>
        </p:txBody>
      </p:sp>
    </p:spTree>
    <p:extLst>
      <p:ext uri="{BB962C8B-B14F-4D97-AF65-F5344CB8AC3E}">
        <p14:creationId xmlns:p14="http://schemas.microsoft.com/office/powerpoint/2010/main" val="20216370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90600">
              <a:defRPr>
                <a:solidFill>
                  <a:schemeClr val="tx1"/>
                </a:solidFill>
                <a:latin typeface="Arial" panose="020B0604020202020204" pitchFamily="34" charset="0"/>
              </a:defRPr>
            </a:lvl1pPr>
            <a:lvl2pPr marL="742950" indent="-285750" defTabSz="990600">
              <a:defRPr>
                <a:solidFill>
                  <a:schemeClr val="tx1"/>
                </a:solidFill>
                <a:latin typeface="Arial" panose="020B0604020202020204" pitchFamily="34" charset="0"/>
              </a:defRPr>
            </a:lvl2pPr>
            <a:lvl3pPr marL="1143000" indent="-228600" defTabSz="990600">
              <a:defRPr>
                <a:solidFill>
                  <a:schemeClr val="tx1"/>
                </a:solidFill>
                <a:latin typeface="Arial" panose="020B0604020202020204" pitchFamily="34" charset="0"/>
              </a:defRPr>
            </a:lvl3pPr>
            <a:lvl4pPr marL="1600200" indent="-228600" defTabSz="990600">
              <a:defRPr>
                <a:solidFill>
                  <a:schemeClr val="tx1"/>
                </a:solidFill>
                <a:latin typeface="Arial" panose="020B0604020202020204" pitchFamily="34" charset="0"/>
              </a:defRPr>
            </a:lvl4pPr>
            <a:lvl5pPr marL="2057400" indent="-228600" defTabSz="99060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fld id="{D9466A15-08B1-4DEC-AEB7-6E2D277D38B5}" type="slidenum">
              <a:rPr lang="en-US" altLang="cs-CZ" smtClean="0"/>
              <a:pPr/>
              <a:t>37</a:t>
            </a:fld>
            <a:endParaRPr lang="en-US" altLang="cs-CZ" smtClean="0"/>
          </a:p>
        </p:txBody>
      </p:sp>
      <p:sp>
        <p:nvSpPr>
          <p:cNvPr id="61443" name="Rectangle 2"/>
          <p:cNvSpPr>
            <a:spLocks noGrp="1" noRot="1" noChangeAspect="1" noChangeArrowheads="1" noTextEdit="1"/>
          </p:cNvSpPr>
          <p:nvPr>
            <p:ph type="sldImg"/>
          </p:nvPr>
        </p:nvSpPr>
        <p:spPr>
          <a:xfrm>
            <a:off x="992188" y="768350"/>
            <a:ext cx="5114925" cy="3836988"/>
          </a:xfrm>
          <a:ln/>
        </p:spPr>
      </p:sp>
      <p:sp>
        <p:nvSpPr>
          <p:cNvPr id="61444" name="Rectangle 3"/>
          <p:cNvSpPr>
            <a:spLocks noGrp="1" noChangeArrowheads="1"/>
          </p:cNvSpPr>
          <p:nvPr>
            <p:ph type="body" idx="1"/>
          </p:nvPr>
        </p:nvSpPr>
        <p:spPr>
          <a:noFill/>
        </p:spPr>
        <p:txBody>
          <a:bodyPr/>
          <a:lstStyle/>
          <a:p>
            <a:endParaRPr lang="cs-CZ" altLang="cs-CZ" smtClean="0">
              <a:latin typeface="Arial" panose="020B0604020202020204" pitchFamily="34" charset="0"/>
            </a:endParaRPr>
          </a:p>
        </p:txBody>
      </p:sp>
    </p:spTree>
    <p:extLst>
      <p:ext uri="{BB962C8B-B14F-4D97-AF65-F5344CB8AC3E}">
        <p14:creationId xmlns:p14="http://schemas.microsoft.com/office/powerpoint/2010/main" val="2021413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2A9CB2-32BA-489A-868C-41AE436FB387}" type="slidenum">
              <a:rPr lang="en-US" altLang="cs-CZ" sz="1300" smtClean="0"/>
              <a:pPr>
                <a:spcBef>
                  <a:spcPct val="0"/>
                </a:spcBef>
              </a:pPr>
              <a:t>38</a:t>
            </a:fld>
            <a:endParaRPr lang="en-US" altLang="cs-CZ" sz="1300" smtClean="0"/>
          </a:p>
        </p:txBody>
      </p:sp>
      <p:sp>
        <p:nvSpPr>
          <p:cNvPr id="63491" name="Rectangle 2"/>
          <p:cNvSpPr>
            <a:spLocks noGrp="1" noRot="1" noChangeAspect="1" noChangeArrowheads="1" noTextEdit="1"/>
          </p:cNvSpPr>
          <p:nvPr>
            <p:ph type="sldImg"/>
          </p:nvPr>
        </p:nvSpPr>
        <p:spPr>
          <a:xfrm>
            <a:off x="992188" y="768350"/>
            <a:ext cx="5114925" cy="3836988"/>
          </a:xfrm>
          <a:ln/>
        </p:spPr>
      </p:sp>
      <p:sp>
        <p:nvSpPr>
          <p:cNvPr id="63492"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22324833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90600">
              <a:defRPr>
                <a:solidFill>
                  <a:schemeClr val="tx1"/>
                </a:solidFill>
                <a:latin typeface="Arial" panose="020B0604020202020204" pitchFamily="34" charset="0"/>
              </a:defRPr>
            </a:lvl1pPr>
            <a:lvl2pPr marL="742950" indent="-285750" defTabSz="990600">
              <a:defRPr>
                <a:solidFill>
                  <a:schemeClr val="tx1"/>
                </a:solidFill>
                <a:latin typeface="Arial" panose="020B0604020202020204" pitchFamily="34" charset="0"/>
              </a:defRPr>
            </a:lvl2pPr>
            <a:lvl3pPr marL="1143000" indent="-228600" defTabSz="990600">
              <a:defRPr>
                <a:solidFill>
                  <a:schemeClr val="tx1"/>
                </a:solidFill>
                <a:latin typeface="Arial" panose="020B0604020202020204" pitchFamily="34" charset="0"/>
              </a:defRPr>
            </a:lvl3pPr>
            <a:lvl4pPr marL="1600200" indent="-228600" defTabSz="990600">
              <a:defRPr>
                <a:solidFill>
                  <a:schemeClr val="tx1"/>
                </a:solidFill>
                <a:latin typeface="Arial" panose="020B0604020202020204" pitchFamily="34" charset="0"/>
              </a:defRPr>
            </a:lvl4pPr>
            <a:lvl5pPr marL="2057400" indent="-228600" defTabSz="99060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fld id="{ACB3B94A-ABA0-4975-AAEE-28E3892701FA}" type="slidenum">
              <a:rPr lang="en-US" altLang="cs-CZ" smtClean="0"/>
              <a:pPr/>
              <a:t>39</a:t>
            </a:fld>
            <a:endParaRPr lang="en-US" altLang="cs-CZ" smtClean="0"/>
          </a:p>
        </p:txBody>
      </p:sp>
      <p:sp>
        <p:nvSpPr>
          <p:cNvPr id="65539" name="Rectangle 2"/>
          <p:cNvSpPr>
            <a:spLocks noGrp="1" noRot="1" noChangeAspect="1" noChangeArrowheads="1" noTextEdit="1"/>
          </p:cNvSpPr>
          <p:nvPr>
            <p:ph type="sldImg"/>
          </p:nvPr>
        </p:nvSpPr>
        <p:spPr>
          <a:xfrm>
            <a:off x="1127125" y="711200"/>
            <a:ext cx="4605338" cy="3454400"/>
          </a:xfrm>
          <a:ln/>
        </p:spPr>
      </p:sp>
      <p:sp>
        <p:nvSpPr>
          <p:cNvPr id="65540" name="Rectangle 3"/>
          <p:cNvSpPr>
            <a:spLocks noGrp="1" noChangeArrowheads="1"/>
          </p:cNvSpPr>
          <p:nvPr>
            <p:ph type="body" idx="1"/>
          </p:nvPr>
        </p:nvSpPr>
        <p:spPr>
          <a:xfrm>
            <a:off x="914400" y="4368800"/>
            <a:ext cx="5029200" cy="4064000"/>
          </a:xfrm>
          <a:noFill/>
        </p:spPr>
        <p:txBody>
          <a:bodyPr/>
          <a:lstStyle/>
          <a:p>
            <a:endParaRPr lang="cs-CZ" altLang="cs-CZ" smtClean="0">
              <a:latin typeface="Arial" panose="020B0604020202020204" pitchFamily="34" charset="0"/>
            </a:endParaRPr>
          </a:p>
        </p:txBody>
      </p:sp>
    </p:spTree>
    <p:extLst>
      <p:ext uri="{BB962C8B-B14F-4D97-AF65-F5344CB8AC3E}">
        <p14:creationId xmlns:p14="http://schemas.microsoft.com/office/powerpoint/2010/main" val="20850593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90600">
              <a:defRPr>
                <a:solidFill>
                  <a:schemeClr val="tx1"/>
                </a:solidFill>
                <a:latin typeface="Arial" panose="020B0604020202020204" pitchFamily="34" charset="0"/>
              </a:defRPr>
            </a:lvl1pPr>
            <a:lvl2pPr marL="742950" indent="-285750" defTabSz="990600">
              <a:defRPr>
                <a:solidFill>
                  <a:schemeClr val="tx1"/>
                </a:solidFill>
                <a:latin typeface="Arial" panose="020B0604020202020204" pitchFamily="34" charset="0"/>
              </a:defRPr>
            </a:lvl2pPr>
            <a:lvl3pPr marL="1143000" indent="-228600" defTabSz="990600">
              <a:defRPr>
                <a:solidFill>
                  <a:schemeClr val="tx1"/>
                </a:solidFill>
                <a:latin typeface="Arial" panose="020B0604020202020204" pitchFamily="34" charset="0"/>
              </a:defRPr>
            </a:lvl3pPr>
            <a:lvl4pPr marL="1600200" indent="-228600" defTabSz="990600">
              <a:defRPr>
                <a:solidFill>
                  <a:schemeClr val="tx1"/>
                </a:solidFill>
                <a:latin typeface="Arial" panose="020B0604020202020204" pitchFamily="34" charset="0"/>
              </a:defRPr>
            </a:lvl4pPr>
            <a:lvl5pPr marL="2057400" indent="-228600" defTabSz="99060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fld id="{D8AA068F-12EB-4419-A99B-EBE1111979F0}" type="slidenum">
              <a:rPr lang="en-US" altLang="cs-CZ" smtClean="0"/>
              <a:pPr/>
              <a:t>40</a:t>
            </a:fld>
            <a:endParaRPr lang="en-US" altLang="cs-CZ" smtClean="0"/>
          </a:p>
        </p:txBody>
      </p:sp>
      <p:sp>
        <p:nvSpPr>
          <p:cNvPr id="67587" name="Rectangle 2"/>
          <p:cNvSpPr>
            <a:spLocks noGrp="1" noRot="1" noChangeAspect="1" noChangeArrowheads="1" noTextEdit="1"/>
          </p:cNvSpPr>
          <p:nvPr>
            <p:ph type="sldImg"/>
          </p:nvPr>
        </p:nvSpPr>
        <p:spPr>
          <a:xfrm>
            <a:off x="992188" y="768350"/>
            <a:ext cx="5114925" cy="3836988"/>
          </a:xfrm>
          <a:ln/>
        </p:spPr>
      </p:sp>
      <p:sp>
        <p:nvSpPr>
          <p:cNvPr id="67588" name="Rectangle 3"/>
          <p:cNvSpPr>
            <a:spLocks noGrp="1" noChangeArrowheads="1"/>
          </p:cNvSpPr>
          <p:nvPr>
            <p:ph type="body" idx="1"/>
          </p:nvPr>
        </p:nvSpPr>
        <p:spPr>
          <a:noFill/>
        </p:spPr>
        <p:txBody>
          <a:bodyPr/>
          <a:lstStyle/>
          <a:p>
            <a:endParaRPr lang="en-GB" altLang="cs-CZ" smtClean="0">
              <a:latin typeface="Arial" panose="020B0604020202020204" pitchFamily="34" charset="0"/>
            </a:endParaRPr>
          </a:p>
        </p:txBody>
      </p:sp>
    </p:spTree>
    <p:extLst>
      <p:ext uri="{BB962C8B-B14F-4D97-AF65-F5344CB8AC3E}">
        <p14:creationId xmlns:p14="http://schemas.microsoft.com/office/powerpoint/2010/main" val="1342366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7FECA0-E1A6-456B-815A-8268EAFE0C2D}" type="slidenum">
              <a:rPr lang="en-US" altLang="cs-CZ" sz="1300" smtClean="0"/>
              <a:pPr>
                <a:spcBef>
                  <a:spcPct val="0"/>
                </a:spcBef>
              </a:pPr>
              <a:t>4</a:t>
            </a:fld>
            <a:endParaRPr lang="en-US" altLang="cs-CZ" sz="1300" smtClean="0"/>
          </a:p>
        </p:txBody>
      </p:sp>
      <p:sp>
        <p:nvSpPr>
          <p:cNvPr id="16387" name="Rectangle 2"/>
          <p:cNvSpPr>
            <a:spLocks noGrp="1" noRot="1" noChangeAspect="1" noChangeArrowheads="1" noTextEdit="1"/>
          </p:cNvSpPr>
          <p:nvPr>
            <p:ph type="sldImg"/>
          </p:nvPr>
        </p:nvSpPr>
        <p:spPr>
          <a:xfrm>
            <a:off x="992188" y="768350"/>
            <a:ext cx="5114925" cy="3836988"/>
          </a:xfrm>
          <a:ln/>
        </p:spPr>
      </p:sp>
      <p:sp>
        <p:nvSpPr>
          <p:cNvPr id="16388"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10124489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90600">
              <a:defRPr>
                <a:solidFill>
                  <a:schemeClr val="tx1"/>
                </a:solidFill>
                <a:latin typeface="Arial" panose="020B0604020202020204" pitchFamily="34" charset="0"/>
              </a:defRPr>
            </a:lvl1pPr>
            <a:lvl2pPr marL="742950" indent="-285750" defTabSz="990600">
              <a:defRPr>
                <a:solidFill>
                  <a:schemeClr val="tx1"/>
                </a:solidFill>
                <a:latin typeface="Arial" panose="020B0604020202020204" pitchFamily="34" charset="0"/>
              </a:defRPr>
            </a:lvl2pPr>
            <a:lvl3pPr marL="1143000" indent="-228600" defTabSz="990600">
              <a:defRPr>
                <a:solidFill>
                  <a:schemeClr val="tx1"/>
                </a:solidFill>
                <a:latin typeface="Arial" panose="020B0604020202020204" pitchFamily="34" charset="0"/>
              </a:defRPr>
            </a:lvl3pPr>
            <a:lvl4pPr marL="1600200" indent="-228600" defTabSz="990600">
              <a:defRPr>
                <a:solidFill>
                  <a:schemeClr val="tx1"/>
                </a:solidFill>
                <a:latin typeface="Arial" panose="020B0604020202020204" pitchFamily="34" charset="0"/>
              </a:defRPr>
            </a:lvl4pPr>
            <a:lvl5pPr marL="2057400" indent="-228600" defTabSz="99060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fld id="{365F8A80-4298-4237-8B2A-B0F9A37F7B4F}" type="slidenum">
              <a:rPr lang="en-US" altLang="cs-CZ" smtClean="0"/>
              <a:pPr/>
              <a:t>41</a:t>
            </a:fld>
            <a:endParaRPr lang="en-US" altLang="cs-CZ" smtClean="0"/>
          </a:p>
        </p:txBody>
      </p:sp>
      <p:sp>
        <p:nvSpPr>
          <p:cNvPr id="69635" name="Rectangle 2"/>
          <p:cNvSpPr>
            <a:spLocks noGrp="1" noRot="1" noChangeAspect="1" noChangeArrowheads="1" noTextEdit="1"/>
          </p:cNvSpPr>
          <p:nvPr>
            <p:ph type="sldImg"/>
          </p:nvPr>
        </p:nvSpPr>
        <p:spPr>
          <a:xfrm>
            <a:off x="992188" y="768350"/>
            <a:ext cx="5114925" cy="3836988"/>
          </a:xfrm>
          <a:ln/>
        </p:spPr>
      </p:sp>
      <p:sp>
        <p:nvSpPr>
          <p:cNvPr id="69636" name="Rectangle 3"/>
          <p:cNvSpPr>
            <a:spLocks noGrp="1" noChangeArrowheads="1"/>
          </p:cNvSpPr>
          <p:nvPr>
            <p:ph type="body" idx="1"/>
          </p:nvPr>
        </p:nvSpPr>
        <p:spPr>
          <a:noFill/>
        </p:spPr>
        <p:txBody>
          <a:bodyPr/>
          <a:lstStyle/>
          <a:p>
            <a:endParaRPr lang="en-GB" altLang="cs-CZ" smtClean="0">
              <a:latin typeface="Arial" panose="020B0604020202020204" pitchFamily="34" charset="0"/>
            </a:endParaRPr>
          </a:p>
        </p:txBody>
      </p:sp>
    </p:spTree>
    <p:extLst>
      <p:ext uri="{BB962C8B-B14F-4D97-AF65-F5344CB8AC3E}">
        <p14:creationId xmlns:p14="http://schemas.microsoft.com/office/powerpoint/2010/main" val="42423204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90600">
              <a:defRPr>
                <a:solidFill>
                  <a:schemeClr val="tx1"/>
                </a:solidFill>
                <a:latin typeface="Arial" panose="020B0604020202020204" pitchFamily="34" charset="0"/>
              </a:defRPr>
            </a:lvl1pPr>
            <a:lvl2pPr marL="742950" indent="-285750" defTabSz="990600">
              <a:defRPr>
                <a:solidFill>
                  <a:schemeClr val="tx1"/>
                </a:solidFill>
                <a:latin typeface="Arial" panose="020B0604020202020204" pitchFamily="34" charset="0"/>
              </a:defRPr>
            </a:lvl2pPr>
            <a:lvl3pPr marL="1143000" indent="-228600" defTabSz="990600">
              <a:defRPr>
                <a:solidFill>
                  <a:schemeClr val="tx1"/>
                </a:solidFill>
                <a:latin typeface="Arial" panose="020B0604020202020204" pitchFamily="34" charset="0"/>
              </a:defRPr>
            </a:lvl3pPr>
            <a:lvl4pPr marL="1600200" indent="-228600" defTabSz="990600">
              <a:defRPr>
                <a:solidFill>
                  <a:schemeClr val="tx1"/>
                </a:solidFill>
                <a:latin typeface="Arial" panose="020B0604020202020204" pitchFamily="34" charset="0"/>
              </a:defRPr>
            </a:lvl4pPr>
            <a:lvl5pPr marL="2057400" indent="-228600" defTabSz="99060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fld id="{15307813-0719-4311-9210-8F2EA70CEE42}" type="slidenum">
              <a:rPr lang="en-US" altLang="cs-CZ" smtClean="0"/>
              <a:pPr/>
              <a:t>42</a:t>
            </a:fld>
            <a:endParaRPr lang="en-US" altLang="cs-CZ" smtClean="0"/>
          </a:p>
        </p:txBody>
      </p:sp>
      <p:sp>
        <p:nvSpPr>
          <p:cNvPr id="71683" name="Rectangle 2"/>
          <p:cNvSpPr>
            <a:spLocks noGrp="1" noRot="1" noChangeAspect="1" noChangeArrowheads="1" noTextEdit="1"/>
          </p:cNvSpPr>
          <p:nvPr>
            <p:ph type="sldImg"/>
          </p:nvPr>
        </p:nvSpPr>
        <p:spPr>
          <a:xfrm>
            <a:off x="992188" y="768350"/>
            <a:ext cx="5114925" cy="3836988"/>
          </a:xfrm>
          <a:ln/>
        </p:spPr>
      </p:sp>
      <p:sp>
        <p:nvSpPr>
          <p:cNvPr id="71684" name="Rectangle 3"/>
          <p:cNvSpPr>
            <a:spLocks noGrp="1" noChangeArrowheads="1"/>
          </p:cNvSpPr>
          <p:nvPr>
            <p:ph type="body" idx="1"/>
          </p:nvPr>
        </p:nvSpPr>
        <p:spPr>
          <a:noFill/>
        </p:spPr>
        <p:txBody>
          <a:bodyPr/>
          <a:lstStyle/>
          <a:p>
            <a:endParaRPr lang="en-GB" altLang="cs-CZ" smtClean="0">
              <a:latin typeface="Arial" panose="020B0604020202020204" pitchFamily="34" charset="0"/>
            </a:endParaRPr>
          </a:p>
        </p:txBody>
      </p:sp>
    </p:spTree>
    <p:extLst>
      <p:ext uri="{BB962C8B-B14F-4D97-AF65-F5344CB8AC3E}">
        <p14:creationId xmlns:p14="http://schemas.microsoft.com/office/powerpoint/2010/main" val="30994476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22F836-76B3-477D-86A1-EBB4272153E8}" type="slidenum">
              <a:rPr lang="en-US" altLang="cs-CZ" sz="1300" smtClean="0"/>
              <a:pPr>
                <a:spcBef>
                  <a:spcPct val="0"/>
                </a:spcBef>
              </a:pPr>
              <a:t>43</a:t>
            </a:fld>
            <a:endParaRPr lang="en-US" altLang="cs-CZ" sz="1300" smtClean="0"/>
          </a:p>
        </p:txBody>
      </p:sp>
      <p:sp>
        <p:nvSpPr>
          <p:cNvPr id="73731" name="Rectangle 2"/>
          <p:cNvSpPr>
            <a:spLocks noGrp="1" noRot="1" noChangeAspect="1" noChangeArrowheads="1" noTextEdit="1"/>
          </p:cNvSpPr>
          <p:nvPr>
            <p:ph type="sldImg"/>
          </p:nvPr>
        </p:nvSpPr>
        <p:spPr>
          <a:xfrm>
            <a:off x="992188" y="768350"/>
            <a:ext cx="5114925" cy="3836988"/>
          </a:xfrm>
          <a:ln/>
        </p:spPr>
      </p:sp>
      <p:sp>
        <p:nvSpPr>
          <p:cNvPr id="73732"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7740824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881E6E-DC94-4692-82C4-A0CDFD89B7DC}" type="slidenum">
              <a:rPr lang="en-US" altLang="cs-CZ" sz="1300" smtClean="0"/>
              <a:pPr>
                <a:spcBef>
                  <a:spcPct val="0"/>
                </a:spcBef>
              </a:pPr>
              <a:t>44</a:t>
            </a:fld>
            <a:endParaRPr lang="en-US" altLang="cs-CZ" sz="1300" smtClean="0"/>
          </a:p>
        </p:txBody>
      </p:sp>
      <p:sp>
        <p:nvSpPr>
          <p:cNvPr id="75779" name="Rectangle 2"/>
          <p:cNvSpPr>
            <a:spLocks noGrp="1" noRot="1" noChangeAspect="1" noChangeArrowheads="1" noTextEdit="1"/>
          </p:cNvSpPr>
          <p:nvPr>
            <p:ph type="sldImg"/>
          </p:nvPr>
        </p:nvSpPr>
        <p:spPr>
          <a:xfrm>
            <a:off x="992188" y="768350"/>
            <a:ext cx="5114925" cy="3836988"/>
          </a:xfrm>
          <a:ln/>
        </p:spPr>
      </p:sp>
      <p:sp>
        <p:nvSpPr>
          <p:cNvPr id="75780"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1504049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3CCE02-6094-43A1-9293-62DC5F313621}" type="slidenum">
              <a:rPr lang="en-US" altLang="cs-CZ" sz="1300" smtClean="0"/>
              <a:pPr>
                <a:spcBef>
                  <a:spcPct val="0"/>
                </a:spcBef>
              </a:pPr>
              <a:t>45</a:t>
            </a:fld>
            <a:endParaRPr lang="en-US" altLang="cs-CZ" sz="1300" smtClean="0"/>
          </a:p>
        </p:txBody>
      </p:sp>
      <p:sp>
        <p:nvSpPr>
          <p:cNvPr id="77827" name="Rectangle 2"/>
          <p:cNvSpPr>
            <a:spLocks noGrp="1" noRot="1" noChangeAspect="1" noChangeArrowheads="1" noTextEdit="1"/>
          </p:cNvSpPr>
          <p:nvPr>
            <p:ph type="sldImg"/>
          </p:nvPr>
        </p:nvSpPr>
        <p:spPr>
          <a:xfrm>
            <a:off x="992188" y="768350"/>
            <a:ext cx="5114925" cy="3836988"/>
          </a:xfrm>
          <a:ln/>
        </p:spPr>
      </p:sp>
      <p:sp>
        <p:nvSpPr>
          <p:cNvPr id="77828"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37340403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A85755-BFC3-4A57-8040-E4F25F40AC2E}" type="slidenum">
              <a:rPr lang="en-US" altLang="cs-CZ" sz="1300" smtClean="0"/>
              <a:pPr>
                <a:spcBef>
                  <a:spcPct val="0"/>
                </a:spcBef>
              </a:pPr>
              <a:t>46</a:t>
            </a:fld>
            <a:endParaRPr lang="en-US" altLang="cs-CZ" sz="1300" smtClean="0"/>
          </a:p>
        </p:txBody>
      </p:sp>
      <p:sp>
        <p:nvSpPr>
          <p:cNvPr id="79875" name="Rectangle 2"/>
          <p:cNvSpPr>
            <a:spLocks noGrp="1" noRot="1" noChangeAspect="1" noChangeArrowheads="1" noTextEdit="1"/>
          </p:cNvSpPr>
          <p:nvPr>
            <p:ph type="sldImg"/>
          </p:nvPr>
        </p:nvSpPr>
        <p:spPr>
          <a:xfrm>
            <a:off x="992188" y="768350"/>
            <a:ext cx="5114925" cy="3836988"/>
          </a:xfrm>
          <a:ln/>
        </p:spPr>
      </p:sp>
      <p:sp>
        <p:nvSpPr>
          <p:cNvPr id="79876"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33082636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FD21FF-FAE7-42B2-A08B-6915C00C0F30}" type="slidenum">
              <a:rPr lang="en-US" altLang="cs-CZ" sz="1300"/>
              <a:pPr>
                <a:spcBef>
                  <a:spcPct val="0"/>
                </a:spcBef>
              </a:pPr>
              <a:t>47</a:t>
            </a:fld>
            <a:endParaRPr lang="en-US" altLang="cs-CZ" sz="1300"/>
          </a:p>
        </p:txBody>
      </p:sp>
      <p:sp>
        <p:nvSpPr>
          <p:cNvPr id="40963" name="Rectangle 2"/>
          <p:cNvSpPr>
            <a:spLocks noGrp="1" noRot="1" noChangeAspect="1" noChangeArrowheads="1" noTextEdit="1"/>
          </p:cNvSpPr>
          <p:nvPr>
            <p:ph type="sldImg"/>
          </p:nvPr>
        </p:nvSpPr>
        <p:spPr>
          <a:xfrm>
            <a:off x="973138" y="795338"/>
            <a:ext cx="5156200" cy="3867150"/>
          </a:xfrm>
          <a:ln/>
        </p:spPr>
      </p:sp>
      <p:sp>
        <p:nvSpPr>
          <p:cNvPr id="40964" name="Rectangle 3"/>
          <p:cNvSpPr>
            <a:spLocks noGrp="1" noChangeArrowheads="1"/>
          </p:cNvSpPr>
          <p:nvPr>
            <p:ph type="body" idx="1"/>
          </p:nvPr>
        </p:nvSpPr>
        <p:spPr>
          <a:xfrm>
            <a:off x="946150" y="4889500"/>
            <a:ext cx="5207000" cy="4549775"/>
          </a:xfrm>
          <a:noFill/>
        </p:spPr>
        <p:txBody>
          <a:bodyPr/>
          <a:lstStyle/>
          <a:p>
            <a:pPr eaLnBrk="1" hangingPunct="1"/>
            <a:endParaRPr lang="cs-CZ" altLang="cs-CZ"/>
          </a:p>
        </p:txBody>
      </p:sp>
    </p:spTree>
    <p:extLst>
      <p:ext uri="{BB962C8B-B14F-4D97-AF65-F5344CB8AC3E}">
        <p14:creationId xmlns:p14="http://schemas.microsoft.com/office/powerpoint/2010/main" val="40366411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B6BBDC7-C0B6-4E1C-B220-58E63E91CD41}" type="slidenum">
              <a:rPr lang="en-US" altLang="cs-CZ" sz="1300"/>
              <a:pPr>
                <a:spcBef>
                  <a:spcPct val="0"/>
                </a:spcBef>
              </a:pPr>
              <a:t>48</a:t>
            </a:fld>
            <a:endParaRPr lang="en-US" altLang="cs-CZ" sz="1300"/>
          </a:p>
        </p:txBody>
      </p:sp>
      <p:sp>
        <p:nvSpPr>
          <p:cNvPr id="41987" name="Rectangle 2"/>
          <p:cNvSpPr>
            <a:spLocks noGrp="1" noRot="1" noChangeAspect="1" noChangeArrowheads="1" noTextEdit="1"/>
          </p:cNvSpPr>
          <p:nvPr>
            <p:ph type="sldImg"/>
          </p:nvPr>
        </p:nvSpPr>
        <p:spPr>
          <a:xfrm>
            <a:off x="973138" y="795338"/>
            <a:ext cx="5156200" cy="3867150"/>
          </a:xfrm>
          <a:ln/>
        </p:spPr>
      </p:sp>
      <p:sp>
        <p:nvSpPr>
          <p:cNvPr id="41988" name="Rectangle 3"/>
          <p:cNvSpPr>
            <a:spLocks noGrp="1" noChangeArrowheads="1"/>
          </p:cNvSpPr>
          <p:nvPr>
            <p:ph type="body" idx="1"/>
          </p:nvPr>
        </p:nvSpPr>
        <p:spPr>
          <a:xfrm>
            <a:off x="946150" y="4889500"/>
            <a:ext cx="5207000" cy="4549775"/>
          </a:xfrm>
          <a:noFill/>
        </p:spPr>
        <p:txBody>
          <a:bodyPr/>
          <a:lstStyle/>
          <a:p>
            <a:pPr eaLnBrk="1" hangingPunct="1"/>
            <a:endParaRPr lang="cs-CZ" altLang="cs-CZ"/>
          </a:p>
        </p:txBody>
      </p:sp>
    </p:spTree>
    <p:extLst>
      <p:ext uri="{BB962C8B-B14F-4D97-AF65-F5344CB8AC3E}">
        <p14:creationId xmlns:p14="http://schemas.microsoft.com/office/powerpoint/2010/main" val="8329994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F37AA3-DD70-45CE-8E2F-CC1896CF92E8}" type="slidenum">
              <a:rPr lang="en-US" altLang="cs-CZ" sz="1300"/>
              <a:pPr>
                <a:spcBef>
                  <a:spcPct val="0"/>
                </a:spcBef>
              </a:pPr>
              <a:t>49</a:t>
            </a:fld>
            <a:endParaRPr lang="en-US" altLang="cs-CZ" sz="1300"/>
          </a:p>
        </p:txBody>
      </p:sp>
      <p:sp>
        <p:nvSpPr>
          <p:cNvPr id="43011" name="Rectangle 2"/>
          <p:cNvSpPr>
            <a:spLocks noGrp="1" noRot="1" noChangeAspect="1" noChangeArrowheads="1" noTextEdit="1"/>
          </p:cNvSpPr>
          <p:nvPr>
            <p:ph type="sldImg"/>
          </p:nvPr>
        </p:nvSpPr>
        <p:spPr>
          <a:xfrm>
            <a:off x="973138" y="795338"/>
            <a:ext cx="5156200" cy="3867150"/>
          </a:xfrm>
          <a:ln/>
        </p:spPr>
      </p:sp>
      <p:sp>
        <p:nvSpPr>
          <p:cNvPr id="43012" name="Rectangle 3"/>
          <p:cNvSpPr>
            <a:spLocks noGrp="1" noChangeArrowheads="1"/>
          </p:cNvSpPr>
          <p:nvPr>
            <p:ph type="body" idx="1"/>
          </p:nvPr>
        </p:nvSpPr>
        <p:spPr>
          <a:xfrm>
            <a:off x="946150" y="4889500"/>
            <a:ext cx="5207000" cy="4549775"/>
          </a:xfrm>
          <a:noFill/>
        </p:spPr>
        <p:txBody>
          <a:bodyPr/>
          <a:lstStyle/>
          <a:p>
            <a:pPr eaLnBrk="1" hangingPunct="1"/>
            <a:endParaRPr lang="cs-CZ" altLang="cs-CZ"/>
          </a:p>
        </p:txBody>
      </p:sp>
    </p:spTree>
    <p:extLst>
      <p:ext uri="{BB962C8B-B14F-4D97-AF65-F5344CB8AC3E}">
        <p14:creationId xmlns:p14="http://schemas.microsoft.com/office/powerpoint/2010/main" val="42244271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AB7EDF-059F-4872-A1CA-C150E21D880F}" type="slidenum">
              <a:rPr lang="en-US" altLang="cs-CZ" sz="1300"/>
              <a:pPr>
                <a:spcBef>
                  <a:spcPct val="0"/>
                </a:spcBef>
              </a:pPr>
              <a:t>50</a:t>
            </a:fld>
            <a:endParaRPr lang="en-US" altLang="cs-CZ" sz="1300"/>
          </a:p>
        </p:txBody>
      </p:sp>
      <p:sp>
        <p:nvSpPr>
          <p:cNvPr id="44035" name="Rectangle 2"/>
          <p:cNvSpPr>
            <a:spLocks noGrp="1" noRot="1" noChangeAspect="1" noChangeArrowheads="1" noTextEdit="1"/>
          </p:cNvSpPr>
          <p:nvPr>
            <p:ph type="sldImg"/>
          </p:nvPr>
        </p:nvSpPr>
        <p:spPr>
          <a:xfrm>
            <a:off x="973138" y="795338"/>
            <a:ext cx="5156200" cy="3867150"/>
          </a:xfrm>
          <a:ln/>
        </p:spPr>
      </p:sp>
      <p:sp>
        <p:nvSpPr>
          <p:cNvPr id="44036" name="Rectangle 3"/>
          <p:cNvSpPr>
            <a:spLocks noGrp="1" noChangeArrowheads="1"/>
          </p:cNvSpPr>
          <p:nvPr>
            <p:ph type="body" idx="1"/>
          </p:nvPr>
        </p:nvSpPr>
        <p:spPr>
          <a:xfrm>
            <a:off x="946150" y="4889500"/>
            <a:ext cx="5207000" cy="4549775"/>
          </a:xfrm>
          <a:noFill/>
        </p:spPr>
        <p:txBody>
          <a:bodyPr/>
          <a:lstStyle/>
          <a:p>
            <a:pPr eaLnBrk="1" hangingPunct="1"/>
            <a:endParaRPr lang="cs-CZ" altLang="cs-CZ"/>
          </a:p>
        </p:txBody>
      </p:sp>
    </p:spTree>
    <p:extLst>
      <p:ext uri="{BB962C8B-B14F-4D97-AF65-F5344CB8AC3E}">
        <p14:creationId xmlns:p14="http://schemas.microsoft.com/office/powerpoint/2010/main" val="1855120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C0C88F-C26C-428A-8D91-F36EB8DA9A12}" type="slidenum">
              <a:rPr lang="en-US" altLang="cs-CZ" sz="1300" smtClean="0"/>
              <a:pPr>
                <a:spcBef>
                  <a:spcPct val="0"/>
                </a:spcBef>
              </a:pPr>
              <a:t>5</a:t>
            </a:fld>
            <a:endParaRPr lang="en-US" altLang="cs-CZ" sz="1300" smtClean="0"/>
          </a:p>
        </p:txBody>
      </p:sp>
      <p:sp>
        <p:nvSpPr>
          <p:cNvPr id="18435" name="Rectangle 2"/>
          <p:cNvSpPr>
            <a:spLocks noGrp="1" noRot="1" noChangeAspect="1" noChangeArrowheads="1" noTextEdit="1"/>
          </p:cNvSpPr>
          <p:nvPr>
            <p:ph type="sldImg"/>
          </p:nvPr>
        </p:nvSpPr>
        <p:spPr>
          <a:xfrm>
            <a:off x="992188" y="768350"/>
            <a:ext cx="5114925" cy="3836988"/>
          </a:xfrm>
          <a:ln/>
        </p:spPr>
      </p:sp>
      <p:sp>
        <p:nvSpPr>
          <p:cNvPr id="18436"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20816141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C93764-E2EB-4F6B-8ADB-00A056CA72AC}" type="slidenum">
              <a:rPr lang="en-US" altLang="cs-CZ" sz="1300"/>
              <a:pPr>
                <a:spcBef>
                  <a:spcPct val="0"/>
                </a:spcBef>
              </a:pPr>
              <a:t>51</a:t>
            </a:fld>
            <a:endParaRPr lang="en-US" altLang="cs-CZ" sz="1300"/>
          </a:p>
        </p:txBody>
      </p:sp>
      <p:sp>
        <p:nvSpPr>
          <p:cNvPr id="45059" name="Rectangle 2"/>
          <p:cNvSpPr>
            <a:spLocks noGrp="1" noRot="1" noChangeAspect="1" noChangeArrowheads="1" noTextEdit="1"/>
          </p:cNvSpPr>
          <p:nvPr>
            <p:ph type="sldImg"/>
          </p:nvPr>
        </p:nvSpPr>
        <p:spPr>
          <a:xfrm>
            <a:off x="973138" y="795338"/>
            <a:ext cx="5156200" cy="3867150"/>
          </a:xfrm>
          <a:ln/>
        </p:spPr>
      </p:sp>
      <p:sp>
        <p:nvSpPr>
          <p:cNvPr id="45060" name="Rectangle 3"/>
          <p:cNvSpPr>
            <a:spLocks noGrp="1" noChangeArrowheads="1"/>
          </p:cNvSpPr>
          <p:nvPr>
            <p:ph type="body" idx="1"/>
          </p:nvPr>
        </p:nvSpPr>
        <p:spPr>
          <a:xfrm>
            <a:off x="946150" y="4889500"/>
            <a:ext cx="5207000" cy="4549775"/>
          </a:xfrm>
          <a:noFill/>
        </p:spPr>
        <p:txBody>
          <a:bodyPr/>
          <a:lstStyle/>
          <a:p>
            <a:pPr eaLnBrk="1" hangingPunct="1"/>
            <a:endParaRPr lang="cs-CZ" altLang="cs-CZ"/>
          </a:p>
        </p:txBody>
      </p:sp>
    </p:spTree>
    <p:extLst>
      <p:ext uri="{BB962C8B-B14F-4D97-AF65-F5344CB8AC3E}">
        <p14:creationId xmlns:p14="http://schemas.microsoft.com/office/powerpoint/2010/main" val="30493728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5767B9-4E71-4E34-9E29-17EEFFDEC39D}" type="slidenum">
              <a:rPr lang="en-US" altLang="cs-CZ" sz="1300"/>
              <a:pPr>
                <a:spcBef>
                  <a:spcPct val="0"/>
                </a:spcBef>
              </a:pPr>
              <a:t>52</a:t>
            </a:fld>
            <a:endParaRPr lang="en-US" altLang="cs-CZ" sz="1300"/>
          </a:p>
        </p:txBody>
      </p:sp>
      <p:sp>
        <p:nvSpPr>
          <p:cNvPr id="46083" name="Rectangle 2"/>
          <p:cNvSpPr>
            <a:spLocks noGrp="1" noRot="1" noChangeAspect="1" noChangeArrowheads="1" noTextEdit="1"/>
          </p:cNvSpPr>
          <p:nvPr>
            <p:ph type="sldImg"/>
          </p:nvPr>
        </p:nvSpPr>
        <p:spPr>
          <a:xfrm>
            <a:off x="973138" y="795338"/>
            <a:ext cx="5156200" cy="3867150"/>
          </a:xfrm>
          <a:ln/>
        </p:spPr>
      </p:sp>
      <p:sp>
        <p:nvSpPr>
          <p:cNvPr id="46084" name="Rectangle 3"/>
          <p:cNvSpPr>
            <a:spLocks noGrp="1" noChangeArrowheads="1"/>
          </p:cNvSpPr>
          <p:nvPr>
            <p:ph type="body" idx="1"/>
          </p:nvPr>
        </p:nvSpPr>
        <p:spPr>
          <a:xfrm>
            <a:off x="946150" y="4889500"/>
            <a:ext cx="5207000" cy="4549775"/>
          </a:xfrm>
          <a:noFill/>
        </p:spPr>
        <p:txBody>
          <a:bodyPr/>
          <a:lstStyle/>
          <a:p>
            <a:pPr eaLnBrk="1" hangingPunct="1"/>
            <a:endParaRPr lang="cs-CZ" altLang="cs-CZ"/>
          </a:p>
        </p:txBody>
      </p:sp>
    </p:spTree>
    <p:extLst>
      <p:ext uri="{BB962C8B-B14F-4D97-AF65-F5344CB8AC3E}">
        <p14:creationId xmlns:p14="http://schemas.microsoft.com/office/powerpoint/2010/main" val="19581602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53F18A-12A4-462B-A431-992C8A1F758E}" type="slidenum">
              <a:rPr lang="en-US" altLang="cs-CZ" sz="1300"/>
              <a:pPr>
                <a:spcBef>
                  <a:spcPct val="0"/>
                </a:spcBef>
              </a:pPr>
              <a:t>53</a:t>
            </a:fld>
            <a:endParaRPr lang="en-US" altLang="cs-CZ" sz="1300"/>
          </a:p>
        </p:txBody>
      </p:sp>
      <p:sp>
        <p:nvSpPr>
          <p:cNvPr id="47107" name="Rectangle 2"/>
          <p:cNvSpPr>
            <a:spLocks noGrp="1" noRot="1" noChangeAspect="1" noChangeArrowheads="1" noTextEdit="1"/>
          </p:cNvSpPr>
          <p:nvPr>
            <p:ph type="sldImg"/>
          </p:nvPr>
        </p:nvSpPr>
        <p:spPr>
          <a:xfrm>
            <a:off x="973138" y="795338"/>
            <a:ext cx="5156200" cy="3867150"/>
          </a:xfrm>
          <a:ln/>
        </p:spPr>
      </p:sp>
      <p:sp>
        <p:nvSpPr>
          <p:cNvPr id="47108" name="Rectangle 3"/>
          <p:cNvSpPr>
            <a:spLocks noGrp="1" noChangeArrowheads="1"/>
          </p:cNvSpPr>
          <p:nvPr>
            <p:ph type="body" idx="1"/>
          </p:nvPr>
        </p:nvSpPr>
        <p:spPr>
          <a:xfrm>
            <a:off x="946150" y="4889500"/>
            <a:ext cx="5207000" cy="4549775"/>
          </a:xfrm>
          <a:noFill/>
        </p:spPr>
        <p:txBody>
          <a:bodyPr/>
          <a:lstStyle/>
          <a:p>
            <a:pPr eaLnBrk="1" hangingPunct="1"/>
            <a:endParaRPr lang="cs-CZ" altLang="cs-CZ"/>
          </a:p>
        </p:txBody>
      </p:sp>
    </p:spTree>
    <p:extLst>
      <p:ext uri="{BB962C8B-B14F-4D97-AF65-F5344CB8AC3E}">
        <p14:creationId xmlns:p14="http://schemas.microsoft.com/office/powerpoint/2010/main" val="22183631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A29A3CE-FA5F-4C0C-8D4C-36316E7FA327}" type="slidenum">
              <a:rPr lang="en-US" altLang="cs-CZ" sz="1300"/>
              <a:pPr>
                <a:spcBef>
                  <a:spcPct val="0"/>
                </a:spcBef>
              </a:pPr>
              <a:t>54</a:t>
            </a:fld>
            <a:endParaRPr lang="en-US" altLang="cs-CZ" sz="1300"/>
          </a:p>
        </p:txBody>
      </p:sp>
      <p:sp>
        <p:nvSpPr>
          <p:cNvPr id="48131" name="Rectangle 2"/>
          <p:cNvSpPr>
            <a:spLocks noGrp="1" noRot="1" noChangeAspect="1" noChangeArrowheads="1" noTextEdit="1"/>
          </p:cNvSpPr>
          <p:nvPr>
            <p:ph type="sldImg"/>
          </p:nvPr>
        </p:nvSpPr>
        <p:spPr>
          <a:xfrm>
            <a:off x="973138" y="795338"/>
            <a:ext cx="5156200" cy="3867150"/>
          </a:xfrm>
          <a:ln/>
        </p:spPr>
      </p:sp>
      <p:sp>
        <p:nvSpPr>
          <p:cNvPr id="48132" name="Rectangle 3"/>
          <p:cNvSpPr>
            <a:spLocks noGrp="1" noChangeArrowheads="1"/>
          </p:cNvSpPr>
          <p:nvPr>
            <p:ph type="body" idx="1"/>
          </p:nvPr>
        </p:nvSpPr>
        <p:spPr>
          <a:xfrm>
            <a:off x="946150" y="4889500"/>
            <a:ext cx="5207000" cy="4549775"/>
          </a:xfrm>
          <a:noFill/>
        </p:spPr>
        <p:txBody>
          <a:bodyPr/>
          <a:lstStyle/>
          <a:p>
            <a:pPr eaLnBrk="1" hangingPunct="1"/>
            <a:endParaRPr lang="cs-CZ" altLang="cs-CZ"/>
          </a:p>
        </p:txBody>
      </p:sp>
    </p:spTree>
    <p:extLst>
      <p:ext uri="{BB962C8B-B14F-4D97-AF65-F5344CB8AC3E}">
        <p14:creationId xmlns:p14="http://schemas.microsoft.com/office/powerpoint/2010/main" val="41075885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D9CCF6-A687-468F-A75D-0E5516E1C784}" type="slidenum">
              <a:rPr lang="en-US" altLang="cs-CZ" sz="1300"/>
              <a:pPr>
                <a:spcBef>
                  <a:spcPct val="0"/>
                </a:spcBef>
              </a:pPr>
              <a:t>55</a:t>
            </a:fld>
            <a:endParaRPr lang="en-US" altLang="cs-CZ" sz="1300"/>
          </a:p>
        </p:txBody>
      </p:sp>
      <p:sp>
        <p:nvSpPr>
          <p:cNvPr id="49155" name="Rectangle 2"/>
          <p:cNvSpPr>
            <a:spLocks noGrp="1" noRot="1" noChangeAspect="1" noChangeArrowheads="1" noTextEdit="1"/>
          </p:cNvSpPr>
          <p:nvPr>
            <p:ph type="sldImg"/>
          </p:nvPr>
        </p:nvSpPr>
        <p:spPr>
          <a:xfrm>
            <a:off x="973138" y="795338"/>
            <a:ext cx="5156200" cy="3867150"/>
          </a:xfrm>
          <a:ln/>
        </p:spPr>
      </p:sp>
      <p:sp>
        <p:nvSpPr>
          <p:cNvPr id="49156" name="Rectangle 3"/>
          <p:cNvSpPr>
            <a:spLocks noGrp="1" noChangeArrowheads="1"/>
          </p:cNvSpPr>
          <p:nvPr>
            <p:ph type="body" idx="1"/>
          </p:nvPr>
        </p:nvSpPr>
        <p:spPr>
          <a:xfrm>
            <a:off x="946150" y="4889500"/>
            <a:ext cx="5207000" cy="4549775"/>
          </a:xfrm>
          <a:noFill/>
        </p:spPr>
        <p:txBody>
          <a:bodyPr/>
          <a:lstStyle/>
          <a:p>
            <a:pPr eaLnBrk="1" hangingPunct="1"/>
            <a:endParaRPr lang="cs-CZ" altLang="cs-CZ"/>
          </a:p>
        </p:txBody>
      </p:sp>
    </p:spTree>
    <p:extLst>
      <p:ext uri="{BB962C8B-B14F-4D97-AF65-F5344CB8AC3E}">
        <p14:creationId xmlns:p14="http://schemas.microsoft.com/office/powerpoint/2010/main" val="238347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90AD89-DDE7-4AE9-B15F-2C687BA06FB2}" type="slidenum">
              <a:rPr lang="en-US" altLang="cs-CZ" sz="1300"/>
              <a:pPr>
                <a:spcBef>
                  <a:spcPct val="0"/>
                </a:spcBef>
              </a:pPr>
              <a:t>56</a:t>
            </a:fld>
            <a:endParaRPr lang="en-US" altLang="cs-CZ" sz="1300"/>
          </a:p>
        </p:txBody>
      </p:sp>
      <p:sp>
        <p:nvSpPr>
          <p:cNvPr id="50179" name="Rectangle 2"/>
          <p:cNvSpPr>
            <a:spLocks noGrp="1" noRot="1" noChangeAspect="1" noChangeArrowheads="1" noTextEdit="1"/>
          </p:cNvSpPr>
          <p:nvPr>
            <p:ph type="sldImg"/>
          </p:nvPr>
        </p:nvSpPr>
        <p:spPr>
          <a:xfrm>
            <a:off x="973138" y="795338"/>
            <a:ext cx="5156200" cy="3867150"/>
          </a:xfrm>
          <a:ln/>
        </p:spPr>
      </p:sp>
      <p:sp>
        <p:nvSpPr>
          <p:cNvPr id="50180" name="Rectangle 3"/>
          <p:cNvSpPr>
            <a:spLocks noGrp="1" noChangeArrowheads="1"/>
          </p:cNvSpPr>
          <p:nvPr>
            <p:ph type="body" idx="1"/>
          </p:nvPr>
        </p:nvSpPr>
        <p:spPr>
          <a:xfrm>
            <a:off x="946150" y="4889500"/>
            <a:ext cx="5207000" cy="4549775"/>
          </a:xfrm>
          <a:noFill/>
        </p:spPr>
        <p:txBody>
          <a:bodyPr/>
          <a:lstStyle/>
          <a:p>
            <a:pPr eaLnBrk="1" hangingPunct="1"/>
            <a:endParaRPr lang="cs-CZ" altLang="cs-CZ"/>
          </a:p>
        </p:txBody>
      </p:sp>
    </p:spTree>
    <p:extLst>
      <p:ext uri="{BB962C8B-B14F-4D97-AF65-F5344CB8AC3E}">
        <p14:creationId xmlns:p14="http://schemas.microsoft.com/office/powerpoint/2010/main" val="31904169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03B972-4FA1-4E22-9D62-F4B54E429881}" type="slidenum">
              <a:rPr lang="en-US" altLang="cs-CZ" sz="1300"/>
              <a:pPr>
                <a:spcBef>
                  <a:spcPct val="0"/>
                </a:spcBef>
              </a:pPr>
              <a:t>57</a:t>
            </a:fld>
            <a:endParaRPr lang="en-US" altLang="cs-CZ" sz="1300"/>
          </a:p>
        </p:txBody>
      </p:sp>
      <p:sp>
        <p:nvSpPr>
          <p:cNvPr id="51203" name="Rectangle 2"/>
          <p:cNvSpPr>
            <a:spLocks noGrp="1" noRot="1" noChangeAspect="1" noChangeArrowheads="1" noTextEdit="1"/>
          </p:cNvSpPr>
          <p:nvPr>
            <p:ph type="sldImg"/>
          </p:nvPr>
        </p:nvSpPr>
        <p:spPr>
          <a:xfrm>
            <a:off x="973138" y="795338"/>
            <a:ext cx="5156200" cy="3867150"/>
          </a:xfrm>
          <a:ln/>
        </p:spPr>
      </p:sp>
      <p:sp>
        <p:nvSpPr>
          <p:cNvPr id="51204" name="Rectangle 3"/>
          <p:cNvSpPr>
            <a:spLocks noGrp="1" noChangeArrowheads="1"/>
          </p:cNvSpPr>
          <p:nvPr>
            <p:ph type="body" idx="1"/>
          </p:nvPr>
        </p:nvSpPr>
        <p:spPr>
          <a:xfrm>
            <a:off x="946150" y="4889500"/>
            <a:ext cx="5207000" cy="4549775"/>
          </a:xfrm>
          <a:noFill/>
        </p:spPr>
        <p:txBody>
          <a:bodyPr/>
          <a:lstStyle/>
          <a:p>
            <a:pPr eaLnBrk="1" hangingPunct="1"/>
            <a:endParaRPr lang="cs-CZ" altLang="cs-CZ"/>
          </a:p>
        </p:txBody>
      </p:sp>
    </p:spTree>
    <p:extLst>
      <p:ext uri="{BB962C8B-B14F-4D97-AF65-F5344CB8AC3E}">
        <p14:creationId xmlns:p14="http://schemas.microsoft.com/office/powerpoint/2010/main" val="1887784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4A37DB-161A-4931-BFE7-EEAAB0404AF5}" type="slidenum">
              <a:rPr lang="en-US" altLang="cs-CZ" sz="1300" smtClean="0"/>
              <a:pPr>
                <a:spcBef>
                  <a:spcPct val="0"/>
                </a:spcBef>
              </a:pPr>
              <a:t>6</a:t>
            </a:fld>
            <a:endParaRPr lang="en-US" altLang="cs-CZ" sz="1300" smtClean="0"/>
          </a:p>
        </p:txBody>
      </p:sp>
      <p:sp>
        <p:nvSpPr>
          <p:cNvPr id="20483" name="Rectangle 2"/>
          <p:cNvSpPr>
            <a:spLocks noGrp="1" noRot="1" noChangeAspect="1" noChangeArrowheads="1" noTextEdit="1"/>
          </p:cNvSpPr>
          <p:nvPr>
            <p:ph type="sldImg"/>
          </p:nvPr>
        </p:nvSpPr>
        <p:spPr>
          <a:xfrm>
            <a:off x="992188" y="768350"/>
            <a:ext cx="5114925" cy="3836988"/>
          </a:xfrm>
          <a:ln/>
        </p:spPr>
      </p:sp>
      <p:sp>
        <p:nvSpPr>
          <p:cNvPr id="20484"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2354947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058D53-1FBB-4237-A90B-C6E42A1191EF}" type="slidenum">
              <a:rPr lang="en-US" altLang="cs-CZ" sz="1300" smtClean="0"/>
              <a:pPr>
                <a:spcBef>
                  <a:spcPct val="0"/>
                </a:spcBef>
              </a:pPr>
              <a:t>7</a:t>
            </a:fld>
            <a:endParaRPr lang="en-US" altLang="cs-CZ" sz="1300" smtClean="0"/>
          </a:p>
        </p:txBody>
      </p:sp>
      <p:sp>
        <p:nvSpPr>
          <p:cNvPr id="81923" name="Rectangle 2"/>
          <p:cNvSpPr>
            <a:spLocks noGrp="1" noRot="1" noChangeAspect="1" noChangeArrowheads="1" noTextEdit="1"/>
          </p:cNvSpPr>
          <p:nvPr>
            <p:ph type="sldImg"/>
          </p:nvPr>
        </p:nvSpPr>
        <p:spPr>
          <a:xfrm>
            <a:off x="992188" y="768350"/>
            <a:ext cx="5114925" cy="3836988"/>
          </a:xfrm>
          <a:ln/>
        </p:spPr>
      </p:sp>
      <p:sp>
        <p:nvSpPr>
          <p:cNvPr id="81924"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1402057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2FB725-6AAB-4AB7-BE40-5BC0CD197D6C}" type="slidenum">
              <a:rPr lang="en-US" altLang="cs-CZ" sz="1300" smtClean="0"/>
              <a:pPr>
                <a:spcBef>
                  <a:spcPct val="0"/>
                </a:spcBef>
              </a:pPr>
              <a:t>8</a:t>
            </a:fld>
            <a:endParaRPr lang="en-US" altLang="cs-CZ" sz="1300" smtClean="0"/>
          </a:p>
        </p:txBody>
      </p:sp>
      <p:sp>
        <p:nvSpPr>
          <p:cNvPr id="83971" name="Rectangle 2"/>
          <p:cNvSpPr>
            <a:spLocks noGrp="1" noRot="1" noChangeAspect="1" noChangeArrowheads="1" noTextEdit="1"/>
          </p:cNvSpPr>
          <p:nvPr>
            <p:ph type="sldImg"/>
          </p:nvPr>
        </p:nvSpPr>
        <p:spPr>
          <a:xfrm>
            <a:off x="992188" y="768350"/>
            <a:ext cx="5114925" cy="3836988"/>
          </a:xfrm>
          <a:ln/>
        </p:spPr>
      </p:sp>
      <p:sp>
        <p:nvSpPr>
          <p:cNvPr id="83972"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686629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C9FAB1-4575-4E69-A0D8-92ED46FF93CF}" type="slidenum">
              <a:rPr lang="en-US" altLang="cs-CZ" sz="1300" smtClean="0"/>
              <a:pPr>
                <a:spcBef>
                  <a:spcPct val="0"/>
                </a:spcBef>
              </a:pPr>
              <a:t>9</a:t>
            </a:fld>
            <a:endParaRPr lang="en-US" altLang="cs-CZ" sz="1300" smtClean="0"/>
          </a:p>
        </p:txBody>
      </p:sp>
      <p:sp>
        <p:nvSpPr>
          <p:cNvPr id="86019" name="Rectangle 2"/>
          <p:cNvSpPr>
            <a:spLocks noGrp="1" noRot="1" noChangeAspect="1" noChangeArrowheads="1" noTextEdit="1"/>
          </p:cNvSpPr>
          <p:nvPr>
            <p:ph type="sldImg"/>
          </p:nvPr>
        </p:nvSpPr>
        <p:spPr>
          <a:xfrm>
            <a:off x="992188" y="768350"/>
            <a:ext cx="5114925" cy="3836988"/>
          </a:xfrm>
          <a:ln/>
        </p:spPr>
      </p:sp>
      <p:sp>
        <p:nvSpPr>
          <p:cNvPr id="86020" name="Rectangle 3"/>
          <p:cNvSpPr>
            <a:spLocks noGrp="1" noChangeArrowheads="1"/>
          </p:cNvSpPr>
          <p:nvPr>
            <p:ph type="body" idx="1"/>
          </p:nvPr>
        </p:nvSpPr>
        <p:spPr>
          <a:noFill/>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4119426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CA"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CA" altLang="cs-CZ"/>
          </a:p>
        </p:txBody>
      </p:sp>
      <p:sp>
        <p:nvSpPr>
          <p:cNvPr id="6" name="Rectangle 6"/>
          <p:cNvSpPr>
            <a:spLocks noGrp="1" noChangeArrowheads="1"/>
          </p:cNvSpPr>
          <p:nvPr>
            <p:ph type="sldNum" sz="quarter" idx="12"/>
          </p:nvPr>
        </p:nvSpPr>
        <p:spPr>
          <a:ln/>
        </p:spPr>
        <p:txBody>
          <a:bodyPr/>
          <a:lstStyle>
            <a:lvl1pPr>
              <a:defRPr/>
            </a:lvl1pPr>
          </a:lstStyle>
          <a:p>
            <a:pPr>
              <a:defRPr/>
            </a:pPr>
            <a:fld id="{27B34F65-FD70-42ED-8768-37685020F182}" type="slidenum">
              <a:rPr lang="en-CA" altLang="cs-CZ"/>
              <a:pPr>
                <a:defRPr/>
              </a:pPr>
              <a:t>‹#›</a:t>
            </a:fld>
            <a:endParaRPr lang="en-CA" altLang="cs-CZ"/>
          </a:p>
        </p:txBody>
      </p:sp>
    </p:spTree>
    <p:extLst>
      <p:ext uri="{BB962C8B-B14F-4D97-AF65-F5344CB8AC3E}">
        <p14:creationId xmlns:p14="http://schemas.microsoft.com/office/powerpoint/2010/main" val="4020915458"/>
      </p:ext>
    </p:extLst>
  </p:cSld>
  <p:clrMapOvr>
    <a:masterClrMapping/>
  </p:clrMapOvr>
  <p:transition spd="med">
    <p:pull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CA"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CA" altLang="cs-CZ"/>
          </a:p>
        </p:txBody>
      </p:sp>
      <p:sp>
        <p:nvSpPr>
          <p:cNvPr id="6" name="Rectangle 6"/>
          <p:cNvSpPr>
            <a:spLocks noGrp="1" noChangeArrowheads="1"/>
          </p:cNvSpPr>
          <p:nvPr>
            <p:ph type="sldNum" sz="quarter" idx="12"/>
          </p:nvPr>
        </p:nvSpPr>
        <p:spPr>
          <a:ln/>
        </p:spPr>
        <p:txBody>
          <a:bodyPr/>
          <a:lstStyle>
            <a:lvl1pPr>
              <a:defRPr/>
            </a:lvl1pPr>
          </a:lstStyle>
          <a:p>
            <a:pPr>
              <a:defRPr/>
            </a:pPr>
            <a:fld id="{1783C224-C94F-41B4-A268-6FDD187CAEC8}" type="slidenum">
              <a:rPr lang="en-CA" altLang="cs-CZ"/>
              <a:pPr>
                <a:defRPr/>
              </a:pPr>
              <a:t>‹#›</a:t>
            </a:fld>
            <a:endParaRPr lang="en-CA" altLang="cs-CZ"/>
          </a:p>
        </p:txBody>
      </p:sp>
    </p:spTree>
    <p:extLst>
      <p:ext uri="{BB962C8B-B14F-4D97-AF65-F5344CB8AC3E}">
        <p14:creationId xmlns:p14="http://schemas.microsoft.com/office/powerpoint/2010/main" val="4022126936"/>
      </p:ext>
    </p:extLst>
  </p:cSld>
  <p:clrMapOvr>
    <a:masterClrMapping/>
  </p:clrMapOvr>
  <p:transition spd="med">
    <p:pull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609600"/>
            <a:ext cx="1943100" cy="548640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85800" y="609600"/>
            <a:ext cx="5676900" cy="54864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CA"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CA" altLang="cs-CZ"/>
          </a:p>
        </p:txBody>
      </p:sp>
      <p:sp>
        <p:nvSpPr>
          <p:cNvPr id="6" name="Rectangle 6"/>
          <p:cNvSpPr>
            <a:spLocks noGrp="1" noChangeArrowheads="1"/>
          </p:cNvSpPr>
          <p:nvPr>
            <p:ph type="sldNum" sz="quarter" idx="12"/>
          </p:nvPr>
        </p:nvSpPr>
        <p:spPr>
          <a:ln/>
        </p:spPr>
        <p:txBody>
          <a:bodyPr/>
          <a:lstStyle>
            <a:lvl1pPr>
              <a:defRPr/>
            </a:lvl1pPr>
          </a:lstStyle>
          <a:p>
            <a:pPr>
              <a:defRPr/>
            </a:pPr>
            <a:fld id="{E289F675-3FF9-4BD6-9A27-5BB3EC89E535}" type="slidenum">
              <a:rPr lang="en-CA" altLang="cs-CZ"/>
              <a:pPr>
                <a:defRPr/>
              </a:pPr>
              <a:t>‹#›</a:t>
            </a:fld>
            <a:endParaRPr lang="en-CA" altLang="cs-CZ"/>
          </a:p>
        </p:txBody>
      </p:sp>
    </p:spTree>
    <p:extLst>
      <p:ext uri="{BB962C8B-B14F-4D97-AF65-F5344CB8AC3E}">
        <p14:creationId xmlns:p14="http://schemas.microsoft.com/office/powerpoint/2010/main" val="1302225120"/>
      </p:ext>
    </p:extLst>
  </p:cSld>
  <p:clrMapOvr>
    <a:masterClrMapping/>
  </p:clrMapOvr>
  <p:transition spd="med">
    <p:pull dir="l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685800" y="609600"/>
            <a:ext cx="7772400" cy="54864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en-CA" alt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en-CA" altLang="cs-CZ"/>
          </a:p>
        </p:txBody>
      </p:sp>
      <p:sp>
        <p:nvSpPr>
          <p:cNvPr id="5" name="Rectangle 6"/>
          <p:cNvSpPr>
            <a:spLocks noGrp="1" noChangeArrowheads="1"/>
          </p:cNvSpPr>
          <p:nvPr>
            <p:ph type="sldNum" sz="quarter" idx="12"/>
          </p:nvPr>
        </p:nvSpPr>
        <p:spPr>
          <a:ln/>
        </p:spPr>
        <p:txBody>
          <a:bodyPr/>
          <a:lstStyle>
            <a:lvl1pPr>
              <a:defRPr/>
            </a:lvl1pPr>
          </a:lstStyle>
          <a:p>
            <a:pPr>
              <a:defRPr/>
            </a:pPr>
            <a:fld id="{661B473C-F3DF-409D-89E1-C759E40CD0A2}" type="slidenum">
              <a:rPr lang="en-CA" altLang="cs-CZ"/>
              <a:pPr>
                <a:defRPr/>
              </a:pPr>
              <a:t>‹#›</a:t>
            </a:fld>
            <a:endParaRPr lang="en-CA" altLang="cs-CZ"/>
          </a:p>
        </p:txBody>
      </p:sp>
    </p:spTree>
    <p:extLst>
      <p:ext uri="{BB962C8B-B14F-4D97-AF65-F5344CB8AC3E}">
        <p14:creationId xmlns:p14="http://schemas.microsoft.com/office/powerpoint/2010/main" val="1818936421"/>
      </p:ext>
    </p:extLst>
  </p:cSld>
  <p:clrMapOvr>
    <a:masterClrMapping/>
  </p:clrMapOvr>
  <p:transition spd="med">
    <p:pull dir="l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85800" y="1981200"/>
            <a:ext cx="38100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981200"/>
            <a:ext cx="3810000"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4114800"/>
            <a:ext cx="3810000"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en-CA" altLang="cs-CZ"/>
          </a:p>
        </p:txBody>
      </p:sp>
      <p:sp>
        <p:nvSpPr>
          <p:cNvPr id="7" name="Rectangle 5"/>
          <p:cNvSpPr>
            <a:spLocks noGrp="1" noChangeArrowheads="1"/>
          </p:cNvSpPr>
          <p:nvPr>
            <p:ph type="ftr" sz="quarter" idx="11"/>
          </p:nvPr>
        </p:nvSpPr>
        <p:spPr>
          <a:ln/>
        </p:spPr>
        <p:txBody>
          <a:bodyPr/>
          <a:lstStyle>
            <a:lvl1pPr>
              <a:defRPr/>
            </a:lvl1pPr>
          </a:lstStyle>
          <a:p>
            <a:pPr>
              <a:defRPr/>
            </a:pPr>
            <a:endParaRPr lang="en-CA" altLang="cs-CZ"/>
          </a:p>
        </p:txBody>
      </p:sp>
      <p:sp>
        <p:nvSpPr>
          <p:cNvPr id="8" name="Rectangle 6"/>
          <p:cNvSpPr>
            <a:spLocks noGrp="1" noChangeArrowheads="1"/>
          </p:cNvSpPr>
          <p:nvPr>
            <p:ph type="sldNum" sz="quarter" idx="12"/>
          </p:nvPr>
        </p:nvSpPr>
        <p:spPr>
          <a:ln/>
        </p:spPr>
        <p:txBody>
          <a:bodyPr/>
          <a:lstStyle>
            <a:lvl1pPr>
              <a:defRPr/>
            </a:lvl1pPr>
          </a:lstStyle>
          <a:p>
            <a:pPr>
              <a:defRPr/>
            </a:pPr>
            <a:fld id="{8CC57EFF-A883-4339-833B-2BC13057943F}" type="slidenum">
              <a:rPr lang="en-CA" altLang="cs-CZ"/>
              <a:pPr>
                <a:defRPr/>
              </a:pPr>
              <a:t>‹#›</a:t>
            </a:fld>
            <a:endParaRPr lang="en-CA" altLang="cs-CZ"/>
          </a:p>
        </p:txBody>
      </p:sp>
    </p:spTree>
    <p:extLst>
      <p:ext uri="{BB962C8B-B14F-4D97-AF65-F5344CB8AC3E}">
        <p14:creationId xmlns:p14="http://schemas.microsoft.com/office/powerpoint/2010/main" val="3406232200"/>
      </p:ext>
    </p:extLst>
  </p:cSld>
  <p:clrMapOvr>
    <a:masterClrMapping/>
  </p:clrMapOvr>
  <p:transition spd="med">
    <p:pull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CA"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CA" altLang="cs-CZ"/>
          </a:p>
        </p:txBody>
      </p:sp>
      <p:sp>
        <p:nvSpPr>
          <p:cNvPr id="6" name="Rectangle 6"/>
          <p:cNvSpPr>
            <a:spLocks noGrp="1" noChangeArrowheads="1"/>
          </p:cNvSpPr>
          <p:nvPr>
            <p:ph type="sldNum" sz="quarter" idx="12"/>
          </p:nvPr>
        </p:nvSpPr>
        <p:spPr>
          <a:ln/>
        </p:spPr>
        <p:txBody>
          <a:bodyPr/>
          <a:lstStyle>
            <a:lvl1pPr>
              <a:defRPr/>
            </a:lvl1pPr>
          </a:lstStyle>
          <a:p>
            <a:pPr>
              <a:defRPr/>
            </a:pPr>
            <a:fld id="{095255EF-B67F-4F63-ABD4-4FE2695968B8}" type="slidenum">
              <a:rPr lang="en-CA" altLang="cs-CZ"/>
              <a:pPr>
                <a:defRPr/>
              </a:pPr>
              <a:t>‹#›</a:t>
            </a:fld>
            <a:endParaRPr lang="en-CA" altLang="cs-CZ"/>
          </a:p>
        </p:txBody>
      </p:sp>
    </p:spTree>
    <p:extLst>
      <p:ext uri="{BB962C8B-B14F-4D97-AF65-F5344CB8AC3E}">
        <p14:creationId xmlns:p14="http://schemas.microsoft.com/office/powerpoint/2010/main" val="1404580572"/>
      </p:ext>
    </p:extLst>
  </p:cSld>
  <p:clrMapOvr>
    <a:masterClrMapping/>
  </p:clrMapOvr>
  <p:transition spd="med">
    <p:pull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CA"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CA" altLang="cs-CZ"/>
          </a:p>
        </p:txBody>
      </p:sp>
      <p:sp>
        <p:nvSpPr>
          <p:cNvPr id="6" name="Rectangle 6"/>
          <p:cNvSpPr>
            <a:spLocks noGrp="1" noChangeArrowheads="1"/>
          </p:cNvSpPr>
          <p:nvPr>
            <p:ph type="sldNum" sz="quarter" idx="12"/>
          </p:nvPr>
        </p:nvSpPr>
        <p:spPr>
          <a:ln/>
        </p:spPr>
        <p:txBody>
          <a:bodyPr/>
          <a:lstStyle>
            <a:lvl1pPr>
              <a:defRPr/>
            </a:lvl1pPr>
          </a:lstStyle>
          <a:p>
            <a:pPr>
              <a:defRPr/>
            </a:pPr>
            <a:fld id="{EDC5AC1F-2662-4652-9C44-8B3F494FDDB0}" type="slidenum">
              <a:rPr lang="en-CA" altLang="cs-CZ"/>
              <a:pPr>
                <a:defRPr/>
              </a:pPr>
              <a:t>‹#›</a:t>
            </a:fld>
            <a:endParaRPr lang="en-CA" altLang="cs-CZ"/>
          </a:p>
        </p:txBody>
      </p:sp>
    </p:spTree>
    <p:extLst>
      <p:ext uri="{BB962C8B-B14F-4D97-AF65-F5344CB8AC3E}">
        <p14:creationId xmlns:p14="http://schemas.microsoft.com/office/powerpoint/2010/main" val="1531497409"/>
      </p:ext>
    </p:extLst>
  </p:cSld>
  <p:clrMapOvr>
    <a:masterClrMapping/>
  </p:clrMapOvr>
  <p:transition spd="med">
    <p:pull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CA"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en-CA" altLang="cs-CZ"/>
          </a:p>
        </p:txBody>
      </p:sp>
      <p:sp>
        <p:nvSpPr>
          <p:cNvPr id="7" name="Rectangle 6"/>
          <p:cNvSpPr>
            <a:spLocks noGrp="1" noChangeArrowheads="1"/>
          </p:cNvSpPr>
          <p:nvPr>
            <p:ph type="sldNum" sz="quarter" idx="12"/>
          </p:nvPr>
        </p:nvSpPr>
        <p:spPr>
          <a:ln/>
        </p:spPr>
        <p:txBody>
          <a:bodyPr/>
          <a:lstStyle>
            <a:lvl1pPr>
              <a:defRPr/>
            </a:lvl1pPr>
          </a:lstStyle>
          <a:p>
            <a:pPr>
              <a:defRPr/>
            </a:pPr>
            <a:fld id="{513C2F36-EA9B-47C5-9F1F-9BA32619D1B5}" type="slidenum">
              <a:rPr lang="en-CA" altLang="cs-CZ"/>
              <a:pPr>
                <a:defRPr/>
              </a:pPr>
              <a:t>‹#›</a:t>
            </a:fld>
            <a:endParaRPr lang="en-CA" altLang="cs-CZ"/>
          </a:p>
        </p:txBody>
      </p:sp>
    </p:spTree>
    <p:extLst>
      <p:ext uri="{BB962C8B-B14F-4D97-AF65-F5344CB8AC3E}">
        <p14:creationId xmlns:p14="http://schemas.microsoft.com/office/powerpoint/2010/main" val="2425718946"/>
      </p:ext>
    </p:extLst>
  </p:cSld>
  <p:clrMapOvr>
    <a:masterClrMapping/>
  </p:clrMapOvr>
  <p:transition spd="med">
    <p:pull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en-CA" alt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en-CA" altLang="cs-CZ"/>
          </a:p>
        </p:txBody>
      </p:sp>
      <p:sp>
        <p:nvSpPr>
          <p:cNvPr id="9" name="Rectangle 6"/>
          <p:cNvSpPr>
            <a:spLocks noGrp="1" noChangeArrowheads="1"/>
          </p:cNvSpPr>
          <p:nvPr>
            <p:ph type="sldNum" sz="quarter" idx="12"/>
          </p:nvPr>
        </p:nvSpPr>
        <p:spPr>
          <a:ln/>
        </p:spPr>
        <p:txBody>
          <a:bodyPr/>
          <a:lstStyle>
            <a:lvl1pPr>
              <a:defRPr/>
            </a:lvl1pPr>
          </a:lstStyle>
          <a:p>
            <a:pPr>
              <a:defRPr/>
            </a:pPr>
            <a:fld id="{E36BFD8D-4A72-4051-85D2-686DFD853B60}" type="slidenum">
              <a:rPr lang="en-CA" altLang="cs-CZ"/>
              <a:pPr>
                <a:defRPr/>
              </a:pPr>
              <a:t>‹#›</a:t>
            </a:fld>
            <a:endParaRPr lang="en-CA" altLang="cs-CZ"/>
          </a:p>
        </p:txBody>
      </p:sp>
    </p:spTree>
    <p:extLst>
      <p:ext uri="{BB962C8B-B14F-4D97-AF65-F5344CB8AC3E}">
        <p14:creationId xmlns:p14="http://schemas.microsoft.com/office/powerpoint/2010/main" val="2968118541"/>
      </p:ext>
    </p:extLst>
  </p:cSld>
  <p:clrMapOvr>
    <a:masterClrMapping/>
  </p:clrMapOvr>
  <p:transition spd="med">
    <p:pull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en-CA" alt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en-CA" altLang="cs-CZ"/>
          </a:p>
        </p:txBody>
      </p:sp>
      <p:sp>
        <p:nvSpPr>
          <p:cNvPr id="5" name="Rectangle 6"/>
          <p:cNvSpPr>
            <a:spLocks noGrp="1" noChangeArrowheads="1"/>
          </p:cNvSpPr>
          <p:nvPr>
            <p:ph type="sldNum" sz="quarter" idx="12"/>
          </p:nvPr>
        </p:nvSpPr>
        <p:spPr>
          <a:ln/>
        </p:spPr>
        <p:txBody>
          <a:bodyPr/>
          <a:lstStyle>
            <a:lvl1pPr>
              <a:defRPr/>
            </a:lvl1pPr>
          </a:lstStyle>
          <a:p>
            <a:pPr>
              <a:defRPr/>
            </a:pPr>
            <a:fld id="{9A654E4E-0EA2-4179-A423-C755FC72CA88}" type="slidenum">
              <a:rPr lang="en-CA" altLang="cs-CZ"/>
              <a:pPr>
                <a:defRPr/>
              </a:pPr>
              <a:t>‹#›</a:t>
            </a:fld>
            <a:endParaRPr lang="en-CA" altLang="cs-CZ"/>
          </a:p>
        </p:txBody>
      </p:sp>
    </p:spTree>
    <p:extLst>
      <p:ext uri="{BB962C8B-B14F-4D97-AF65-F5344CB8AC3E}">
        <p14:creationId xmlns:p14="http://schemas.microsoft.com/office/powerpoint/2010/main" val="1504358526"/>
      </p:ext>
    </p:extLst>
  </p:cSld>
  <p:clrMapOvr>
    <a:masterClrMapping/>
  </p:clrMapOvr>
  <p:transition spd="med">
    <p:pull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lt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en-CA" altLang="cs-CZ"/>
          </a:p>
        </p:txBody>
      </p:sp>
      <p:sp>
        <p:nvSpPr>
          <p:cNvPr id="4" name="Rectangle 6"/>
          <p:cNvSpPr>
            <a:spLocks noGrp="1" noChangeArrowheads="1"/>
          </p:cNvSpPr>
          <p:nvPr>
            <p:ph type="sldNum" sz="quarter" idx="12"/>
          </p:nvPr>
        </p:nvSpPr>
        <p:spPr>
          <a:ln/>
        </p:spPr>
        <p:txBody>
          <a:bodyPr/>
          <a:lstStyle>
            <a:lvl1pPr>
              <a:defRPr/>
            </a:lvl1pPr>
          </a:lstStyle>
          <a:p>
            <a:pPr>
              <a:defRPr/>
            </a:pPr>
            <a:fld id="{E63C4F6E-D446-4DDD-BFEA-AF2FC9EF9195}" type="slidenum">
              <a:rPr lang="en-CA" altLang="cs-CZ"/>
              <a:pPr>
                <a:defRPr/>
              </a:pPr>
              <a:t>‹#›</a:t>
            </a:fld>
            <a:endParaRPr lang="en-CA" altLang="cs-CZ"/>
          </a:p>
        </p:txBody>
      </p:sp>
    </p:spTree>
    <p:extLst>
      <p:ext uri="{BB962C8B-B14F-4D97-AF65-F5344CB8AC3E}">
        <p14:creationId xmlns:p14="http://schemas.microsoft.com/office/powerpoint/2010/main" val="3875593449"/>
      </p:ext>
    </p:extLst>
  </p:cSld>
  <p:clrMapOvr>
    <a:masterClrMapping/>
  </p:clrMapOvr>
  <p:transition spd="med">
    <p:pull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CA"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en-CA" altLang="cs-CZ"/>
          </a:p>
        </p:txBody>
      </p:sp>
      <p:sp>
        <p:nvSpPr>
          <p:cNvPr id="7" name="Rectangle 6"/>
          <p:cNvSpPr>
            <a:spLocks noGrp="1" noChangeArrowheads="1"/>
          </p:cNvSpPr>
          <p:nvPr>
            <p:ph type="sldNum" sz="quarter" idx="12"/>
          </p:nvPr>
        </p:nvSpPr>
        <p:spPr>
          <a:ln/>
        </p:spPr>
        <p:txBody>
          <a:bodyPr/>
          <a:lstStyle>
            <a:lvl1pPr>
              <a:defRPr/>
            </a:lvl1pPr>
          </a:lstStyle>
          <a:p>
            <a:pPr>
              <a:defRPr/>
            </a:pPr>
            <a:fld id="{B3FC8459-025E-428C-825B-FC8069EC4295}" type="slidenum">
              <a:rPr lang="en-CA" altLang="cs-CZ"/>
              <a:pPr>
                <a:defRPr/>
              </a:pPr>
              <a:t>‹#›</a:t>
            </a:fld>
            <a:endParaRPr lang="en-CA" altLang="cs-CZ"/>
          </a:p>
        </p:txBody>
      </p:sp>
    </p:spTree>
    <p:extLst>
      <p:ext uri="{BB962C8B-B14F-4D97-AF65-F5344CB8AC3E}">
        <p14:creationId xmlns:p14="http://schemas.microsoft.com/office/powerpoint/2010/main" val="1395027803"/>
      </p:ext>
    </p:extLst>
  </p:cSld>
  <p:clrMapOvr>
    <a:masterClrMapping/>
  </p:clrMapOvr>
  <p:transition spd="med">
    <p:pull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CA"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en-CA" altLang="cs-CZ"/>
          </a:p>
        </p:txBody>
      </p:sp>
      <p:sp>
        <p:nvSpPr>
          <p:cNvPr id="7" name="Rectangle 6"/>
          <p:cNvSpPr>
            <a:spLocks noGrp="1" noChangeArrowheads="1"/>
          </p:cNvSpPr>
          <p:nvPr>
            <p:ph type="sldNum" sz="quarter" idx="12"/>
          </p:nvPr>
        </p:nvSpPr>
        <p:spPr>
          <a:ln/>
        </p:spPr>
        <p:txBody>
          <a:bodyPr/>
          <a:lstStyle>
            <a:lvl1pPr>
              <a:defRPr/>
            </a:lvl1pPr>
          </a:lstStyle>
          <a:p>
            <a:pPr>
              <a:defRPr/>
            </a:pPr>
            <a:fld id="{D0196A99-6C98-4C6A-A702-AD8A4EDEC752}" type="slidenum">
              <a:rPr lang="en-CA" altLang="cs-CZ"/>
              <a:pPr>
                <a:defRPr/>
              </a:pPr>
              <a:t>‹#›</a:t>
            </a:fld>
            <a:endParaRPr lang="en-CA" altLang="cs-CZ"/>
          </a:p>
        </p:txBody>
      </p:sp>
    </p:spTree>
    <p:extLst>
      <p:ext uri="{BB962C8B-B14F-4D97-AF65-F5344CB8AC3E}">
        <p14:creationId xmlns:p14="http://schemas.microsoft.com/office/powerpoint/2010/main" val="142059733"/>
      </p:ext>
    </p:extLst>
  </p:cSld>
  <p:clrMapOvr>
    <a:masterClrMapping/>
  </p:clrMapOvr>
  <p:transition spd="med">
    <p:pull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CA" altLang="cs-CZ" smtClean="0"/>
              <a:t>Klepnutím upravíte styl předlohy nadpisu.</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cs-CZ" smtClean="0"/>
              <a:t>Klepnutím upravíte styly předlohy textu.</a:t>
            </a:r>
          </a:p>
          <a:p>
            <a:pPr lvl="1"/>
            <a:r>
              <a:rPr lang="en-CA" altLang="cs-CZ" smtClean="0"/>
              <a:t>Druhá úroveň</a:t>
            </a:r>
          </a:p>
          <a:p>
            <a:pPr lvl="2"/>
            <a:r>
              <a:rPr lang="en-CA" altLang="cs-CZ" smtClean="0"/>
              <a:t>Třetí úroveň</a:t>
            </a:r>
          </a:p>
          <a:p>
            <a:pPr lvl="3"/>
            <a:r>
              <a:rPr lang="en-CA" altLang="cs-CZ" smtClean="0"/>
              <a:t>Čtvrtá úroveň</a:t>
            </a:r>
          </a:p>
          <a:p>
            <a:pPr lvl="4"/>
            <a:r>
              <a:rPr lang="en-CA" altLang="cs-CZ" smtClean="0"/>
              <a:t>Pátá úroveň</a:t>
            </a:r>
          </a:p>
        </p:txBody>
      </p:sp>
      <p:sp>
        <p:nvSpPr>
          <p:cNvPr id="922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spcBef>
                <a:spcPct val="0"/>
              </a:spcBef>
              <a:defRPr sz="1400">
                <a:latin typeface="+mn-lt"/>
              </a:defRPr>
            </a:lvl1pPr>
          </a:lstStyle>
          <a:p>
            <a:pPr>
              <a:defRPr/>
            </a:pPr>
            <a:endParaRPr lang="en-CA" altLang="cs-CZ"/>
          </a:p>
        </p:txBody>
      </p:sp>
      <p:sp>
        <p:nvSpPr>
          <p:cNvPr id="922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mn-lt"/>
              </a:defRPr>
            </a:lvl1pPr>
          </a:lstStyle>
          <a:p>
            <a:pPr>
              <a:defRPr/>
            </a:pPr>
            <a:endParaRPr lang="en-CA" altLang="cs-CZ"/>
          </a:p>
        </p:txBody>
      </p:sp>
      <p:sp>
        <p:nvSpPr>
          <p:cNvPr id="922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New Roman" panose="02020603050405020304" pitchFamily="18" charset="0"/>
              </a:defRPr>
            </a:lvl1pPr>
          </a:lstStyle>
          <a:p>
            <a:pPr>
              <a:defRPr/>
            </a:pPr>
            <a:fld id="{61B92776-3202-4B66-B9AE-C54EB333FC8F}" type="slidenum">
              <a:rPr lang="en-CA" altLang="cs-CZ"/>
              <a:pPr>
                <a:defRPr/>
              </a:pPr>
              <a:t>‹#›</a:t>
            </a:fld>
            <a:endParaRPr lang="en-CA" altLang="cs-CZ"/>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pull dir="lu"/>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hyperlink" Target="http://www.vscht.cz/homepage/"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4.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3.w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wmf"/><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30.wmf"/><Relationship Id="rId5" Type="http://schemas.openxmlformats.org/officeDocument/2006/relationships/oleObject" Target="../embeddings/oleObject5.bin"/><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24.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4.png"/><Relationship Id="rId5" Type="http://schemas.openxmlformats.org/officeDocument/2006/relationships/image" Target="../media/image32.wmf"/><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6.png"/><Relationship Id="rId5" Type="http://schemas.openxmlformats.org/officeDocument/2006/relationships/image" Target="../media/image35.wmf"/><Relationship Id="rId4" Type="http://schemas.openxmlformats.org/officeDocument/2006/relationships/oleObject" Target="../embeddings/oleObject8.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26.xml"/><Relationship Id="rId7" Type="http://schemas.openxmlformats.org/officeDocument/2006/relationships/image" Target="../media/image43.w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image" Target="../media/image42.wmf"/><Relationship Id="rId4" Type="http://schemas.openxmlformats.org/officeDocument/2006/relationships/oleObject" Target="../embeddings/oleObject10.bin"/><Relationship Id="rId9" Type="http://schemas.openxmlformats.org/officeDocument/2006/relationships/image" Target="../media/image44.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49.wmf"/><Relationship Id="rId3" Type="http://schemas.openxmlformats.org/officeDocument/2006/relationships/notesSlide" Target="../notesSlides/notesSlide27.xml"/><Relationship Id="rId7" Type="http://schemas.openxmlformats.org/officeDocument/2006/relationships/image" Target="../media/image46.wmf"/><Relationship Id="rId12"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14.bin"/><Relationship Id="rId11" Type="http://schemas.openxmlformats.org/officeDocument/2006/relationships/image" Target="../media/image48.wmf"/><Relationship Id="rId5" Type="http://schemas.openxmlformats.org/officeDocument/2006/relationships/image" Target="../media/image45.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47.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53.wmf"/><Relationship Id="rId3" Type="http://schemas.openxmlformats.org/officeDocument/2006/relationships/notesSlide" Target="../notesSlides/notesSlide34.xml"/><Relationship Id="rId7" Type="http://schemas.openxmlformats.org/officeDocument/2006/relationships/image" Target="../media/image50.wmf"/><Relationship Id="rId12" Type="http://schemas.openxmlformats.org/officeDocument/2006/relationships/oleObject" Target="../embeddings/oleObject21.bin"/><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oleObject" Target="../embeddings/oleObject18.bin"/><Relationship Id="rId11" Type="http://schemas.openxmlformats.org/officeDocument/2006/relationships/image" Target="../media/image52.wmf"/><Relationship Id="rId5" Type="http://schemas.openxmlformats.org/officeDocument/2006/relationships/image" Target="../media/image55.jpeg"/><Relationship Id="rId15" Type="http://schemas.openxmlformats.org/officeDocument/2006/relationships/image" Target="../media/image57.emf"/><Relationship Id="rId10" Type="http://schemas.openxmlformats.org/officeDocument/2006/relationships/oleObject" Target="../embeddings/oleObject20.bin"/><Relationship Id="rId4" Type="http://schemas.openxmlformats.org/officeDocument/2006/relationships/image" Target="../media/image54.png"/><Relationship Id="rId9" Type="http://schemas.openxmlformats.org/officeDocument/2006/relationships/image" Target="../media/image51.wmf"/><Relationship Id="rId14" Type="http://schemas.openxmlformats.org/officeDocument/2006/relationships/image" Target="../media/image56.e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60.emf"/><Relationship Id="rId3" Type="http://schemas.openxmlformats.org/officeDocument/2006/relationships/notesSlide" Target="../notesSlides/notesSlide35.xml"/><Relationship Id="rId7" Type="http://schemas.openxmlformats.org/officeDocument/2006/relationships/image" Target="../media/image50.wmf"/><Relationship Id="rId12" Type="http://schemas.openxmlformats.org/officeDocument/2006/relationships/image" Target="../media/image59.emf"/><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oleObject" Target="../embeddings/oleObject22.bin"/><Relationship Id="rId11" Type="http://schemas.openxmlformats.org/officeDocument/2006/relationships/image" Target="../media/image58.wmf"/><Relationship Id="rId5" Type="http://schemas.openxmlformats.org/officeDocument/2006/relationships/image" Target="../media/image55.jpeg"/><Relationship Id="rId10" Type="http://schemas.openxmlformats.org/officeDocument/2006/relationships/oleObject" Target="../embeddings/oleObject24.bin"/><Relationship Id="rId4" Type="http://schemas.openxmlformats.org/officeDocument/2006/relationships/image" Target="../media/image54.png"/><Relationship Id="rId9" Type="http://schemas.openxmlformats.org/officeDocument/2006/relationships/image" Target="../media/image51.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36.xml"/><Relationship Id="rId7" Type="http://schemas.openxmlformats.org/officeDocument/2006/relationships/image" Target="../media/image64.emf"/><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55.jpeg"/><Relationship Id="rId11" Type="http://schemas.openxmlformats.org/officeDocument/2006/relationships/image" Target="../media/image62.wmf"/><Relationship Id="rId5" Type="http://schemas.openxmlformats.org/officeDocument/2006/relationships/image" Target="../media/image54.png"/><Relationship Id="rId10" Type="http://schemas.openxmlformats.org/officeDocument/2006/relationships/oleObject" Target="../embeddings/oleObject26.bin"/><Relationship Id="rId4" Type="http://schemas.openxmlformats.org/officeDocument/2006/relationships/image" Target="../media/image63.emf"/><Relationship Id="rId9" Type="http://schemas.openxmlformats.org/officeDocument/2006/relationships/image" Target="../media/image61.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image" Target="../media/image2.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www.space.com/" TargetMode="External"/><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70.wmf"/><Relationship Id="rId5" Type="http://schemas.openxmlformats.org/officeDocument/2006/relationships/oleObject" Target="../embeddings/oleObject27.bin"/><Relationship Id="rId4" Type="http://schemas.openxmlformats.org/officeDocument/2006/relationships/image" Target="../media/image71.wmf"/></Relationships>
</file>

<file path=ppt/slides/_rels/slide4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74.wmf"/><Relationship Id="rId4" Type="http://schemas.openxmlformats.org/officeDocument/2006/relationships/image" Target="../media/image73.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vmlDrawing" Target="../drawings/vmlDrawing14.vml"/><Relationship Id="rId5" Type="http://schemas.openxmlformats.org/officeDocument/2006/relationships/image" Target="../media/image75.wmf"/><Relationship Id="rId4" Type="http://schemas.openxmlformats.org/officeDocument/2006/relationships/oleObject" Target="../embeddings/oleObject28.bin"/></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notesSlide" Target="../notesSlides/notesSlide49.xml"/><Relationship Id="rId7" Type="http://schemas.openxmlformats.org/officeDocument/2006/relationships/image" Target="../media/image78.wmf"/><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77.wmf"/><Relationship Id="rId5" Type="http://schemas.openxmlformats.org/officeDocument/2006/relationships/image" Target="../media/image76.wmf"/><Relationship Id="rId4" Type="http://schemas.openxmlformats.org/officeDocument/2006/relationships/oleObject" Target="../embeddings/oleObject29.bin"/><Relationship Id="rId9" Type="http://schemas.openxmlformats.org/officeDocument/2006/relationships/image" Target="../media/image80.png"/></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50.xml"/><Relationship Id="rId7" Type="http://schemas.openxmlformats.org/officeDocument/2006/relationships/image" Target="../media/image82.wmf"/><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oleObject" Target="../embeddings/oleObject31.bin"/><Relationship Id="rId5" Type="http://schemas.openxmlformats.org/officeDocument/2006/relationships/image" Target="../media/image81.wmf"/><Relationship Id="rId10" Type="http://schemas.openxmlformats.org/officeDocument/2006/relationships/image" Target="../media/image57.png"/><Relationship Id="rId4" Type="http://schemas.openxmlformats.org/officeDocument/2006/relationships/oleObject" Target="../embeddings/oleObject30.bin"/><Relationship Id="rId9" Type="http://schemas.openxmlformats.org/officeDocument/2006/relationships/image" Target="../media/image83.wmf"/></Relationships>
</file>

<file path=ppt/slides/_rels/slide52.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notesSlide" Target="../notesSlides/notesSlide51.xml"/><Relationship Id="rId7"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84.wmf"/><Relationship Id="rId5" Type="http://schemas.openxmlformats.org/officeDocument/2006/relationships/oleObject" Target="../embeddings/oleObject33.bin"/><Relationship Id="rId4" Type="http://schemas.openxmlformats.org/officeDocument/2006/relationships/image" Target="../media/image86.wmf"/></Relationships>
</file>

<file path=ppt/slides/_rels/slide5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92.wmf"/><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oleObject" Target="../embeddings/oleObject36.bin"/><Relationship Id="rId5" Type="http://schemas.openxmlformats.org/officeDocument/2006/relationships/image" Target="../media/image91.wmf"/><Relationship Id="rId4" Type="http://schemas.openxmlformats.org/officeDocument/2006/relationships/oleObject" Target="../embeddings/oleObject35.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93.wmf"/><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oleObject" Target="../embeddings/oleObject38.bin"/><Relationship Id="rId5" Type="http://schemas.openxmlformats.org/officeDocument/2006/relationships/image" Target="../media/image81.wmf"/><Relationship Id="rId4" Type="http://schemas.openxmlformats.org/officeDocument/2006/relationships/oleObject" Target="../embeddings/oleObject37.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56.xml"/><Relationship Id="rId7" Type="http://schemas.openxmlformats.org/officeDocument/2006/relationships/image" Target="../media/image81.wmf"/><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oleObject" Target="../embeddings/oleObject39.bin"/><Relationship Id="rId5" Type="http://schemas.openxmlformats.org/officeDocument/2006/relationships/image" Target="../media/image94.png"/><Relationship Id="rId4" Type="http://schemas.openxmlformats.org/officeDocument/2006/relationships/hyperlink" Target="http://upload.wikimedia.org/wikipedia/commons/0/09/Ethyl_benzoate.png" TargetMode="External"/><Relationship Id="rId9" Type="http://schemas.openxmlformats.org/officeDocument/2006/relationships/image" Target="../media/image93.wmf"/></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www.knovel.co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107950" y="957452"/>
            <a:ext cx="8928100" cy="1569660"/>
          </a:xfrm>
          <a:prstGeom prst="rect">
            <a:avLst/>
          </a:prstGeom>
          <a:noFill/>
          <a:ln>
            <a:noFill/>
          </a:ln>
          <a:effectLst/>
          <a:extLst>
            <a:ext uri="{909E8E84-426E-40DD-AFC4-6F175D3DCCD1}">
              <a14:hiddenFill xmlns:a14="http://schemas.microsoft.com/office/drawing/2010/main">
                <a:solidFill>
                  <a:srgbClr val="4D4D4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ja-JP" b="1" dirty="0" smtClean="0">
                <a:solidFill>
                  <a:srgbClr val="000066"/>
                </a:solidFill>
                <a:latin typeface="Calibri" panose="020F0502020204030204" pitchFamily="34" charset="0"/>
                <a:cs typeface="Calibri" panose="020F0502020204030204" pitchFamily="34" charset="0"/>
              </a:rPr>
              <a:t>Fyzikálně-chemické </a:t>
            </a:r>
            <a:r>
              <a:rPr lang="cs-CZ" altLang="ja-JP" b="1" dirty="0">
                <a:solidFill>
                  <a:srgbClr val="000066"/>
                </a:solidFill>
                <a:latin typeface="Calibri" panose="020F0502020204030204" pitchFamily="34" charset="0"/>
                <a:cs typeface="Calibri" panose="020F0502020204030204" pitchFamily="34" charset="0"/>
              </a:rPr>
              <a:t>vlastnosti látek a </a:t>
            </a:r>
            <a:r>
              <a:rPr lang="cs-CZ" altLang="ja-JP" b="1" dirty="0" smtClean="0">
                <a:solidFill>
                  <a:srgbClr val="000066"/>
                </a:solidFill>
                <a:latin typeface="Calibri" panose="020F0502020204030204" pitchFamily="34" charset="0"/>
                <a:cs typeface="Calibri" panose="020F0502020204030204" pitchFamily="34" charset="0"/>
              </a:rPr>
              <a:t>směsí:</a:t>
            </a:r>
          </a:p>
          <a:p>
            <a:pPr algn="ctr">
              <a:spcBef>
                <a:spcPct val="0"/>
              </a:spcBef>
              <a:buFontTx/>
              <a:buNone/>
            </a:pPr>
            <a:r>
              <a:rPr lang="cs-CZ" altLang="ja-JP" b="1" dirty="0" smtClean="0">
                <a:solidFill>
                  <a:srgbClr val="000066"/>
                </a:solidFill>
                <a:latin typeface="Calibri" panose="020F0502020204030204" pitchFamily="34" charset="0"/>
                <a:cs typeface="Calibri" panose="020F0502020204030204" pitchFamily="34" charset="0"/>
              </a:rPr>
              <a:t>Databáze a odhadové metody</a:t>
            </a:r>
          </a:p>
          <a:p>
            <a:pPr algn="ctr">
              <a:spcBef>
                <a:spcPct val="0"/>
              </a:spcBef>
              <a:buFontTx/>
              <a:buNone/>
            </a:pPr>
            <a:endParaRPr lang="en-GB" altLang="ja-JP" b="1" dirty="0">
              <a:solidFill>
                <a:srgbClr val="000066"/>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075" name="Text Box 15"/>
          <p:cNvSpPr txBox="1">
            <a:spLocks noChangeArrowheads="1"/>
          </p:cNvSpPr>
          <p:nvPr/>
        </p:nvSpPr>
        <p:spPr bwMode="auto">
          <a:xfrm>
            <a:off x="683568" y="3244334"/>
            <a:ext cx="7776864"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cs-CZ" altLang="cs-CZ" sz="2400" dirty="0">
                <a:latin typeface="Arial" panose="020B0604020202020204" pitchFamily="34" charset="0"/>
              </a:rPr>
              <a:t>Michal </a:t>
            </a:r>
            <a:r>
              <a:rPr lang="cs-CZ" altLang="cs-CZ" sz="2400" dirty="0" smtClean="0">
                <a:latin typeface="Arial" panose="020B0604020202020204" pitchFamily="34" charset="0"/>
              </a:rPr>
              <a:t>Fulem</a:t>
            </a:r>
            <a:endParaRPr lang="cs-CZ" altLang="cs-CZ" sz="2400" dirty="0">
              <a:latin typeface="Arial" panose="020B0604020202020204" pitchFamily="34" charset="0"/>
            </a:endParaRPr>
          </a:p>
        </p:txBody>
      </p:sp>
    </p:spTree>
  </p:cSld>
  <p:clrMapOvr>
    <a:masterClrMapping/>
  </p:clrMapOvr>
  <p:transition spd="med">
    <p:pull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a:solidFill>
                  <a:srgbClr val="FFFFFF"/>
                </a:solidFill>
                <a:latin typeface="Arial" panose="020B0604020202020204" pitchFamily="34" charset="0"/>
              </a:rPr>
              <a:t>Zdroje experimentálních dat</a:t>
            </a:r>
            <a:r>
              <a:rPr lang="en-US" altLang="cs-CZ" sz="2400" b="1">
                <a:solidFill>
                  <a:srgbClr val="FFFFFF"/>
                </a:solidFill>
                <a:latin typeface="Arial" panose="020B0604020202020204" pitchFamily="34" charset="0"/>
              </a:rPr>
              <a:t>: Knihy/Encyklopedie</a:t>
            </a:r>
          </a:p>
        </p:txBody>
      </p:sp>
      <p:pic>
        <p:nvPicPr>
          <p:cNvPr id="87043" name="Picture 5" descr="41PMbfleZsL"/>
          <p:cNvPicPr>
            <a:picLocks noChangeAspect="1" noChangeArrowheads="1"/>
          </p:cNvPicPr>
          <p:nvPr/>
        </p:nvPicPr>
        <p:blipFill>
          <a:blip r:embed="rId3">
            <a:extLst>
              <a:ext uri="{28A0092B-C50C-407E-A947-70E740481C1C}">
                <a14:useLocalDpi xmlns:a14="http://schemas.microsoft.com/office/drawing/2010/main" val="0"/>
              </a:ext>
            </a:extLst>
          </a:blip>
          <a:srcRect l="9348" r="5321"/>
          <a:stretch>
            <a:fillRect/>
          </a:stretch>
        </p:blipFill>
        <p:spPr bwMode="auto">
          <a:xfrm>
            <a:off x="107950" y="620713"/>
            <a:ext cx="460851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Rectangle 6"/>
          <p:cNvSpPr>
            <a:spLocks noChangeArrowheads="1"/>
          </p:cNvSpPr>
          <p:nvPr/>
        </p:nvSpPr>
        <p:spPr bwMode="auto">
          <a:xfrm>
            <a:off x="4572000" y="930275"/>
            <a:ext cx="4392613" cy="1863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1800">
                <a:solidFill>
                  <a:srgbClr val="152C82"/>
                </a:solidFill>
                <a:latin typeface="Arial" panose="020B0604020202020204" pitchFamily="34" charset="0"/>
              </a:rPr>
              <a:t>CRC Handbook of Chemistry and Physics</a:t>
            </a:r>
            <a:endParaRPr lang="en-US" altLang="cs-CZ" sz="1600" b="1">
              <a:solidFill>
                <a:srgbClr val="FF0066"/>
              </a:solidFill>
              <a:latin typeface="Arial" panose="020B0604020202020204" pitchFamily="34" charset="0"/>
            </a:endParaRPr>
          </a:p>
          <a:p>
            <a:pPr eaLnBrk="1" hangingPunct="1">
              <a:spcBef>
                <a:spcPct val="0"/>
              </a:spcBef>
              <a:buFontTx/>
              <a:buNone/>
            </a:pPr>
            <a:r>
              <a:rPr lang="en-US" altLang="cs-CZ" sz="1600" b="1">
                <a:latin typeface="Arial" panose="020B0604020202020204" pitchFamily="34" charset="0"/>
              </a:rPr>
              <a:t>David R. Lide</a:t>
            </a:r>
            <a:r>
              <a:rPr lang="en-US" altLang="cs-CZ" sz="1600">
                <a:latin typeface="Arial" panose="020B0604020202020204" pitchFamily="34" charset="0"/>
              </a:rPr>
              <a:t> </a:t>
            </a:r>
            <a:endParaRPr lang="cs-CZ" altLang="cs-CZ" sz="1600">
              <a:latin typeface="Arial" panose="020B0604020202020204" pitchFamily="34" charset="0"/>
            </a:endParaRPr>
          </a:p>
          <a:p>
            <a:pPr eaLnBrk="1" hangingPunct="1">
              <a:spcBef>
                <a:spcPct val="0"/>
              </a:spcBef>
              <a:buFontTx/>
              <a:buNone/>
            </a:pPr>
            <a:r>
              <a:rPr lang="en-US" altLang="cs-CZ" sz="1600" i="1">
                <a:latin typeface="Arial" panose="020B0604020202020204" pitchFamily="34" charset="0"/>
              </a:rPr>
              <a:t>National Institute of Standards &amp; Technology (retired), USA</a:t>
            </a:r>
            <a:endParaRPr lang="cs-CZ" altLang="cs-CZ" sz="1600" i="1">
              <a:latin typeface="Arial" panose="020B0604020202020204" pitchFamily="34" charset="0"/>
            </a:endParaRPr>
          </a:p>
          <a:p>
            <a:pPr eaLnBrk="1" hangingPunct="1">
              <a:spcBef>
                <a:spcPct val="0"/>
              </a:spcBef>
              <a:buFontTx/>
              <a:buNone/>
            </a:pPr>
            <a:endParaRPr lang="cs-CZ" altLang="cs-CZ" sz="1600" i="1">
              <a:latin typeface="Arial" panose="020B0604020202020204" pitchFamily="34" charset="0"/>
            </a:endParaRPr>
          </a:p>
          <a:p>
            <a:pPr eaLnBrk="1" hangingPunct="1">
              <a:spcBef>
                <a:spcPct val="0"/>
              </a:spcBef>
              <a:buFontTx/>
              <a:buNone/>
            </a:pPr>
            <a:endParaRPr lang="en-US" altLang="cs-CZ" sz="1600" i="1">
              <a:latin typeface="Arial" panose="020B0604020202020204" pitchFamily="34" charset="0"/>
            </a:endParaRPr>
          </a:p>
        </p:txBody>
      </p:sp>
      <p:pic>
        <p:nvPicPr>
          <p:cNvPr id="87045" name="Picture 9" descr="hbcp-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3429000"/>
            <a:ext cx="2165350"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890628"/>
      </p:ext>
    </p:extLst>
  </p:cSld>
  <p:clrMapOvr>
    <a:masterClrMapping/>
  </p:clrMapOvr>
  <p:transition spd="med">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4"/>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a:solidFill>
                  <a:srgbClr val="FFFFFF"/>
                </a:solidFill>
                <a:latin typeface="Arial" panose="020B0604020202020204" pitchFamily="34" charset="0"/>
              </a:rPr>
              <a:t>Zdroje experimentálních dat</a:t>
            </a:r>
            <a:r>
              <a:rPr lang="en-US" altLang="cs-CZ" sz="2400" b="1">
                <a:solidFill>
                  <a:srgbClr val="FFFFFF"/>
                </a:solidFill>
                <a:latin typeface="Arial" panose="020B0604020202020204" pitchFamily="34" charset="0"/>
              </a:rPr>
              <a:t>: </a:t>
            </a:r>
            <a:r>
              <a:rPr lang="cs-CZ" altLang="cs-CZ" sz="2400" b="1">
                <a:solidFill>
                  <a:srgbClr val="FFFFFF"/>
                </a:solidFill>
                <a:latin typeface="Arial" panose="020B0604020202020204" pitchFamily="34" charset="0"/>
              </a:rPr>
              <a:t>Odborné časopisy</a:t>
            </a:r>
            <a:endParaRPr lang="en-US" altLang="cs-CZ" sz="2400" b="1">
              <a:solidFill>
                <a:srgbClr val="FFFFFF"/>
              </a:solidFill>
              <a:latin typeface="Arial" panose="020B0604020202020204" pitchFamily="34" charset="0"/>
            </a:endParaRPr>
          </a:p>
        </p:txBody>
      </p:sp>
      <p:sp>
        <p:nvSpPr>
          <p:cNvPr id="91139" name="Rectangle 5"/>
          <p:cNvSpPr>
            <a:spLocks noChangeArrowheads="1"/>
          </p:cNvSpPr>
          <p:nvPr/>
        </p:nvSpPr>
        <p:spPr bwMode="auto">
          <a:xfrm>
            <a:off x="107950" y="620713"/>
            <a:ext cx="8640763" cy="572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130000"/>
              </a:lnSpc>
              <a:buFontTx/>
              <a:buNone/>
            </a:pPr>
            <a:r>
              <a:rPr lang="en-US" altLang="cs-CZ" sz="1800" b="1" dirty="0" err="1">
                <a:latin typeface="Arial" panose="020B0604020202020204" pitchFamily="34" charset="0"/>
              </a:rPr>
              <a:t>Odborn</a:t>
            </a:r>
            <a:r>
              <a:rPr lang="cs-CZ" altLang="cs-CZ" sz="1800" b="1" dirty="0">
                <a:latin typeface="Arial" panose="020B0604020202020204" pitchFamily="34" charset="0"/>
              </a:rPr>
              <a:t>é časopisy</a:t>
            </a:r>
          </a:p>
          <a:p>
            <a:pPr lvl="1" eaLnBrk="1" hangingPunct="1">
              <a:lnSpc>
                <a:spcPct val="130000"/>
              </a:lnSpc>
              <a:buFontTx/>
              <a:buChar char="•"/>
            </a:pPr>
            <a:r>
              <a:rPr lang="cs-CZ" altLang="cs-CZ" sz="1800" b="1" dirty="0">
                <a:latin typeface="Arial" panose="020B0604020202020204" pitchFamily="34" charset="0"/>
              </a:rPr>
              <a:t> </a:t>
            </a:r>
            <a:r>
              <a:rPr lang="cs-CZ" altLang="cs-CZ" sz="1600" b="1" dirty="0" err="1">
                <a:latin typeface="Arial" panose="020B0604020202020204" pitchFamily="34" charset="0"/>
              </a:rPr>
              <a:t>Journal</a:t>
            </a:r>
            <a:r>
              <a:rPr lang="cs-CZ" altLang="cs-CZ" sz="1600" b="1" dirty="0">
                <a:latin typeface="Arial" panose="020B0604020202020204" pitchFamily="34" charset="0"/>
              </a:rPr>
              <a:t> </a:t>
            </a:r>
            <a:r>
              <a:rPr lang="cs-CZ" altLang="cs-CZ" sz="1600" b="1" dirty="0" err="1">
                <a:latin typeface="Arial" panose="020B0604020202020204" pitchFamily="34" charset="0"/>
              </a:rPr>
              <a:t>of</a:t>
            </a:r>
            <a:r>
              <a:rPr lang="cs-CZ" altLang="cs-CZ" sz="1600" b="1" dirty="0">
                <a:latin typeface="Arial" panose="020B0604020202020204" pitchFamily="34" charset="0"/>
              </a:rPr>
              <a:t> </a:t>
            </a:r>
            <a:r>
              <a:rPr lang="cs-CZ" altLang="cs-CZ" sz="1600" b="1" dirty="0" err="1">
                <a:latin typeface="Arial" panose="020B0604020202020204" pitchFamily="34" charset="0"/>
              </a:rPr>
              <a:t>Physical</a:t>
            </a:r>
            <a:r>
              <a:rPr lang="cs-CZ" altLang="cs-CZ" sz="1600" b="1" dirty="0">
                <a:latin typeface="Arial" panose="020B0604020202020204" pitchFamily="34" charset="0"/>
              </a:rPr>
              <a:t> and </a:t>
            </a:r>
            <a:r>
              <a:rPr lang="cs-CZ" altLang="cs-CZ" sz="1600" b="1" dirty="0" err="1">
                <a:latin typeface="Arial" panose="020B0604020202020204" pitchFamily="34" charset="0"/>
              </a:rPr>
              <a:t>Chemical</a:t>
            </a:r>
            <a:r>
              <a:rPr lang="cs-CZ" altLang="cs-CZ" sz="1600" b="1" dirty="0">
                <a:latin typeface="Arial" panose="020B0604020202020204" pitchFamily="34" charset="0"/>
              </a:rPr>
              <a:t> Reference </a:t>
            </a:r>
            <a:r>
              <a:rPr lang="cs-CZ" altLang="cs-CZ" sz="1600" b="1" dirty="0">
                <a:solidFill>
                  <a:srgbClr val="CC0000"/>
                </a:solidFill>
                <a:latin typeface="Arial" panose="020B0604020202020204" pitchFamily="34" charset="0"/>
              </a:rPr>
              <a:t>Data</a:t>
            </a:r>
          </a:p>
          <a:p>
            <a:pPr lvl="1" eaLnBrk="1" hangingPunct="1">
              <a:lnSpc>
                <a:spcPct val="130000"/>
              </a:lnSpc>
              <a:buFontTx/>
              <a:buChar char="•"/>
            </a:pPr>
            <a:r>
              <a:rPr lang="cs-CZ" altLang="cs-CZ" sz="1600" b="1" dirty="0">
                <a:latin typeface="Arial" panose="020B0604020202020204" pitchFamily="34" charset="0"/>
              </a:rPr>
              <a:t> </a:t>
            </a:r>
            <a:r>
              <a:rPr lang="cs-CZ" altLang="cs-CZ" sz="1600" b="1" dirty="0" err="1">
                <a:latin typeface="Arial" panose="020B0604020202020204" pitchFamily="34" charset="0"/>
              </a:rPr>
              <a:t>Journal</a:t>
            </a:r>
            <a:r>
              <a:rPr lang="cs-CZ" altLang="cs-CZ" sz="1600" b="1" dirty="0">
                <a:latin typeface="Arial" panose="020B0604020202020204" pitchFamily="34" charset="0"/>
              </a:rPr>
              <a:t> </a:t>
            </a:r>
            <a:r>
              <a:rPr lang="cs-CZ" altLang="cs-CZ" sz="1600" b="1" dirty="0" err="1">
                <a:latin typeface="Arial" panose="020B0604020202020204" pitchFamily="34" charset="0"/>
              </a:rPr>
              <a:t>of</a:t>
            </a:r>
            <a:r>
              <a:rPr lang="cs-CZ" altLang="cs-CZ" sz="1600" b="1" dirty="0">
                <a:latin typeface="Arial" panose="020B0604020202020204" pitchFamily="34" charset="0"/>
              </a:rPr>
              <a:t> </a:t>
            </a:r>
            <a:r>
              <a:rPr lang="cs-CZ" altLang="cs-CZ" sz="1600" b="1" dirty="0" err="1">
                <a:latin typeface="Arial" panose="020B0604020202020204" pitchFamily="34" charset="0"/>
              </a:rPr>
              <a:t>Chemical</a:t>
            </a:r>
            <a:r>
              <a:rPr lang="cs-CZ" altLang="cs-CZ" sz="1600" b="1" dirty="0">
                <a:latin typeface="Arial" panose="020B0604020202020204" pitchFamily="34" charset="0"/>
              </a:rPr>
              <a:t> and </a:t>
            </a:r>
            <a:r>
              <a:rPr lang="cs-CZ" altLang="cs-CZ" sz="1600" b="1" dirty="0" err="1">
                <a:latin typeface="Arial" panose="020B0604020202020204" pitchFamily="34" charset="0"/>
              </a:rPr>
              <a:t>Engineering</a:t>
            </a:r>
            <a:r>
              <a:rPr lang="cs-CZ" altLang="cs-CZ" sz="1600" b="1" dirty="0">
                <a:latin typeface="Arial" panose="020B0604020202020204" pitchFamily="34" charset="0"/>
              </a:rPr>
              <a:t> </a:t>
            </a:r>
            <a:r>
              <a:rPr lang="cs-CZ" altLang="cs-CZ" sz="1600" b="1" dirty="0">
                <a:solidFill>
                  <a:srgbClr val="CC0000"/>
                </a:solidFill>
                <a:latin typeface="Arial" panose="020B0604020202020204" pitchFamily="34" charset="0"/>
              </a:rPr>
              <a:t>Data</a:t>
            </a:r>
          </a:p>
          <a:p>
            <a:pPr lvl="1" eaLnBrk="1" hangingPunct="1">
              <a:lnSpc>
                <a:spcPct val="130000"/>
              </a:lnSpc>
              <a:buFontTx/>
              <a:buChar char="•"/>
            </a:pPr>
            <a:r>
              <a:rPr lang="cs-CZ" altLang="cs-CZ" sz="1600" b="1" dirty="0">
                <a:latin typeface="Arial" panose="020B0604020202020204" pitchFamily="34" charset="0"/>
              </a:rPr>
              <a:t> </a:t>
            </a:r>
            <a:r>
              <a:rPr lang="cs-CZ" altLang="cs-CZ" sz="1600" b="1" dirty="0" err="1" smtClean="0">
                <a:latin typeface="Arial" panose="020B0604020202020204" pitchFamily="34" charset="0"/>
              </a:rPr>
              <a:t>Journal</a:t>
            </a:r>
            <a:r>
              <a:rPr lang="cs-CZ" altLang="cs-CZ" sz="1600" b="1" dirty="0" smtClean="0">
                <a:latin typeface="Arial" panose="020B0604020202020204" pitchFamily="34" charset="0"/>
              </a:rPr>
              <a:t> </a:t>
            </a:r>
            <a:r>
              <a:rPr lang="cs-CZ" altLang="cs-CZ" sz="1600" b="1" dirty="0" err="1">
                <a:latin typeface="Arial" panose="020B0604020202020204" pitchFamily="34" charset="0"/>
              </a:rPr>
              <a:t>of</a:t>
            </a:r>
            <a:r>
              <a:rPr lang="cs-CZ" altLang="cs-CZ" sz="1600" b="1" dirty="0">
                <a:latin typeface="Arial" panose="020B0604020202020204" pitchFamily="34" charset="0"/>
              </a:rPr>
              <a:t> </a:t>
            </a:r>
            <a:r>
              <a:rPr lang="cs-CZ" altLang="cs-CZ" sz="1600" b="1" dirty="0" err="1">
                <a:latin typeface="Arial" panose="020B0604020202020204" pitchFamily="34" charset="0"/>
              </a:rPr>
              <a:t>Thermal</a:t>
            </a:r>
            <a:r>
              <a:rPr lang="cs-CZ" altLang="cs-CZ" sz="1600" b="1" dirty="0">
                <a:latin typeface="Arial" panose="020B0604020202020204" pitchFamily="34" charset="0"/>
              </a:rPr>
              <a:t> </a:t>
            </a:r>
            <a:r>
              <a:rPr lang="cs-CZ" altLang="cs-CZ" sz="1600" b="1" dirty="0" err="1">
                <a:latin typeface="Arial" panose="020B0604020202020204" pitchFamily="34" charset="0"/>
              </a:rPr>
              <a:t>Analysis</a:t>
            </a:r>
            <a:r>
              <a:rPr lang="cs-CZ" altLang="cs-CZ" sz="1600" b="1" dirty="0">
                <a:latin typeface="Arial" panose="020B0604020202020204" pitchFamily="34" charset="0"/>
              </a:rPr>
              <a:t> and </a:t>
            </a:r>
            <a:r>
              <a:rPr lang="cs-CZ" altLang="cs-CZ" sz="1600" b="1" dirty="0" err="1">
                <a:latin typeface="Arial" panose="020B0604020202020204" pitchFamily="34" charset="0"/>
              </a:rPr>
              <a:t>Calorimetry</a:t>
            </a:r>
            <a:endParaRPr lang="cs-CZ" altLang="cs-CZ" sz="1600" b="1" dirty="0">
              <a:latin typeface="Arial" panose="020B0604020202020204" pitchFamily="34" charset="0"/>
            </a:endParaRPr>
          </a:p>
          <a:p>
            <a:pPr lvl="1" eaLnBrk="1" hangingPunct="1">
              <a:lnSpc>
                <a:spcPct val="130000"/>
              </a:lnSpc>
              <a:buFontTx/>
              <a:buChar char="•"/>
            </a:pPr>
            <a:r>
              <a:rPr lang="cs-CZ" altLang="cs-CZ" sz="1600" dirty="0">
                <a:latin typeface="Arial" panose="020B0604020202020204" pitchFamily="34" charset="0"/>
              </a:rPr>
              <a:t> </a:t>
            </a:r>
            <a:r>
              <a:rPr lang="cs-CZ" altLang="cs-CZ" sz="1600" b="1" dirty="0" err="1">
                <a:latin typeface="Arial" panose="020B0604020202020204" pitchFamily="34" charset="0"/>
              </a:rPr>
              <a:t>Thermochimica</a:t>
            </a:r>
            <a:r>
              <a:rPr lang="cs-CZ" altLang="cs-CZ" sz="1600" b="1" dirty="0">
                <a:latin typeface="Arial" panose="020B0604020202020204" pitchFamily="34" charset="0"/>
              </a:rPr>
              <a:t> Acta</a:t>
            </a:r>
          </a:p>
          <a:p>
            <a:pPr lvl="1" eaLnBrk="1" hangingPunct="1">
              <a:lnSpc>
                <a:spcPct val="130000"/>
              </a:lnSpc>
              <a:buFontTx/>
              <a:buChar char="•"/>
            </a:pPr>
            <a:r>
              <a:rPr lang="cs-CZ" altLang="cs-CZ" sz="1600" dirty="0">
                <a:latin typeface="Arial" panose="020B0604020202020204" pitchFamily="34" charset="0"/>
              </a:rPr>
              <a:t> </a:t>
            </a:r>
            <a:r>
              <a:rPr lang="cs-CZ" altLang="cs-CZ" sz="1600" b="1" dirty="0" err="1">
                <a:latin typeface="Arial" panose="020B0604020202020204" pitchFamily="34" charset="0"/>
              </a:rPr>
              <a:t>Journal</a:t>
            </a:r>
            <a:r>
              <a:rPr lang="cs-CZ" altLang="cs-CZ" sz="1600" b="1" dirty="0">
                <a:latin typeface="Arial" panose="020B0604020202020204" pitchFamily="34" charset="0"/>
              </a:rPr>
              <a:t> </a:t>
            </a:r>
            <a:r>
              <a:rPr lang="cs-CZ" altLang="cs-CZ" sz="1600" b="1" dirty="0" err="1">
                <a:latin typeface="Arial" panose="020B0604020202020204" pitchFamily="34" charset="0"/>
              </a:rPr>
              <a:t>of</a:t>
            </a:r>
            <a:r>
              <a:rPr lang="cs-CZ" altLang="cs-CZ" sz="1600" b="1" dirty="0">
                <a:latin typeface="Arial" panose="020B0604020202020204" pitchFamily="34" charset="0"/>
              </a:rPr>
              <a:t> </a:t>
            </a:r>
            <a:r>
              <a:rPr lang="cs-CZ" altLang="cs-CZ" sz="1600" b="1" dirty="0" err="1">
                <a:latin typeface="Arial" panose="020B0604020202020204" pitchFamily="34" charset="0"/>
              </a:rPr>
              <a:t>Chemical</a:t>
            </a:r>
            <a:r>
              <a:rPr lang="cs-CZ" altLang="cs-CZ" sz="1600" b="1" dirty="0">
                <a:latin typeface="Arial" panose="020B0604020202020204" pitchFamily="34" charset="0"/>
              </a:rPr>
              <a:t> </a:t>
            </a:r>
            <a:r>
              <a:rPr lang="cs-CZ" altLang="cs-CZ" sz="1600" b="1" dirty="0" err="1">
                <a:latin typeface="Arial" panose="020B0604020202020204" pitchFamily="34" charset="0"/>
              </a:rPr>
              <a:t>Thermodynamics</a:t>
            </a:r>
            <a:endParaRPr lang="cs-CZ" altLang="cs-CZ" sz="1600" b="1" dirty="0">
              <a:latin typeface="Arial" panose="020B0604020202020204" pitchFamily="34" charset="0"/>
            </a:endParaRPr>
          </a:p>
          <a:p>
            <a:pPr lvl="1" eaLnBrk="1" hangingPunct="1">
              <a:lnSpc>
                <a:spcPct val="130000"/>
              </a:lnSpc>
              <a:buFontTx/>
              <a:buChar char="•"/>
            </a:pPr>
            <a:r>
              <a:rPr lang="cs-CZ" altLang="cs-CZ" sz="1600" dirty="0">
                <a:latin typeface="Arial" panose="020B0604020202020204" pitchFamily="34" charset="0"/>
              </a:rPr>
              <a:t> </a:t>
            </a:r>
            <a:r>
              <a:rPr lang="cs-CZ" altLang="cs-CZ" sz="1600" dirty="0" err="1">
                <a:latin typeface="Arial" panose="020B0604020202020204" pitchFamily="34" charset="0"/>
              </a:rPr>
              <a:t>Analytical</a:t>
            </a:r>
            <a:r>
              <a:rPr lang="cs-CZ" altLang="cs-CZ" sz="1600" dirty="0">
                <a:latin typeface="Arial" panose="020B0604020202020204" pitchFamily="34" charset="0"/>
              </a:rPr>
              <a:t> </a:t>
            </a:r>
            <a:r>
              <a:rPr lang="cs-CZ" altLang="cs-CZ" sz="1600" dirty="0" err="1">
                <a:latin typeface="Arial" panose="020B0604020202020204" pitchFamily="34" charset="0"/>
              </a:rPr>
              <a:t>Chemistry</a:t>
            </a:r>
            <a:endParaRPr lang="cs-CZ" altLang="cs-CZ" sz="1600" dirty="0">
              <a:latin typeface="Arial" panose="020B0604020202020204" pitchFamily="34" charset="0"/>
            </a:endParaRPr>
          </a:p>
          <a:p>
            <a:pPr lvl="1" eaLnBrk="1" hangingPunct="1">
              <a:lnSpc>
                <a:spcPct val="130000"/>
              </a:lnSpc>
              <a:buFontTx/>
              <a:buChar char="•"/>
            </a:pPr>
            <a:r>
              <a:rPr lang="cs-CZ" altLang="cs-CZ" sz="1600" dirty="0">
                <a:latin typeface="Arial" panose="020B0604020202020204" pitchFamily="34" charset="0"/>
              </a:rPr>
              <a:t> </a:t>
            </a:r>
            <a:r>
              <a:rPr lang="cs-CZ" altLang="cs-CZ" sz="1600" b="1" dirty="0">
                <a:latin typeface="Arial" panose="020B0604020202020204" pitchFamily="34" charset="0"/>
              </a:rPr>
              <a:t>International </a:t>
            </a:r>
            <a:r>
              <a:rPr lang="cs-CZ" altLang="cs-CZ" sz="1600" b="1" dirty="0" err="1">
                <a:latin typeface="Arial" panose="020B0604020202020204" pitchFamily="34" charset="0"/>
              </a:rPr>
              <a:t>Journal</a:t>
            </a:r>
            <a:r>
              <a:rPr lang="cs-CZ" altLang="cs-CZ" sz="1600" b="1" dirty="0">
                <a:latin typeface="Arial" panose="020B0604020202020204" pitchFamily="34" charset="0"/>
              </a:rPr>
              <a:t> </a:t>
            </a:r>
            <a:r>
              <a:rPr lang="cs-CZ" altLang="cs-CZ" sz="1600" b="1" dirty="0" err="1">
                <a:latin typeface="Arial" panose="020B0604020202020204" pitchFamily="34" charset="0"/>
              </a:rPr>
              <a:t>of</a:t>
            </a:r>
            <a:r>
              <a:rPr lang="cs-CZ" altLang="cs-CZ" sz="1600" b="1" dirty="0">
                <a:latin typeface="Arial" panose="020B0604020202020204" pitchFamily="34" charset="0"/>
              </a:rPr>
              <a:t> </a:t>
            </a:r>
            <a:r>
              <a:rPr lang="cs-CZ" altLang="cs-CZ" sz="1600" b="1" dirty="0" err="1">
                <a:latin typeface="Arial" panose="020B0604020202020204" pitchFamily="34" charset="0"/>
              </a:rPr>
              <a:t>Thermophysics</a:t>
            </a:r>
            <a:endParaRPr lang="cs-CZ" altLang="cs-CZ" sz="1600" b="1" dirty="0">
              <a:latin typeface="Arial" panose="020B0604020202020204" pitchFamily="34" charset="0"/>
            </a:endParaRPr>
          </a:p>
          <a:p>
            <a:pPr lvl="1" eaLnBrk="1" hangingPunct="1">
              <a:lnSpc>
                <a:spcPct val="130000"/>
              </a:lnSpc>
              <a:buFontTx/>
              <a:buChar char="•"/>
            </a:pPr>
            <a:r>
              <a:rPr lang="cs-CZ" altLang="cs-CZ" sz="1600" dirty="0">
                <a:latin typeface="Arial" panose="020B0604020202020204" pitchFamily="34" charset="0"/>
              </a:rPr>
              <a:t> </a:t>
            </a:r>
            <a:r>
              <a:rPr lang="cs-CZ" altLang="cs-CZ" sz="1600" dirty="0" err="1">
                <a:latin typeface="Arial" panose="020B0604020202020204" pitchFamily="34" charset="0"/>
              </a:rPr>
              <a:t>Journal</a:t>
            </a:r>
            <a:r>
              <a:rPr lang="cs-CZ" altLang="cs-CZ" sz="1600" dirty="0">
                <a:latin typeface="Arial" panose="020B0604020202020204" pitchFamily="34" charset="0"/>
              </a:rPr>
              <a:t> </a:t>
            </a:r>
            <a:r>
              <a:rPr lang="cs-CZ" altLang="cs-CZ" sz="1600" dirty="0" err="1">
                <a:latin typeface="Arial" panose="020B0604020202020204" pitchFamily="34" charset="0"/>
              </a:rPr>
              <a:t>of</a:t>
            </a:r>
            <a:r>
              <a:rPr lang="cs-CZ" altLang="cs-CZ" sz="1600" dirty="0">
                <a:latin typeface="Arial" panose="020B0604020202020204" pitchFamily="34" charset="0"/>
              </a:rPr>
              <a:t> Solid </a:t>
            </a:r>
            <a:r>
              <a:rPr lang="cs-CZ" altLang="cs-CZ" sz="1600" dirty="0" err="1">
                <a:latin typeface="Arial" panose="020B0604020202020204" pitchFamily="34" charset="0"/>
              </a:rPr>
              <a:t>State</a:t>
            </a:r>
            <a:r>
              <a:rPr lang="cs-CZ" altLang="cs-CZ" sz="1600" dirty="0">
                <a:latin typeface="Arial" panose="020B0604020202020204" pitchFamily="34" charset="0"/>
              </a:rPr>
              <a:t> </a:t>
            </a:r>
            <a:r>
              <a:rPr lang="cs-CZ" altLang="cs-CZ" sz="1600" dirty="0" err="1">
                <a:latin typeface="Arial" panose="020B0604020202020204" pitchFamily="34" charset="0"/>
              </a:rPr>
              <a:t>Chemistry</a:t>
            </a:r>
            <a:endParaRPr lang="cs-CZ" altLang="cs-CZ" sz="1600" dirty="0">
              <a:latin typeface="Arial" panose="020B0604020202020204" pitchFamily="34" charset="0"/>
            </a:endParaRPr>
          </a:p>
          <a:p>
            <a:pPr lvl="1" eaLnBrk="1" hangingPunct="1">
              <a:lnSpc>
                <a:spcPct val="130000"/>
              </a:lnSpc>
              <a:buFontTx/>
              <a:buChar char="•"/>
            </a:pPr>
            <a:r>
              <a:rPr lang="cs-CZ" altLang="cs-CZ" sz="1600" b="1" dirty="0">
                <a:latin typeface="Arial" panose="020B0604020202020204" pitchFamily="34" charset="0"/>
              </a:rPr>
              <a:t> Fluid </a:t>
            </a:r>
            <a:r>
              <a:rPr lang="cs-CZ" altLang="cs-CZ" sz="1600" b="1" dirty="0" err="1">
                <a:latin typeface="Arial" panose="020B0604020202020204" pitchFamily="34" charset="0"/>
              </a:rPr>
              <a:t>Phase</a:t>
            </a:r>
            <a:r>
              <a:rPr lang="cs-CZ" altLang="cs-CZ" sz="1600" b="1" dirty="0">
                <a:latin typeface="Arial" panose="020B0604020202020204" pitchFamily="34" charset="0"/>
              </a:rPr>
              <a:t> </a:t>
            </a:r>
            <a:r>
              <a:rPr lang="cs-CZ" altLang="cs-CZ" sz="1600" b="1" dirty="0" err="1">
                <a:latin typeface="Arial" panose="020B0604020202020204" pitchFamily="34" charset="0"/>
              </a:rPr>
              <a:t>Equilibria</a:t>
            </a:r>
            <a:endParaRPr lang="cs-CZ" altLang="cs-CZ" sz="1600" b="1" dirty="0">
              <a:latin typeface="Arial" panose="020B0604020202020204" pitchFamily="34" charset="0"/>
            </a:endParaRPr>
          </a:p>
          <a:p>
            <a:pPr lvl="1" eaLnBrk="1" hangingPunct="1">
              <a:lnSpc>
                <a:spcPct val="130000"/>
              </a:lnSpc>
              <a:buFontTx/>
              <a:buChar char="•"/>
            </a:pPr>
            <a:r>
              <a:rPr lang="cs-CZ" altLang="cs-CZ" sz="1600" dirty="0">
                <a:latin typeface="Arial" panose="020B0604020202020204" pitchFamily="34" charset="0"/>
              </a:rPr>
              <a:t> </a:t>
            </a:r>
            <a:r>
              <a:rPr lang="cs-CZ" altLang="cs-CZ" sz="1600" dirty="0" err="1">
                <a:latin typeface="Arial" panose="020B0604020202020204" pitchFamily="34" charset="0"/>
              </a:rPr>
              <a:t>Industrial</a:t>
            </a:r>
            <a:r>
              <a:rPr lang="cs-CZ" altLang="cs-CZ" sz="1600" dirty="0">
                <a:latin typeface="Arial" panose="020B0604020202020204" pitchFamily="34" charset="0"/>
              </a:rPr>
              <a:t> </a:t>
            </a:r>
            <a:r>
              <a:rPr lang="cs-CZ" altLang="cs-CZ" sz="1600" dirty="0" err="1">
                <a:latin typeface="Arial" panose="020B0604020202020204" pitchFamily="34" charset="0"/>
              </a:rPr>
              <a:t>Engineering</a:t>
            </a:r>
            <a:r>
              <a:rPr lang="cs-CZ" altLang="cs-CZ" sz="1600" dirty="0">
                <a:latin typeface="Arial" panose="020B0604020202020204" pitchFamily="34" charset="0"/>
              </a:rPr>
              <a:t> </a:t>
            </a:r>
            <a:r>
              <a:rPr lang="cs-CZ" altLang="cs-CZ" sz="1600" dirty="0" err="1">
                <a:latin typeface="Arial" panose="020B0604020202020204" pitchFamily="34" charset="0"/>
              </a:rPr>
              <a:t>Chemistry</a:t>
            </a:r>
            <a:r>
              <a:rPr lang="cs-CZ" altLang="cs-CZ" sz="1600" dirty="0">
                <a:latin typeface="Arial" panose="020B0604020202020204" pitchFamily="34" charset="0"/>
              </a:rPr>
              <a:t> </a:t>
            </a:r>
            <a:r>
              <a:rPr lang="cs-CZ" altLang="cs-CZ" sz="1600" dirty="0" err="1">
                <a:latin typeface="Arial" panose="020B0604020202020204" pitchFamily="34" charset="0"/>
              </a:rPr>
              <a:t>Research</a:t>
            </a:r>
            <a:endParaRPr lang="cs-CZ" altLang="cs-CZ" sz="1600" dirty="0">
              <a:latin typeface="Arial" panose="020B0604020202020204" pitchFamily="34" charset="0"/>
            </a:endParaRPr>
          </a:p>
          <a:p>
            <a:pPr lvl="1" eaLnBrk="1" hangingPunct="1">
              <a:lnSpc>
                <a:spcPct val="130000"/>
              </a:lnSpc>
              <a:buFontTx/>
              <a:buChar char="•"/>
            </a:pPr>
            <a:r>
              <a:rPr lang="cs-CZ" altLang="cs-CZ" sz="1600" dirty="0">
                <a:latin typeface="Arial" panose="020B0604020202020204" pitchFamily="34" charset="0"/>
              </a:rPr>
              <a:t> </a:t>
            </a:r>
            <a:r>
              <a:rPr lang="cs-CZ" altLang="cs-CZ" sz="1600" dirty="0" err="1">
                <a:latin typeface="Arial" panose="020B0604020202020204" pitchFamily="34" charset="0"/>
              </a:rPr>
              <a:t>American</a:t>
            </a:r>
            <a:r>
              <a:rPr lang="cs-CZ" altLang="cs-CZ" sz="1600" dirty="0">
                <a:latin typeface="Arial" panose="020B0604020202020204" pitchFamily="34" charset="0"/>
              </a:rPr>
              <a:t> </a:t>
            </a:r>
            <a:r>
              <a:rPr lang="cs-CZ" altLang="cs-CZ" sz="1600" dirty="0" err="1">
                <a:latin typeface="Arial" panose="020B0604020202020204" pitchFamily="34" charset="0"/>
              </a:rPr>
              <a:t>Insitute</a:t>
            </a:r>
            <a:r>
              <a:rPr lang="cs-CZ" altLang="cs-CZ" sz="1600" dirty="0">
                <a:latin typeface="Arial" panose="020B0604020202020204" pitchFamily="34" charset="0"/>
              </a:rPr>
              <a:t> </a:t>
            </a:r>
            <a:r>
              <a:rPr lang="cs-CZ" altLang="cs-CZ" sz="1600" dirty="0" err="1">
                <a:latin typeface="Arial" panose="020B0604020202020204" pitchFamily="34" charset="0"/>
              </a:rPr>
              <a:t>of</a:t>
            </a:r>
            <a:r>
              <a:rPr lang="cs-CZ" altLang="cs-CZ" sz="1600" dirty="0">
                <a:latin typeface="Arial" panose="020B0604020202020204" pitchFamily="34" charset="0"/>
              </a:rPr>
              <a:t> </a:t>
            </a:r>
            <a:r>
              <a:rPr lang="cs-CZ" altLang="cs-CZ" sz="1600" dirty="0" err="1">
                <a:latin typeface="Arial" panose="020B0604020202020204" pitchFamily="34" charset="0"/>
              </a:rPr>
              <a:t>Chemical</a:t>
            </a:r>
            <a:r>
              <a:rPr lang="cs-CZ" altLang="cs-CZ" sz="1600" dirty="0">
                <a:latin typeface="Arial" panose="020B0604020202020204" pitchFamily="34" charset="0"/>
              </a:rPr>
              <a:t> </a:t>
            </a:r>
            <a:r>
              <a:rPr lang="cs-CZ" altLang="cs-CZ" sz="1600" dirty="0" err="1">
                <a:latin typeface="Arial" panose="020B0604020202020204" pitchFamily="34" charset="0"/>
              </a:rPr>
              <a:t>Engineering</a:t>
            </a:r>
            <a:r>
              <a:rPr lang="cs-CZ" altLang="cs-CZ" sz="1600" dirty="0">
                <a:latin typeface="Arial" panose="020B0604020202020204" pitchFamily="34" charset="0"/>
              </a:rPr>
              <a:t> </a:t>
            </a:r>
            <a:r>
              <a:rPr lang="cs-CZ" altLang="cs-CZ" sz="1600" dirty="0" err="1">
                <a:latin typeface="Arial" panose="020B0604020202020204" pitchFamily="34" charset="0"/>
              </a:rPr>
              <a:t>Journal</a:t>
            </a:r>
            <a:r>
              <a:rPr lang="cs-CZ" altLang="cs-CZ" sz="1600" dirty="0">
                <a:latin typeface="Arial" panose="020B0604020202020204" pitchFamily="34" charset="0"/>
              </a:rPr>
              <a:t> </a:t>
            </a:r>
            <a:r>
              <a:rPr lang="en-US" altLang="cs-CZ" sz="1600" dirty="0">
                <a:latin typeface="Arial" panose="020B0604020202020204" pitchFamily="34" charset="0"/>
              </a:rPr>
              <a:t>(AICHE Journal)</a:t>
            </a:r>
            <a:endParaRPr lang="cs-CZ" altLang="cs-CZ" sz="1600" dirty="0">
              <a:latin typeface="Arial" panose="020B0604020202020204" pitchFamily="34" charset="0"/>
            </a:endParaRPr>
          </a:p>
          <a:p>
            <a:pPr lvl="1" eaLnBrk="1" hangingPunct="1">
              <a:lnSpc>
                <a:spcPct val="130000"/>
              </a:lnSpc>
              <a:buFontTx/>
              <a:buChar char="•"/>
            </a:pPr>
            <a:r>
              <a:rPr lang="cs-CZ" altLang="cs-CZ" sz="1600" dirty="0">
                <a:latin typeface="Arial" panose="020B0604020202020204" pitchFamily="34" charset="0"/>
              </a:rPr>
              <a:t> </a:t>
            </a:r>
            <a:r>
              <a:rPr lang="cs-CZ" altLang="cs-CZ" sz="1600" b="1" dirty="0" err="1">
                <a:latin typeface="Arial" panose="020B0604020202020204" pitchFamily="34" charset="0"/>
              </a:rPr>
              <a:t>Physical</a:t>
            </a:r>
            <a:r>
              <a:rPr lang="cs-CZ" altLang="cs-CZ" sz="1600" b="1" dirty="0">
                <a:latin typeface="Arial" panose="020B0604020202020204" pitchFamily="34" charset="0"/>
              </a:rPr>
              <a:t> </a:t>
            </a:r>
            <a:r>
              <a:rPr lang="cs-CZ" altLang="cs-CZ" sz="1600" b="1" dirty="0" err="1">
                <a:latin typeface="Arial" panose="020B0604020202020204" pitchFamily="34" charset="0"/>
              </a:rPr>
              <a:t>Chemistry-Chemical</a:t>
            </a:r>
            <a:r>
              <a:rPr lang="cs-CZ" altLang="cs-CZ" sz="1600" b="1" dirty="0">
                <a:latin typeface="Arial" panose="020B0604020202020204" pitchFamily="34" charset="0"/>
              </a:rPr>
              <a:t> </a:t>
            </a:r>
            <a:r>
              <a:rPr lang="cs-CZ" altLang="cs-CZ" sz="1600" b="1" dirty="0" err="1">
                <a:latin typeface="Arial" panose="020B0604020202020204" pitchFamily="34" charset="0"/>
              </a:rPr>
              <a:t>Physics</a:t>
            </a:r>
            <a:endParaRPr lang="cs-CZ" altLang="cs-CZ" sz="1600" b="1" dirty="0">
              <a:latin typeface="Arial" panose="020B0604020202020204" pitchFamily="34" charset="0"/>
            </a:endParaRPr>
          </a:p>
          <a:p>
            <a:pPr lvl="1" eaLnBrk="1" hangingPunct="1">
              <a:lnSpc>
                <a:spcPct val="130000"/>
              </a:lnSpc>
              <a:buFontTx/>
              <a:buChar char="•"/>
            </a:pPr>
            <a:r>
              <a:rPr lang="cs-CZ" altLang="cs-CZ" sz="1600" dirty="0">
                <a:latin typeface="Arial" panose="020B0604020202020204" pitchFamily="34" charset="0"/>
              </a:rPr>
              <a:t> </a:t>
            </a:r>
            <a:r>
              <a:rPr lang="cs-CZ" altLang="cs-CZ" sz="1600" b="1" dirty="0" err="1">
                <a:latin typeface="Arial" panose="020B0604020202020204" pitchFamily="34" charset="0"/>
              </a:rPr>
              <a:t>Journal</a:t>
            </a:r>
            <a:r>
              <a:rPr lang="cs-CZ" altLang="cs-CZ" sz="1600" b="1" dirty="0">
                <a:latin typeface="Arial" panose="020B0604020202020204" pitchFamily="34" charset="0"/>
              </a:rPr>
              <a:t> </a:t>
            </a:r>
            <a:r>
              <a:rPr lang="cs-CZ" altLang="cs-CZ" sz="1600" b="1" dirty="0" err="1">
                <a:latin typeface="Arial" panose="020B0604020202020204" pitchFamily="34" charset="0"/>
              </a:rPr>
              <a:t>of</a:t>
            </a:r>
            <a:r>
              <a:rPr lang="cs-CZ" altLang="cs-CZ" sz="1600" b="1" dirty="0">
                <a:latin typeface="Arial" panose="020B0604020202020204" pitchFamily="34" charset="0"/>
              </a:rPr>
              <a:t> </a:t>
            </a:r>
            <a:r>
              <a:rPr lang="cs-CZ" altLang="cs-CZ" sz="1600" b="1" dirty="0" err="1">
                <a:latin typeface="Arial" panose="020B0604020202020204" pitchFamily="34" charset="0"/>
              </a:rPr>
              <a:t>Physical</a:t>
            </a:r>
            <a:r>
              <a:rPr lang="cs-CZ" altLang="cs-CZ" sz="1600" b="1" dirty="0">
                <a:latin typeface="Arial" panose="020B0604020202020204" pitchFamily="34" charset="0"/>
              </a:rPr>
              <a:t> </a:t>
            </a:r>
            <a:r>
              <a:rPr lang="cs-CZ" altLang="cs-CZ" sz="1600" b="1" dirty="0" err="1">
                <a:latin typeface="Arial" panose="020B0604020202020204" pitchFamily="34" charset="0"/>
              </a:rPr>
              <a:t>Chemistry</a:t>
            </a:r>
            <a:endParaRPr lang="cs-CZ" altLang="cs-CZ" sz="1600" b="1" dirty="0">
              <a:latin typeface="Arial" panose="020B0604020202020204" pitchFamily="34" charset="0"/>
            </a:endParaRPr>
          </a:p>
        </p:txBody>
      </p:sp>
      <p:pic>
        <p:nvPicPr>
          <p:cNvPr id="91140" name="Picture 9" descr="Cover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125538"/>
            <a:ext cx="2193925"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9033518"/>
      </p:ext>
    </p:extLst>
  </p:cSld>
  <p:clrMapOvr>
    <a:masterClrMapping/>
  </p:clrMapOvr>
  <p:transition spd="med">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a:solidFill>
                  <a:srgbClr val="FFFFFF"/>
                </a:solidFill>
                <a:latin typeface="Arial" panose="020B0604020202020204" pitchFamily="34" charset="0"/>
              </a:rPr>
              <a:t>Zdroje experimentálních dat</a:t>
            </a:r>
            <a:r>
              <a:rPr lang="en-US" altLang="cs-CZ" sz="2400" b="1">
                <a:solidFill>
                  <a:srgbClr val="FFFFFF"/>
                </a:solidFill>
                <a:latin typeface="Arial" panose="020B0604020202020204" pitchFamily="34" charset="0"/>
              </a:rPr>
              <a:t>: Datab</a:t>
            </a:r>
            <a:r>
              <a:rPr lang="cs-CZ" altLang="cs-CZ" sz="2400" b="1">
                <a:solidFill>
                  <a:srgbClr val="FFFFFF"/>
                </a:solidFill>
                <a:latin typeface="Arial" panose="020B0604020202020204" pitchFamily="34" charset="0"/>
              </a:rPr>
              <a:t>áze</a:t>
            </a:r>
            <a:endParaRPr lang="en-US" altLang="cs-CZ" sz="2400" b="1">
              <a:solidFill>
                <a:srgbClr val="FFFFFF"/>
              </a:solidFill>
              <a:latin typeface="Arial" panose="020B0604020202020204" pitchFamily="34" charset="0"/>
            </a:endParaRPr>
          </a:p>
        </p:txBody>
      </p:sp>
      <p:sp>
        <p:nvSpPr>
          <p:cNvPr id="93187" name="Rectangle 8"/>
          <p:cNvSpPr>
            <a:spLocks noChangeArrowheads="1"/>
          </p:cNvSpPr>
          <p:nvPr/>
        </p:nvSpPr>
        <p:spPr bwMode="auto">
          <a:xfrm>
            <a:off x="250825" y="765175"/>
            <a:ext cx="8066088"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r>
              <a:rPr lang="cs-CZ" altLang="cs-CZ" sz="1800" b="1" dirty="0">
                <a:solidFill>
                  <a:srgbClr val="000066"/>
                </a:solidFill>
                <a:latin typeface="Arial" panose="020B0604020202020204" pitchFamily="34" charset="0"/>
              </a:rPr>
              <a:t> Transparentnost (kvalita?)</a:t>
            </a:r>
          </a:p>
          <a:p>
            <a:pPr lvl="1" eaLnBrk="1" hangingPunct="1"/>
            <a:r>
              <a:rPr lang="cs-CZ" altLang="cs-CZ" sz="1800" dirty="0">
                <a:latin typeface="Arial" panose="020B0604020202020204" pitchFamily="34" charset="0"/>
              </a:rPr>
              <a:t> Původ dat zřejmý (nebo dohledatelný</a:t>
            </a:r>
            <a:r>
              <a:rPr lang="cs-CZ" altLang="cs-CZ" sz="1800" dirty="0" smtClean="0">
                <a:latin typeface="Arial" panose="020B0604020202020204" pitchFamily="34" charset="0"/>
              </a:rPr>
              <a:t>)</a:t>
            </a:r>
            <a:r>
              <a:rPr lang="en-US" altLang="cs-CZ" sz="1800" dirty="0" smtClean="0">
                <a:latin typeface="Arial" panose="020B0604020202020204" pitchFamily="34" charset="0"/>
              </a:rPr>
              <a:t> vs. </a:t>
            </a:r>
            <a:r>
              <a:rPr lang="cs-CZ" altLang="cs-CZ" sz="1800" dirty="0" smtClean="0">
                <a:latin typeface="Arial" panose="020B0604020202020204" pitchFamily="34" charset="0"/>
              </a:rPr>
              <a:t>„</a:t>
            </a:r>
            <a:r>
              <a:rPr lang="en-US" altLang="cs-CZ" sz="1800" dirty="0" smtClean="0">
                <a:latin typeface="Arial" panose="020B0604020202020204" pitchFamily="34" charset="0"/>
              </a:rPr>
              <a:t>b</a:t>
            </a:r>
            <a:r>
              <a:rPr lang="cs-CZ" altLang="cs-CZ" sz="1800" dirty="0" err="1" smtClean="0">
                <a:latin typeface="Arial" panose="020B0604020202020204" pitchFamily="34" charset="0"/>
              </a:rPr>
              <a:t>lack</a:t>
            </a:r>
            <a:r>
              <a:rPr lang="cs-CZ" altLang="cs-CZ" sz="1800" dirty="0" smtClean="0">
                <a:latin typeface="Arial" panose="020B0604020202020204" pitchFamily="34" charset="0"/>
              </a:rPr>
              <a:t> </a:t>
            </a:r>
            <a:r>
              <a:rPr lang="cs-CZ" altLang="cs-CZ" sz="1800" dirty="0">
                <a:latin typeface="Arial" panose="020B0604020202020204" pitchFamily="34" charset="0"/>
              </a:rPr>
              <a:t>box“</a:t>
            </a:r>
          </a:p>
          <a:p>
            <a:pPr lvl="1" eaLnBrk="1" hangingPunct="1">
              <a:buFontTx/>
              <a:buNone/>
            </a:pPr>
            <a:endParaRPr lang="en-US" altLang="cs-CZ" sz="1800" dirty="0">
              <a:latin typeface="Arial" panose="020B0604020202020204" pitchFamily="34" charset="0"/>
            </a:endParaRPr>
          </a:p>
          <a:p>
            <a:pPr lvl="1" eaLnBrk="1" hangingPunct="1">
              <a:buFontTx/>
              <a:buNone/>
            </a:pPr>
            <a:endParaRPr lang="cs-CZ" altLang="cs-CZ" sz="1800" dirty="0">
              <a:latin typeface="Arial" panose="020B0604020202020204" pitchFamily="34" charset="0"/>
            </a:endParaRPr>
          </a:p>
        </p:txBody>
      </p:sp>
    </p:spTree>
    <p:extLst>
      <p:ext uri="{BB962C8B-B14F-4D97-AF65-F5344CB8AC3E}">
        <p14:creationId xmlns:p14="http://schemas.microsoft.com/office/powerpoint/2010/main" val="524770577"/>
      </p:ext>
    </p:extLst>
  </p:cSld>
  <p:clrMapOvr>
    <a:masterClrMapping/>
  </p:clrMapOvr>
  <p:transition spd="med">
    <p:pull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dirty="0">
                <a:solidFill>
                  <a:srgbClr val="FFFFFF"/>
                </a:solidFill>
                <a:latin typeface="Arial" panose="020B0604020202020204" pitchFamily="34" charset="0"/>
              </a:rPr>
              <a:t>Zdroje experimentálních dat</a:t>
            </a:r>
            <a:r>
              <a:rPr lang="en-US" altLang="cs-CZ" sz="2400" b="1" dirty="0">
                <a:solidFill>
                  <a:srgbClr val="FFFFFF"/>
                </a:solidFill>
                <a:latin typeface="Arial" panose="020B0604020202020204" pitchFamily="34" charset="0"/>
              </a:rPr>
              <a:t>: </a:t>
            </a:r>
            <a:r>
              <a:rPr lang="en-US" altLang="cs-CZ" sz="2400" b="1" dirty="0" err="1">
                <a:solidFill>
                  <a:srgbClr val="FFFFFF"/>
                </a:solidFill>
                <a:latin typeface="Arial" panose="020B0604020202020204" pitchFamily="34" charset="0"/>
              </a:rPr>
              <a:t>Datab</a:t>
            </a:r>
            <a:r>
              <a:rPr lang="cs-CZ" altLang="cs-CZ" sz="2400" b="1" dirty="0" err="1">
                <a:solidFill>
                  <a:srgbClr val="FFFFFF"/>
                </a:solidFill>
                <a:latin typeface="Arial" panose="020B0604020202020204" pitchFamily="34" charset="0"/>
              </a:rPr>
              <a:t>áze</a:t>
            </a:r>
            <a:endParaRPr lang="en-US" altLang="cs-CZ" sz="2400" b="1" dirty="0">
              <a:solidFill>
                <a:srgbClr val="FFFFFF"/>
              </a:solidFill>
              <a:latin typeface="Arial" panose="020B0604020202020204" pitchFamily="34" charset="0"/>
            </a:endParaRPr>
          </a:p>
        </p:txBody>
      </p:sp>
      <p:pic>
        <p:nvPicPr>
          <p:cNvPr id="95235" name="Picture 4"/>
          <p:cNvPicPr>
            <a:picLocks noChangeAspect="1" noChangeArrowheads="1"/>
          </p:cNvPicPr>
          <p:nvPr/>
        </p:nvPicPr>
        <p:blipFill>
          <a:blip r:embed="rId3">
            <a:extLst>
              <a:ext uri="{28A0092B-C50C-407E-A947-70E740481C1C}">
                <a14:useLocalDpi xmlns:a14="http://schemas.microsoft.com/office/drawing/2010/main" val="0"/>
              </a:ext>
            </a:extLst>
          </a:blip>
          <a:srcRect l="601" t="12907" r="3047" b="2411"/>
          <a:stretch>
            <a:fillRect/>
          </a:stretch>
        </p:blipFill>
        <p:spPr bwMode="auto">
          <a:xfrm>
            <a:off x="342900" y="908050"/>
            <a:ext cx="8458200" cy="54371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199486"/>
      </p:ext>
    </p:extLst>
  </p:cSld>
  <p:clrMapOvr>
    <a:masterClrMapping/>
  </p:clrMapOvr>
  <p:transition spd="med">
    <p:pull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a:solidFill>
                  <a:srgbClr val="FFFFFF"/>
                </a:solidFill>
                <a:latin typeface="Arial" panose="020B0604020202020204" pitchFamily="34" charset="0"/>
              </a:rPr>
              <a:t>Zdroje experimentálních dat</a:t>
            </a:r>
            <a:r>
              <a:rPr lang="en-US" altLang="cs-CZ" sz="2400" b="1">
                <a:solidFill>
                  <a:srgbClr val="FFFFFF"/>
                </a:solidFill>
                <a:latin typeface="Arial" panose="020B0604020202020204" pitchFamily="34" charset="0"/>
              </a:rPr>
              <a:t>: Datab</a:t>
            </a:r>
            <a:r>
              <a:rPr lang="cs-CZ" altLang="cs-CZ" sz="2400" b="1">
                <a:solidFill>
                  <a:srgbClr val="FFFFFF"/>
                </a:solidFill>
                <a:latin typeface="Arial" panose="020B0604020202020204" pitchFamily="34" charset="0"/>
              </a:rPr>
              <a:t>áze</a:t>
            </a:r>
            <a:endParaRPr lang="en-US" altLang="cs-CZ" sz="2400" b="1">
              <a:solidFill>
                <a:srgbClr val="FFFFFF"/>
              </a:solidFill>
              <a:latin typeface="Arial" panose="020B0604020202020204" pitchFamily="34" charset="0"/>
            </a:endParaRPr>
          </a:p>
        </p:txBody>
      </p:sp>
      <p:pic>
        <p:nvPicPr>
          <p:cNvPr id="97283" name="Picture 4"/>
          <p:cNvPicPr>
            <a:picLocks noChangeAspect="1" noChangeArrowheads="1"/>
          </p:cNvPicPr>
          <p:nvPr/>
        </p:nvPicPr>
        <p:blipFill>
          <a:blip r:embed="rId3">
            <a:extLst>
              <a:ext uri="{28A0092B-C50C-407E-A947-70E740481C1C}">
                <a14:useLocalDpi xmlns:a14="http://schemas.microsoft.com/office/drawing/2010/main" val="0"/>
              </a:ext>
            </a:extLst>
          </a:blip>
          <a:srcRect l="957" t="16776" r="1872" b="2901"/>
          <a:stretch>
            <a:fillRect/>
          </a:stretch>
        </p:blipFill>
        <p:spPr bwMode="auto">
          <a:xfrm>
            <a:off x="142875" y="1268413"/>
            <a:ext cx="8856663" cy="53562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284" name="Rectangle 5"/>
          <p:cNvSpPr>
            <a:spLocks noChangeArrowheads="1"/>
          </p:cNvSpPr>
          <p:nvPr/>
        </p:nvSpPr>
        <p:spPr bwMode="auto">
          <a:xfrm>
            <a:off x="179388" y="692150"/>
            <a:ext cx="3625850" cy="366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cs-CZ" altLang="cs-CZ" sz="1800">
                <a:solidFill>
                  <a:srgbClr val="000066"/>
                </a:solidFill>
                <a:latin typeface="Arial" panose="020B0604020202020204" pitchFamily="34" charset="0"/>
              </a:rPr>
              <a:t>http://webbook.nist.gov/chemistry/</a:t>
            </a:r>
          </a:p>
        </p:txBody>
      </p:sp>
    </p:spTree>
    <p:extLst>
      <p:ext uri="{BB962C8B-B14F-4D97-AF65-F5344CB8AC3E}">
        <p14:creationId xmlns:p14="http://schemas.microsoft.com/office/powerpoint/2010/main" val="1340859100"/>
      </p:ext>
    </p:extLst>
  </p:cSld>
  <p:clrMapOvr>
    <a:masterClrMapping/>
  </p:clrMapOvr>
  <p:transition spd="med">
    <p:pull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3"/>
          <p:cNvPicPr>
            <a:picLocks noChangeAspect="1" noChangeArrowheads="1"/>
          </p:cNvPicPr>
          <p:nvPr/>
        </p:nvPicPr>
        <p:blipFill>
          <a:blip r:embed="rId3">
            <a:extLst>
              <a:ext uri="{28A0092B-C50C-407E-A947-70E740481C1C}">
                <a14:useLocalDpi xmlns:a14="http://schemas.microsoft.com/office/drawing/2010/main" val="0"/>
              </a:ext>
            </a:extLst>
          </a:blip>
          <a:srcRect l="1208" t="13316" r="2051" b="10590"/>
          <a:stretch>
            <a:fillRect/>
          </a:stretch>
        </p:blipFill>
        <p:spPr bwMode="auto">
          <a:xfrm>
            <a:off x="282575" y="962025"/>
            <a:ext cx="8577263" cy="4933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31" name="Text Box 4"/>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a:solidFill>
                  <a:srgbClr val="FFFFFF"/>
                </a:solidFill>
                <a:latin typeface="Arial" panose="020B0604020202020204" pitchFamily="34" charset="0"/>
              </a:rPr>
              <a:t>Zdroje experimentálních dat</a:t>
            </a:r>
            <a:r>
              <a:rPr lang="en-US" altLang="cs-CZ" sz="2400" b="1">
                <a:solidFill>
                  <a:srgbClr val="FFFFFF"/>
                </a:solidFill>
                <a:latin typeface="Arial" panose="020B0604020202020204" pitchFamily="34" charset="0"/>
              </a:rPr>
              <a:t>: Datab</a:t>
            </a:r>
            <a:r>
              <a:rPr lang="cs-CZ" altLang="cs-CZ" sz="2400" b="1">
                <a:solidFill>
                  <a:srgbClr val="FFFFFF"/>
                </a:solidFill>
                <a:latin typeface="Arial" panose="020B0604020202020204" pitchFamily="34" charset="0"/>
              </a:rPr>
              <a:t>áze</a:t>
            </a:r>
            <a:endParaRPr lang="en-US" altLang="cs-CZ" sz="2400" b="1">
              <a:solidFill>
                <a:srgbClr val="FFFFFF"/>
              </a:solidFill>
              <a:latin typeface="Arial" panose="020B0604020202020204" pitchFamily="34" charset="0"/>
            </a:endParaRPr>
          </a:p>
        </p:txBody>
      </p:sp>
    </p:spTree>
    <p:extLst>
      <p:ext uri="{BB962C8B-B14F-4D97-AF65-F5344CB8AC3E}">
        <p14:creationId xmlns:p14="http://schemas.microsoft.com/office/powerpoint/2010/main" val="2963305048"/>
      </p:ext>
    </p:extLst>
  </p:cSld>
  <p:clrMapOvr>
    <a:masterClrMapping/>
  </p:clrMapOvr>
  <p:transition spd="med">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4"/>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a:solidFill>
                  <a:srgbClr val="FFFFFF"/>
                </a:solidFill>
                <a:latin typeface="Arial" panose="020B0604020202020204" pitchFamily="34" charset="0"/>
              </a:rPr>
              <a:t>Zdroje experimentálních dat</a:t>
            </a:r>
            <a:r>
              <a:rPr lang="en-US" altLang="cs-CZ" sz="2400" b="1">
                <a:solidFill>
                  <a:srgbClr val="FFFFFF"/>
                </a:solidFill>
                <a:latin typeface="Arial" panose="020B0604020202020204" pitchFamily="34" charset="0"/>
              </a:rPr>
              <a:t>: Datab</a:t>
            </a:r>
            <a:r>
              <a:rPr lang="cs-CZ" altLang="cs-CZ" sz="2400" b="1">
                <a:solidFill>
                  <a:srgbClr val="FFFFFF"/>
                </a:solidFill>
                <a:latin typeface="Arial" panose="020B0604020202020204" pitchFamily="34" charset="0"/>
              </a:rPr>
              <a:t>áze</a:t>
            </a:r>
            <a:endParaRPr lang="en-US" altLang="cs-CZ" sz="2400" b="1">
              <a:solidFill>
                <a:srgbClr val="FFFFFF"/>
              </a:solidFill>
              <a:latin typeface="Arial" panose="020B0604020202020204" pitchFamily="34" charset="0"/>
            </a:endParaRPr>
          </a:p>
        </p:txBody>
      </p:sp>
      <p:pic>
        <p:nvPicPr>
          <p:cNvPr id="1013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549275"/>
            <a:ext cx="5743575" cy="26193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80" name="Text Box 6"/>
          <p:cNvSpPr txBox="1">
            <a:spLocks noChangeArrowheads="1"/>
          </p:cNvSpPr>
          <p:nvPr/>
        </p:nvSpPr>
        <p:spPr bwMode="auto">
          <a:xfrm>
            <a:off x="520357" y="1059806"/>
            <a:ext cx="1885950" cy="3667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cs-CZ" altLang="cs-CZ" sz="1800" b="1" dirty="0">
                <a:solidFill>
                  <a:srgbClr val="0033CC"/>
                </a:solidFill>
                <a:latin typeface="Arial" panose="020B0604020202020204" pitchFamily="34" charset="0"/>
              </a:rPr>
              <a:t>Data pro směsi </a:t>
            </a:r>
            <a:endParaRPr lang="en-US" altLang="cs-CZ" sz="1800" b="1" dirty="0">
              <a:solidFill>
                <a:srgbClr val="0033CC"/>
              </a:solidFill>
              <a:latin typeface="Arial" panose="020B0604020202020204" pitchFamily="34" charset="0"/>
            </a:endParaRPr>
          </a:p>
        </p:txBody>
      </p:sp>
      <p:pic>
        <p:nvPicPr>
          <p:cNvPr id="10138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t="10719" r="1837"/>
          <a:stretch>
            <a:fillRect/>
          </a:stretch>
        </p:blipFill>
        <p:spPr bwMode="auto">
          <a:xfrm>
            <a:off x="250825" y="3203575"/>
            <a:ext cx="6408738" cy="3552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élník 1"/>
          <p:cNvSpPr/>
          <p:nvPr/>
        </p:nvSpPr>
        <p:spPr>
          <a:xfrm>
            <a:off x="5369" y="590450"/>
            <a:ext cx="2915926" cy="307777"/>
          </a:xfrm>
          <a:prstGeom prst="rect">
            <a:avLst/>
          </a:prstGeom>
        </p:spPr>
        <p:txBody>
          <a:bodyPr wrap="none">
            <a:spAutoFit/>
          </a:bodyPr>
          <a:lstStyle/>
          <a:p>
            <a:r>
              <a:rPr lang="en-US" sz="1400" dirty="0" smtClean="0">
                <a:solidFill>
                  <a:srgbClr val="CC0000"/>
                </a:solidFill>
                <a:latin typeface="PTSans-Regular"/>
              </a:rPr>
              <a:t>DECHEMA </a:t>
            </a:r>
            <a:r>
              <a:rPr lang="en-US" sz="1400" dirty="0">
                <a:solidFill>
                  <a:srgbClr val="CC0000"/>
                </a:solidFill>
                <a:latin typeface="PTSans-Regular"/>
              </a:rPr>
              <a:t>Chemistry Data Series</a:t>
            </a:r>
            <a:endParaRPr lang="cs-CZ" sz="1400" dirty="0">
              <a:solidFill>
                <a:srgbClr val="CC0000"/>
              </a:solidFill>
            </a:endParaRPr>
          </a:p>
        </p:txBody>
      </p:sp>
    </p:spTree>
    <p:extLst>
      <p:ext uri="{BB962C8B-B14F-4D97-AF65-F5344CB8AC3E}">
        <p14:creationId xmlns:p14="http://schemas.microsoft.com/office/powerpoint/2010/main" val="1136895260"/>
      </p:ext>
    </p:extLst>
  </p:cSld>
  <p:clrMapOvr>
    <a:masterClrMapping/>
  </p:clrMapOvr>
  <p:transition spd="med">
    <p:pull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4"/>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a:solidFill>
                  <a:srgbClr val="FFFFFF"/>
                </a:solidFill>
                <a:latin typeface="Arial" panose="020B0604020202020204" pitchFamily="34" charset="0"/>
              </a:rPr>
              <a:t>VŠCHT Praha</a:t>
            </a:r>
            <a:endParaRPr lang="en-US" altLang="cs-CZ" sz="2400" b="1">
              <a:solidFill>
                <a:srgbClr val="FFFFFF"/>
              </a:solidFill>
              <a:latin typeface="Arial" panose="020B0604020202020204" pitchFamily="34" charset="0"/>
            </a:endParaRPr>
          </a:p>
        </p:txBody>
      </p:sp>
      <p:pic>
        <p:nvPicPr>
          <p:cNvPr id="103427" name="Picture 8" descr="Logo VSCH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4075" y="476250"/>
            <a:ext cx="3209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Obdélník 1"/>
          <p:cNvSpPr>
            <a:spLocks noChangeArrowheads="1"/>
          </p:cNvSpPr>
          <p:nvPr/>
        </p:nvSpPr>
        <p:spPr bwMode="auto">
          <a:xfrm>
            <a:off x="971550" y="677863"/>
            <a:ext cx="2711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1800">
                <a:latin typeface="Arial" panose="020B0604020202020204" pitchFamily="34" charset="0"/>
              </a:rPr>
              <a:t>http://www.chemtk.cz/cs/</a:t>
            </a:r>
          </a:p>
        </p:txBody>
      </p:sp>
      <p:pic>
        <p:nvPicPr>
          <p:cNvPr id="103429" name="Obrázek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1463" y="1260475"/>
            <a:ext cx="8872537" cy="536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453191"/>
      </p:ext>
    </p:extLst>
  </p:cSld>
  <p:clrMapOvr>
    <a:masterClrMapping/>
  </p:clrMapOvr>
  <p:transition spd="med">
    <p:pull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a:solidFill>
                  <a:srgbClr val="FFFFFF"/>
                </a:solidFill>
                <a:latin typeface="Arial" panose="020B0604020202020204" pitchFamily="34" charset="0"/>
              </a:rPr>
              <a:t>VŠCHT Praha</a:t>
            </a:r>
            <a:endParaRPr lang="en-US" altLang="cs-CZ" sz="2400" b="1">
              <a:solidFill>
                <a:srgbClr val="FFFFFF"/>
              </a:solidFill>
              <a:latin typeface="Arial" panose="020B0604020202020204" pitchFamily="34" charset="0"/>
            </a:endParaRPr>
          </a:p>
        </p:txBody>
      </p:sp>
      <p:pic>
        <p:nvPicPr>
          <p:cNvPr id="105479" name="Picture 11" descr="hbcp-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836613"/>
            <a:ext cx="124777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0" name="Picture 12"/>
          <p:cNvPicPr>
            <a:picLocks noChangeAspect="1" noChangeArrowheads="1"/>
          </p:cNvPicPr>
          <p:nvPr/>
        </p:nvPicPr>
        <p:blipFill>
          <a:blip r:embed="rId4">
            <a:extLst>
              <a:ext uri="{28A0092B-C50C-407E-A947-70E740481C1C}">
                <a14:useLocalDpi xmlns:a14="http://schemas.microsoft.com/office/drawing/2010/main" val="0"/>
              </a:ext>
            </a:extLst>
          </a:blip>
          <a:srcRect l="23126" t="10275" r="40173" b="80669"/>
          <a:stretch>
            <a:fillRect/>
          </a:stretch>
        </p:blipFill>
        <p:spPr bwMode="auto">
          <a:xfrm>
            <a:off x="2843213" y="1773238"/>
            <a:ext cx="4360862" cy="6048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81"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3043238"/>
            <a:ext cx="2808288" cy="15795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82"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625" y="5084763"/>
            <a:ext cx="2881313" cy="1619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84"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5388" y="4114800"/>
            <a:ext cx="3238500" cy="18208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9"/>
          <p:cNvSpPr>
            <a:spLocks noChangeArrowheads="1"/>
          </p:cNvSpPr>
          <p:nvPr/>
        </p:nvSpPr>
        <p:spPr bwMode="auto">
          <a:xfrm>
            <a:off x="1645457" y="2596403"/>
            <a:ext cx="955647" cy="52322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cs-CZ" sz="2800" dirty="0" err="1" smtClean="0">
                <a:latin typeface="Arial" panose="020B0604020202020204" pitchFamily="34" charset="0"/>
              </a:rPr>
              <a:t>WoS</a:t>
            </a:r>
            <a:endParaRPr lang="en-US" altLang="cs-CZ" sz="2800" dirty="0">
              <a:latin typeface="Arial" panose="020B0604020202020204" pitchFamily="34" charset="0"/>
            </a:endParaRPr>
          </a:p>
        </p:txBody>
      </p:sp>
      <p:sp>
        <p:nvSpPr>
          <p:cNvPr id="14" name="Rectangle 10"/>
          <p:cNvSpPr>
            <a:spLocks noChangeArrowheads="1"/>
          </p:cNvSpPr>
          <p:nvPr/>
        </p:nvSpPr>
        <p:spPr bwMode="auto">
          <a:xfrm>
            <a:off x="1431423" y="4631578"/>
            <a:ext cx="1383713" cy="52322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cs-CZ" sz="2800" dirty="0" smtClean="0">
                <a:latin typeface="Arial" panose="020B0604020202020204" pitchFamily="34" charset="0"/>
              </a:rPr>
              <a:t>Scopus</a:t>
            </a:r>
            <a:endParaRPr lang="en-US" altLang="cs-CZ" sz="2800" dirty="0">
              <a:latin typeface="Arial" panose="020B0604020202020204" pitchFamily="34" charset="0"/>
            </a:endParaRPr>
          </a:p>
        </p:txBody>
      </p:sp>
      <p:sp>
        <p:nvSpPr>
          <p:cNvPr id="15" name="Rectangle 19"/>
          <p:cNvSpPr>
            <a:spLocks noChangeArrowheads="1"/>
          </p:cNvSpPr>
          <p:nvPr/>
        </p:nvSpPr>
        <p:spPr bwMode="auto">
          <a:xfrm>
            <a:off x="5932781" y="3638262"/>
            <a:ext cx="1383713" cy="52322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cs-CZ" sz="2800" dirty="0" err="1" smtClean="0">
                <a:latin typeface="Arial" panose="020B0604020202020204" pitchFamily="34" charset="0"/>
              </a:rPr>
              <a:t>Reaxys</a:t>
            </a:r>
            <a:endParaRPr lang="en-US" altLang="cs-CZ" sz="2800" dirty="0">
              <a:latin typeface="Arial" panose="020B0604020202020204" pitchFamily="34" charset="0"/>
            </a:endParaRPr>
          </a:p>
        </p:txBody>
      </p:sp>
    </p:spTree>
    <p:extLst>
      <p:ext uri="{BB962C8B-B14F-4D97-AF65-F5344CB8AC3E}">
        <p14:creationId xmlns:p14="http://schemas.microsoft.com/office/powerpoint/2010/main" val="1872864917"/>
      </p:ext>
    </p:extLst>
  </p:cSld>
  <p:clrMapOvr>
    <a:masterClrMapping/>
  </p:clrMapOvr>
  <p:transition spd="med">
    <p:pull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cs-CZ" sz="2400" b="1" dirty="0" err="1">
                <a:solidFill>
                  <a:srgbClr val="FFFFFF"/>
                </a:solidFill>
                <a:latin typeface="Arial" panose="020B0604020202020204" pitchFamily="34" charset="0"/>
              </a:rPr>
              <a:t>Odhadové</a:t>
            </a:r>
            <a:r>
              <a:rPr lang="en-US" altLang="cs-CZ" sz="2400" b="1" dirty="0">
                <a:solidFill>
                  <a:srgbClr val="FFFFFF"/>
                </a:solidFill>
                <a:latin typeface="Arial" panose="020B0604020202020204" pitchFamily="34" charset="0"/>
              </a:rPr>
              <a:t> </a:t>
            </a:r>
            <a:r>
              <a:rPr lang="en-US" altLang="cs-CZ" sz="2400" b="1" dirty="0" err="1">
                <a:solidFill>
                  <a:srgbClr val="FFFFFF"/>
                </a:solidFill>
                <a:latin typeface="Arial" panose="020B0604020202020204" pitchFamily="34" charset="0"/>
              </a:rPr>
              <a:t>metody</a:t>
            </a:r>
            <a:r>
              <a:rPr lang="en-US" altLang="cs-CZ" sz="2400" b="1" dirty="0">
                <a:solidFill>
                  <a:srgbClr val="FFFFFF"/>
                </a:solidFill>
                <a:latin typeface="Arial" panose="020B0604020202020204" pitchFamily="34" charset="0"/>
              </a:rPr>
              <a:t> pro </a:t>
            </a:r>
            <a:r>
              <a:rPr lang="en-US" altLang="cs-CZ" sz="2400" b="1" dirty="0" err="1">
                <a:solidFill>
                  <a:srgbClr val="FFFFFF"/>
                </a:solidFill>
                <a:latin typeface="Arial" panose="020B0604020202020204" pitchFamily="34" charset="0"/>
              </a:rPr>
              <a:t>fyzikálně</a:t>
            </a:r>
            <a:r>
              <a:rPr lang="en-US" altLang="cs-CZ" sz="2400" b="1" dirty="0">
                <a:solidFill>
                  <a:srgbClr val="FFFFFF"/>
                </a:solidFill>
                <a:latin typeface="Arial" panose="020B0604020202020204" pitchFamily="34" charset="0"/>
              </a:rPr>
              <a:t> </a:t>
            </a:r>
            <a:r>
              <a:rPr lang="en-US" altLang="cs-CZ" sz="2400" b="1" dirty="0" err="1">
                <a:solidFill>
                  <a:srgbClr val="FFFFFF"/>
                </a:solidFill>
                <a:latin typeface="Arial" panose="020B0604020202020204" pitchFamily="34" charset="0"/>
              </a:rPr>
              <a:t>chemické</a:t>
            </a:r>
            <a:r>
              <a:rPr lang="en-US" altLang="cs-CZ" sz="2400" b="1" dirty="0">
                <a:solidFill>
                  <a:srgbClr val="FFFFFF"/>
                </a:solidFill>
                <a:latin typeface="Arial" panose="020B0604020202020204" pitchFamily="34" charset="0"/>
              </a:rPr>
              <a:t> </a:t>
            </a:r>
            <a:r>
              <a:rPr lang="en-US" altLang="cs-CZ" sz="2400" b="1" dirty="0" err="1">
                <a:solidFill>
                  <a:srgbClr val="FFFFFF"/>
                </a:solidFill>
                <a:latin typeface="Arial" panose="020B0604020202020204" pitchFamily="34" charset="0"/>
              </a:rPr>
              <a:t>vlastnosti</a:t>
            </a:r>
            <a:r>
              <a:rPr lang="en-US" altLang="cs-CZ" sz="2400" b="1" dirty="0">
                <a:solidFill>
                  <a:srgbClr val="FFFFFF"/>
                </a:solidFill>
                <a:latin typeface="Arial" panose="020B0604020202020204" pitchFamily="34" charset="0"/>
              </a:rPr>
              <a:t> </a:t>
            </a:r>
          </a:p>
        </p:txBody>
      </p:sp>
      <p:sp>
        <p:nvSpPr>
          <p:cNvPr id="21507" name="Rectangle 6"/>
          <p:cNvSpPr>
            <a:spLocks noChangeArrowheads="1"/>
          </p:cNvSpPr>
          <p:nvPr/>
        </p:nvSpPr>
        <p:spPr bwMode="auto">
          <a:xfrm>
            <a:off x="250825" y="476250"/>
            <a:ext cx="8642350" cy="231807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1800" b="1" dirty="0" smtClean="0">
                <a:solidFill>
                  <a:srgbClr val="000066"/>
                </a:solidFill>
                <a:latin typeface="Arial" panose="020B0604020202020204" pitchFamily="34" charset="0"/>
              </a:rPr>
              <a:t>I</a:t>
            </a:r>
            <a:r>
              <a:rPr lang="en-US" altLang="cs-CZ" sz="1800" b="1" dirty="0" err="1" smtClean="0">
                <a:solidFill>
                  <a:srgbClr val="000066"/>
                </a:solidFill>
                <a:latin typeface="Arial" panose="020B0604020202020204" pitchFamily="34" charset="0"/>
              </a:rPr>
              <a:t>deální</a:t>
            </a:r>
            <a:r>
              <a:rPr lang="en-US" altLang="cs-CZ" sz="1800" b="1" dirty="0" smtClean="0">
                <a:solidFill>
                  <a:srgbClr val="000066"/>
                </a:solidFill>
                <a:latin typeface="Arial" panose="020B0604020202020204" pitchFamily="34" charset="0"/>
              </a:rPr>
              <a:t> </a:t>
            </a:r>
            <a:r>
              <a:rPr lang="en-US" altLang="cs-CZ" sz="1800" b="1" dirty="0" err="1" smtClean="0">
                <a:solidFill>
                  <a:srgbClr val="000066"/>
                </a:solidFill>
                <a:latin typeface="Arial" panose="020B0604020202020204" pitchFamily="34" charset="0"/>
              </a:rPr>
              <a:t>odhadov</a:t>
            </a:r>
            <a:r>
              <a:rPr lang="cs-CZ" altLang="cs-CZ" sz="1800" b="1" dirty="0" smtClean="0">
                <a:solidFill>
                  <a:srgbClr val="000066"/>
                </a:solidFill>
                <a:latin typeface="Arial" panose="020B0604020202020204" pitchFamily="34" charset="0"/>
              </a:rPr>
              <a:t>á</a:t>
            </a:r>
            <a:r>
              <a:rPr lang="en-US" altLang="cs-CZ" sz="1800" b="1" dirty="0" smtClean="0">
                <a:solidFill>
                  <a:srgbClr val="000066"/>
                </a:solidFill>
                <a:latin typeface="Arial" panose="020B0604020202020204" pitchFamily="34" charset="0"/>
              </a:rPr>
              <a:t> </a:t>
            </a:r>
            <a:r>
              <a:rPr lang="en-US" altLang="cs-CZ" sz="1800" b="1" dirty="0" err="1" smtClean="0">
                <a:solidFill>
                  <a:srgbClr val="000066"/>
                </a:solidFill>
                <a:latin typeface="Arial" panose="020B0604020202020204" pitchFamily="34" charset="0"/>
              </a:rPr>
              <a:t>metod</a:t>
            </a:r>
            <a:r>
              <a:rPr lang="cs-CZ" altLang="cs-CZ" sz="1800" b="1" dirty="0" smtClean="0">
                <a:solidFill>
                  <a:srgbClr val="000066"/>
                </a:solidFill>
                <a:latin typeface="Arial" panose="020B0604020202020204" pitchFamily="34" charset="0"/>
              </a:rPr>
              <a:t>a</a:t>
            </a:r>
            <a:r>
              <a:rPr lang="en-US" altLang="cs-CZ" sz="1800" b="1" dirty="0" smtClean="0">
                <a:solidFill>
                  <a:srgbClr val="000066"/>
                </a:solidFill>
                <a:latin typeface="Arial" panose="020B0604020202020204" pitchFamily="34" charset="0"/>
              </a:rPr>
              <a:t>:</a:t>
            </a:r>
            <a:endParaRPr lang="en-US" altLang="cs-CZ" sz="1800" b="1" dirty="0">
              <a:solidFill>
                <a:srgbClr val="000066"/>
              </a:solidFill>
              <a:latin typeface="Arial" panose="020B0604020202020204" pitchFamily="34" charset="0"/>
            </a:endParaRPr>
          </a:p>
          <a:p>
            <a:pPr eaLnBrk="1" hangingPunct="1">
              <a:lnSpc>
                <a:spcPct val="110000"/>
              </a:lnSpc>
              <a:spcBef>
                <a:spcPct val="50000"/>
              </a:spcBef>
              <a:buFontTx/>
              <a:buNone/>
            </a:pPr>
            <a:r>
              <a:rPr lang="en-US" altLang="cs-CZ" sz="1600" dirty="0">
                <a:latin typeface="Arial" panose="020B0604020202020204" pitchFamily="34" charset="0"/>
              </a:rPr>
              <a:t>•</a:t>
            </a:r>
            <a:r>
              <a:rPr lang="cs-CZ" altLang="cs-CZ" sz="1600" dirty="0">
                <a:latin typeface="Arial" panose="020B0604020202020204" pitchFamily="34" charset="0"/>
              </a:rPr>
              <a:t> </a:t>
            </a:r>
            <a:r>
              <a:rPr lang="cs-CZ" altLang="cs-CZ" sz="1600" dirty="0" smtClean="0">
                <a:latin typeface="Arial" panose="020B0604020202020204" pitchFamily="34" charset="0"/>
              </a:rPr>
              <a:t>S</a:t>
            </a:r>
            <a:r>
              <a:rPr lang="en-US" altLang="cs-CZ" sz="1600" dirty="0" err="1" smtClean="0">
                <a:latin typeface="Arial" panose="020B0604020202020204" pitchFamily="34" charset="0"/>
              </a:rPr>
              <a:t>polehli</a:t>
            </a:r>
            <a:r>
              <a:rPr lang="cs-CZ" altLang="cs-CZ" sz="1600" dirty="0" err="1" smtClean="0">
                <a:latin typeface="Arial" panose="020B0604020202020204" pitchFamily="34" charset="0"/>
              </a:rPr>
              <a:t>vý</a:t>
            </a:r>
            <a:r>
              <a:rPr lang="en-US" altLang="cs-CZ" sz="1600" dirty="0" smtClean="0">
                <a:latin typeface="Arial" panose="020B0604020202020204" pitchFamily="34" charset="0"/>
              </a:rPr>
              <a:t> </a:t>
            </a:r>
            <a:r>
              <a:rPr lang="cs-CZ" altLang="cs-CZ" sz="1600" dirty="0" smtClean="0">
                <a:latin typeface="Arial" panose="020B0604020202020204" pitchFamily="34" charset="0"/>
              </a:rPr>
              <a:t>odhad </a:t>
            </a:r>
            <a:r>
              <a:rPr lang="en-US" altLang="cs-CZ" sz="1600" dirty="0" err="1" smtClean="0">
                <a:latin typeface="Arial" panose="020B0604020202020204" pitchFamily="34" charset="0"/>
              </a:rPr>
              <a:t>hodnot</a:t>
            </a:r>
            <a:r>
              <a:rPr lang="cs-CZ" altLang="cs-CZ" sz="1600" dirty="0" smtClean="0">
                <a:latin typeface="Arial" panose="020B0604020202020204" pitchFamily="34" charset="0"/>
              </a:rPr>
              <a:t>y</a:t>
            </a:r>
            <a:r>
              <a:rPr lang="en-US" altLang="cs-CZ" sz="1600" dirty="0" smtClean="0">
                <a:latin typeface="Arial" panose="020B0604020202020204" pitchFamily="34" charset="0"/>
              </a:rPr>
              <a:t> </a:t>
            </a:r>
            <a:r>
              <a:rPr lang="en-US" altLang="cs-CZ" sz="1600" dirty="0" err="1">
                <a:latin typeface="Arial" panose="020B0604020202020204" pitchFamily="34" charset="0"/>
              </a:rPr>
              <a:t>vlastnosti</a:t>
            </a:r>
            <a:r>
              <a:rPr lang="en-US" altLang="cs-CZ" sz="1600" dirty="0">
                <a:latin typeface="Arial" panose="020B0604020202020204" pitchFamily="34" charset="0"/>
              </a:rPr>
              <a:t> </a:t>
            </a:r>
            <a:r>
              <a:rPr lang="en-US" altLang="cs-CZ" sz="1600" dirty="0" err="1">
                <a:latin typeface="Arial" panose="020B0604020202020204" pitchFamily="34" charset="0"/>
              </a:rPr>
              <a:t>čisté</a:t>
            </a:r>
            <a:r>
              <a:rPr lang="en-US" altLang="cs-CZ" sz="1600" dirty="0">
                <a:latin typeface="Arial" panose="020B0604020202020204" pitchFamily="34" charset="0"/>
              </a:rPr>
              <a:t> </a:t>
            </a:r>
            <a:r>
              <a:rPr lang="en-US" altLang="cs-CZ" sz="1600" dirty="0" err="1">
                <a:latin typeface="Arial" panose="020B0604020202020204" pitchFamily="34" charset="0"/>
              </a:rPr>
              <a:t>látky</a:t>
            </a:r>
            <a:r>
              <a:rPr lang="en-US" altLang="cs-CZ" sz="1600" dirty="0">
                <a:latin typeface="Arial" panose="020B0604020202020204" pitchFamily="34" charset="0"/>
              </a:rPr>
              <a:t> </a:t>
            </a:r>
            <a:r>
              <a:rPr lang="en-US" altLang="cs-CZ" sz="1600" dirty="0" err="1">
                <a:latin typeface="Arial" panose="020B0604020202020204" pitchFamily="34" charset="0"/>
              </a:rPr>
              <a:t>i</a:t>
            </a:r>
            <a:r>
              <a:rPr lang="en-US" altLang="cs-CZ" sz="1600" dirty="0">
                <a:latin typeface="Arial" panose="020B0604020202020204" pitchFamily="34" charset="0"/>
              </a:rPr>
              <a:t> </a:t>
            </a:r>
            <a:r>
              <a:rPr lang="en-US" altLang="cs-CZ" sz="1600" dirty="0" err="1">
                <a:latin typeface="Arial" panose="020B0604020202020204" pitchFamily="34" charset="0"/>
              </a:rPr>
              <a:t>směsi</a:t>
            </a:r>
            <a:r>
              <a:rPr lang="en-US" altLang="cs-CZ" sz="1600" dirty="0">
                <a:latin typeface="Arial" panose="020B0604020202020204" pitchFamily="34" charset="0"/>
              </a:rPr>
              <a:t> </a:t>
            </a:r>
            <a:r>
              <a:rPr lang="en-US" altLang="cs-CZ" sz="1600" dirty="0" err="1">
                <a:latin typeface="Arial" panose="020B0604020202020204" pitchFamily="34" charset="0"/>
              </a:rPr>
              <a:t>při</a:t>
            </a:r>
            <a:r>
              <a:rPr lang="en-US" altLang="cs-CZ" sz="1600" dirty="0">
                <a:latin typeface="Arial" panose="020B0604020202020204" pitchFamily="34" charset="0"/>
              </a:rPr>
              <a:t> </a:t>
            </a:r>
            <a:r>
              <a:rPr lang="en-US" altLang="cs-CZ" sz="1600" dirty="0" err="1">
                <a:latin typeface="Arial" panose="020B0604020202020204" pitchFamily="34" charset="0"/>
              </a:rPr>
              <a:t>libovolné</a:t>
            </a:r>
            <a:r>
              <a:rPr lang="en-US" altLang="cs-CZ" sz="1600" dirty="0">
                <a:latin typeface="Arial" panose="020B0604020202020204" pitchFamily="34" charset="0"/>
              </a:rPr>
              <a:t> </a:t>
            </a:r>
            <a:r>
              <a:rPr lang="en-US" altLang="cs-CZ" sz="1600" dirty="0" err="1">
                <a:latin typeface="Arial" panose="020B0604020202020204" pitchFamily="34" charset="0"/>
              </a:rPr>
              <a:t>teplotě</a:t>
            </a:r>
            <a:r>
              <a:rPr lang="en-US" altLang="cs-CZ" sz="1600" dirty="0">
                <a:latin typeface="Arial" panose="020B0604020202020204" pitchFamily="34" charset="0"/>
              </a:rPr>
              <a:t>, </a:t>
            </a:r>
            <a:r>
              <a:rPr lang="en-US" altLang="cs-CZ" sz="1600" dirty="0" err="1">
                <a:latin typeface="Arial" panose="020B0604020202020204" pitchFamily="34" charset="0"/>
              </a:rPr>
              <a:t>tlaku</a:t>
            </a:r>
            <a:r>
              <a:rPr lang="en-US" altLang="cs-CZ" sz="1600" dirty="0">
                <a:latin typeface="Arial" panose="020B0604020202020204" pitchFamily="34" charset="0"/>
              </a:rPr>
              <a:t> </a:t>
            </a:r>
            <a:r>
              <a:rPr lang="cs-CZ" altLang="cs-CZ" sz="1600" dirty="0">
                <a:latin typeface="Arial" panose="020B0604020202020204" pitchFamily="34" charset="0"/>
              </a:rPr>
              <a:t>a </a:t>
            </a:r>
            <a:r>
              <a:rPr lang="en-US" altLang="cs-CZ" sz="1600" dirty="0" err="1" smtClean="0">
                <a:latin typeface="Arial" panose="020B0604020202020204" pitchFamily="34" charset="0"/>
              </a:rPr>
              <a:t>složení</a:t>
            </a:r>
            <a:endParaRPr lang="en-US" altLang="cs-CZ" sz="1600" dirty="0">
              <a:latin typeface="Arial" panose="020B0604020202020204" pitchFamily="34" charset="0"/>
            </a:endParaRPr>
          </a:p>
          <a:p>
            <a:pPr eaLnBrk="1" hangingPunct="1">
              <a:lnSpc>
                <a:spcPct val="110000"/>
              </a:lnSpc>
              <a:spcBef>
                <a:spcPct val="50000"/>
              </a:spcBef>
              <a:buFontTx/>
              <a:buNone/>
            </a:pPr>
            <a:r>
              <a:rPr lang="en-US" altLang="cs-CZ" sz="1600" dirty="0">
                <a:latin typeface="Arial" panose="020B0604020202020204" pitchFamily="34" charset="0"/>
              </a:rPr>
              <a:t>•</a:t>
            </a:r>
            <a:r>
              <a:rPr lang="cs-CZ" altLang="cs-CZ" sz="1600" dirty="0">
                <a:latin typeface="Arial" panose="020B0604020202020204" pitchFamily="34" charset="0"/>
              </a:rPr>
              <a:t> </a:t>
            </a:r>
            <a:r>
              <a:rPr lang="cs-CZ" altLang="cs-CZ" sz="1600" dirty="0" smtClean="0">
                <a:latin typeface="Arial" panose="020B0604020202020204" pitchFamily="34" charset="0"/>
              </a:rPr>
              <a:t>M</a:t>
            </a:r>
            <a:r>
              <a:rPr lang="en-US" altLang="cs-CZ" sz="1600" dirty="0" err="1" smtClean="0">
                <a:latin typeface="Arial" panose="020B0604020202020204" pitchFamily="34" charset="0"/>
              </a:rPr>
              <a:t>inimum</a:t>
            </a:r>
            <a:r>
              <a:rPr lang="en-US" altLang="cs-CZ" sz="1600" dirty="0" smtClean="0">
                <a:latin typeface="Arial" panose="020B0604020202020204" pitchFamily="34" charset="0"/>
              </a:rPr>
              <a:t> </a:t>
            </a:r>
            <a:r>
              <a:rPr lang="en-US" altLang="cs-CZ" sz="1600" dirty="0" err="1">
                <a:latin typeface="Arial" panose="020B0604020202020204" pitchFamily="34" charset="0"/>
              </a:rPr>
              <a:t>snadno</a:t>
            </a:r>
            <a:r>
              <a:rPr lang="en-US" altLang="cs-CZ" sz="1600" dirty="0">
                <a:latin typeface="Arial" panose="020B0604020202020204" pitchFamily="34" charset="0"/>
              </a:rPr>
              <a:t> </a:t>
            </a:r>
            <a:r>
              <a:rPr lang="en-US" altLang="cs-CZ" sz="1600" dirty="0" err="1">
                <a:latin typeface="Arial" panose="020B0604020202020204" pitchFamily="34" charset="0"/>
              </a:rPr>
              <a:t>dostupných</a:t>
            </a:r>
            <a:r>
              <a:rPr lang="en-US" altLang="cs-CZ" sz="1600" dirty="0">
                <a:latin typeface="Arial" panose="020B0604020202020204" pitchFamily="34" charset="0"/>
              </a:rPr>
              <a:t> </a:t>
            </a:r>
            <a:r>
              <a:rPr lang="en-US" altLang="cs-CZ" sz="1600" dirty="0" err="1">
                <a:latin typeface="Arial" panose="020B0604020202020204" pitchFamily="34" charset="0"/>
              </a:rPr>
              <a:t>vstupních</a:t>
            </a:r>
            <a:r>
              <a:rPr lang="en-US" altLang="cs-CZ" sz="1600" dirty="0">
                <a:latin typeface="Arial" panose="020B0604020202020204" pitchFamily="34" charset="0"/>
              </a:rPr>
              <a:t> </a:t>
            </a:r>
            <a:r>
              <a:rPr lang="en-US" altLang="cs-CZ" sz="1600" dirty="0" err="1" smtClean="0">
                <a:latin typeface="Arial" panose="020B0604020202020204" pitchFamily="34" charset="0"/>
              </a:rPr>
              <a:t>údajů</a:t>
            </a:r>
            <a:endParaRPr lang="en-US" altLang="cs-CZ" sz="1600" dirty="0">
              <a:latin typeface="Arial" panose="020B0604020202020204" pitchFamily="34" charset="0"/>
            </a:endParaRPr>
          </a:p>
          <a:p>
            <a:pPr eaLnBrk="1" hangingPunct="1">
              <a:lnSpc>
                <a:spcPct val="110000"/>
              </a:lnSpc>
              <a:spcBef>
                <a:spcPct val="50000"/>
              </a:spcBef>
              <a:buFontTx/>
              <a:buNone/>
            </a:pPr>
            <a:r>
              <a:rPr lang="en-US" altLang="cs-CZ" sz="1600" dirty="0">
                <a:latin typeface="Arial" panose="020B0604020202020204" pitchFamily="34" charset="0"/>
              </a:rPr>
              <a:t>•</a:t>
            </a:r>
            <a:r>
              <a:rPr lang="cs-CZ" altLang="cs-CZ" sz="1600" dirty="0">
                <a:latin typeface="Arial" panose="020B0604020202020204" pitchFamily="34" charset="0"/>
              </a:rPr>
              <a:t> </a:t>
            </a:r>
            <a:r>
              <a:rPr lang="cs-CZ" altLang="cs-CZ" sz="1600" dirty="0" smtClean="0">
                <a:latin typeface="Arial" panose="020B0604020202020204" pitchFamily="34" charset="0"/>
              </a:rPr>
              <a:t>Odhad c</a:t>
            </a:r>
            <a:r>
              <a:rPr lang="en-US" altLang="cs-CZ" sz="1600" dirty="0" err="1" smtClean="0">
                <a:latin typeface="Arial" panose="020B0604020202020204" pitchFamily="34" charset="0"/>
              </a:rPr>
              <a:t>hyb</a:t>
            </a:r>
            <a:r>
              <a:rPr lang="cs-CZ" altLang="cs-CZ" sz="1600" dirty="0" smtClean="0">
                <a:latin typeface="Arial" panose="020B0604020202020204" pitchFamily="34" charset="0"/>
              </a:rPr>
              <a:t>y</a:t>
            </a:r>
            <a:r>
              <a:rPr lang="en-US" altLang="cs-CZ" sz="1600" dirty="0" smtClean="0">
                <a:latin typeface="Arial" panose="020B0604020202020204" pitchFamily="34" charset="0"/>
              </a:rPr>
              <a:t> </a:t>
            </a:r>
            <a:r>
              <a:rPr lang="en-US" altLang="cs-CZ" sz="1600" dirty="0" err="1">
                <a:latin typeface="Arial" panose="020B0604020202020204" pitchFamily="34" charset="0"/>
              </a:rPr>
              <a:t>odhadnuté</a:t>
            </a:r>
            <a:r>
              <a:rPr lang="en-US" altLang="cs-CZ" sz="1600" dirty="0">
                <a:latin typeface="Arial" panose="020B0604020202020204" pitchFamily="34" charset="0"/>
              </a:rPr>
              <a:t> </a:t>
            </a:r>
            <a:r>
              <a:rPr lang="en-US" altLang="cs-CZ" sz="1600" dirty="0" err="1" smtClean="0">
                <a:latin typeface="Arial" panose="020B0604020202020204" pitchFamily="34" charset="0"/>
              </a:rPr>
              <a:t>veličiny</a:t>
            </a:r>
            <a:endParaRPr lang="en-US" altLang="cs-CZ" sz="1600" dirty="0">
              <a:latin typeface="Arial" panose="020B0604020202020204" pitchFamily="34" charset="0"/>
            </a:endParaRPr>
          </a:p>
          <a:p>
            <a:pPr eaLnBrk="1" hangingPunct="1">
              <a:lnSpc>
                <a:spcPct val="110000"/>
              </a:lnSpc>
              <a:spcBef>
                <a:spcPct val="50000"/>
              </a:spcBef>
              <a:buFontTx/>
              <a:buNone/>
            </a:pPr>
            <a:r>
              <a:rPr lang="en-US" altLang="cs-CZ" sz="1600" dirty="0">
                <a:latin typeface="Arial" panose="020B0604020202020204" pitchFamily="34" charset="0"/>
              </a:rPr>
              <a:t>•</a:t>
            </a:r>
            <a:r>
              <a:rPr lang="cs-CZ" altLang="cs-CZ" sz="1600" dirty="0">
                <a:latin typeface="Arial" panose="020B0604020202020204" pitchFamily="34" charset="0"/>
              </a:rPr>
              <a:t> I</a:t>
            </a:r>
            <a:r>
              <a:rPr lang="en-US" altLang="cs-CZ" sz="1600" dirty="0" err="1" smtClean="0">
                <a:latin typeface="Arial" panose="020B0604020202020204" pitchFamily="34" charset="0"/>
              </a:rPr>
              <a:t>ndik</a:t>
            </a:r>
            <a:r>
              <a:rPr lang="cs-CZ" altLang="cs-CZ" sz="1600" dirty="0" err="1" smtClean="0">
                <a:latin typeface="Arial" panose="020B0604020202020204" pitchFamily="34" charset="0"/>
              </a:rPr>
              <a:t>ace</a:t>
            </a:r>
            <a:r>
              <a:rPr lang="en-US" altLang="cs-CZ" sz="1600" dirty="0" smtClean="0">
                <a:latin typeface="Arial" panose="020B0604020202020204" pitchFamily="34" charset="0"/>
              </a:rPr>
              <a:t> </a:t>
            </a:r>
            <a:r>
              <a:rPr lang="en-US" altLang="cs-CZ" sz="1600" dirty="0" err="1" smtClean="0">
                <a:latin typeface="Arial" panose="020B0604020202020204" pitchFamily="34" charset="0"/>
              </a:rPr>
              <a:t>skupensk</a:t>
            </a:r>
            <a:r>
              <a:rPr lang="cs-CZ" altLang="cs-CZ" sz="1600" dirty="0" err="1" smtClean="0">
                <a:latin typeface="Arial" panose="020B0604020202020204" pitchFamily="34" charset="0"/>
              </a:rPr>
              <a:t>ého</a:t>
            </a:r>
            <a:r>
              <a:rPr lang="en-US" altLang="cs-CZ" sz="1600" dirty="0" smtClean="0">
                <a:latin typeface="Arial" panose="020B0604020202020204" pitchFamily="34" charset="0"/>
              </a:rPr>
              <a:t> </a:t>
            </a:r>
            <a:r>
              <a:rPr lang="en-US" altLang="cs-CZ" sz="1600" dirty="0" err="1" smtClean="0">
                <a:latin typeface="Arial" panose="020B0604020202020204" pitchFamily="34" charset="0"/>
              </a:rPr>
              <a:t>stav</a:t>
            </a:r>
            <a:r>
              <a:rPr lang="cs-CZ" altLang="cs-CZ" sz="1600" dirty="0" smtClean="0">
                <a:latin typeface="Arial" panose="020B0604020202020204" pitchFamily="34" charset="0"/>
              </a:rPr>
              <a:t>u</a:t>
            </a:r>
            <a:r>
              <a:rPr lang="en-US" altLang="cs-CZ" sz="1600" dirty="0" smtClean="0">
                <a:latin typeface="Arial" panose="020B0604020202020204" pitchFamily="34" charset="0"/>
              </a:rPr>
              <a:t> </a:t>
            </a:r>
            <a:r>
              <a:rPr lang="en-US" altLang="cs-CZ" sz="1600" dirty="0">
                <a:latin typeface="Arial" panose="020B0604020202020204" pitchFamily="34" charset="0"/>
              </a:rPr>
              <a:t>(</a:t>
            </a:r>
            <a:r>
              <a:rPr lang="en-US" altLang="cs-CZ" sz="1600" dirty="0" err="1">
                <a:latin typeface="Arial" panose="020B0604020202020204" pitchFamily="34" charset="0"/>
              </a:rPr>
              <a:t>tuhá</a:t>
            </a:r>
            <a:r>
              <a:rPr lang="en-US" altLang="cs-CZ" sz="1600" dirty="0">
                <a:latin typeface="Arial" panose="020B0604020202020204" pitchFamily="34" charset="0"/>
              </a:rPr>
              <a:t>, </a:t>
            </a:r>
            <a:r>
              <a:rPr lang="en-US" altLang="cs-CZ" sz="1600" dirty="0" err="1">
                <a:latin typeface="Arial" panose="020B0604020202020204" pitchFamily="34" charset="0"/>
              </a:rPr>
              <a:t>kapalná</a:t>
            </a:r>
            <a:r>
              <a:rPr lang="en-US" altLang="cs-CZ" sz="1600" dirty="0">
                <a:latin typeface="Arial" panose="020B0604020202020204" pitchFamily="34" charset="0"/>
              </a:rPr>
              <a:t>, </a:t>
            </a:r>
            <a:r>
              <a:rPr lang="en-US" altLang="cs-CZ" sz="1600" dirty="0" err="1">
                <a:latin typeface="Arial" panose="020B0604020202020204" pitchFamily="34" charset="0"/>
              </a:rPr>
              <a:t>plynná</a:t>
            </a:r>
            <a:r>
              <a:rPr lang="en-US" altLang="cs-CZ" sz="1600" dirty="0">
                <a:latin typeface="Arial" panose="020B0604020202020204" pitchFamily="34" charset="0"/>
              </a:rPr>
              <a:t> </a:t>
            </a:r>
            <a:r>
              <a:rPr lang="en-US" altLang="cs-CZ" sz="1600" dirty="0" err="1">
                <a:latin typeface="Arial" panose="020B0604020202020204" pitchFamily="34" charset="0"/>
              </a:rPr>
              <a:t>fáze</a:t>
            </a:r>
            <a:r>
              <a:rPr lang="en-US" altLang="cs-CZ" sz="1600" dirty="0" smtClean="0">
                <a:latin typeface="Arial" panose="020B0604020202020204" pitchFamily="34" charset="0"/>
              </a:rPr>
              <a:t>)</a:t>
            </a:r>
            <a:endParaRPr lang="en-US" altLang="cs-CZ" sz="1600" dirty="0">
              <a:latin typeface="Arial" panose="020B0604020202020204" pitchFamily="34" charset="0"/>
            </a:endParaRPr>
          </a:p>
          <a:p>
            <a:pPr eaLnBrk="1" hangingPunct="1">
              <a:lnSpc>
                <a:spcPct val="110000"/>
              </a:lnSpc>
              <a:spcBef>
                <a:spcPct val="50000"/>
              </a:spcBef>
              <a:buFontTx/>
              <a:buNone/>
            </a:pPr>
            <a:r>
              <a:rPr lang="en-US" altLang="cs-CZ" sz="1600" dirty="0">
                <a:latin typeface="Arial" panose="020B0604020202020204" pitchFamily="34" charset="0"/>
              </a:rPr>
              <a:t>•</a:t>
            </a:r>
            <a:r>
              <a:rPr lang="cs-CZ" altLang="cs-CZ" sz="1600" dirty="0">
                <a:latin typeface="Arial" panose="020B0604020202020204" pitchFamily="34" charset="0"/>
              </a:rPr>
              <a:t> </a:t>
            </a:r>
            <a:r>
              <a:rPr lang="cs-CZ" altLang="cs-CZ" sz="1600" dirty="0" smtClean="0">
                <a:latin typeface="Arial" panose="020B0604020202020204" pitchFamily="34" charset="0"/>
              </a:rPr>
              <a:t>Minimální </a:t>
            </a:r>
            <a:r>
              <a:rPr lang="en-US" altLang="cs-CZ" sz="1600" dirty="0" err="1" smtClean="0">
                <a:latin typeface="Arial" panose="020B0604020202020204" pitchFamily="34" charset="0"/>
              </a:rPr>
              <a:t>výpočetní</a:t>
            </a:r>
            <a:r>
              <a:rPr lang="en-US" altLang="cs-CZ" sz="1600" dirty="0" smtClean="0">
                <a:latin typeface="Arial" panose="020B0604020202020204" pitchFamily="34" charset="0"/>
              </a:rPr>
              <a:t> </a:t>
            </a:r>
            <a:r>
              <a:rPr lang="en-US" altLang="cs-CZ" sz="1600" dirty="0" err="1" smtClean="0">
                <a:latin typeface="Arial" panose="020B0604020202020204" pitchFamily="34" charset="0"/>
              </a:rPr>
              <a:t>čas</a:t>
            </a:r>
            <a:endParaRPr lang="en-US" altLang="cs-CZ" sz="1600" dirty="0">
              <a:latin typeface="Arial" panose="020B0604020202020204" pitchFamily="34" charset="0"/>
            </a:endParaRPr>
          </a:p>
        </p:txBody>
      </p:sp>
      <p:sp>
        <p:nvSpPr>
          <p:cNvPr id="21508" name="Freeform 11"/>
          <p:cNvSpPr>
            <a:spLocks/>
          </p:cNvSpPr>
          <p:nvPr/>
        </p:nvSpPr>
        <p:spPr bwMode="auto">
          <a:xfrm>
            <a:off x="8328025" y="4357688"/>
            <a:ext cx="641350" cy="641350"/>
          </a:xfrm>
          <a:custGeom>
            <a:avLst/>
            <a:gdLst>
              <a:gd name="T0" fmla="*/ 0 w 485"/>
              <a:gd name="T1" fmla="*/ 2147483646 h 485"/>
              <a:gd name="T2" fmla="*/ 2147483646 w 485"/>
              <a:gd name="T3" fmla="*/ 2147483646 h 485"/>
              <a:gd name="T4" fmla="*/ 2147483646 w 485"/>
              <a:gd name="T5" fmla="*/ 2147483646 h 485"/>
              <a:gd name="T6" fmla="*/ 2147483646 w 485"/>
              <a:gd name="T7" fmla="*/ 2147483646 h 485"/>
              <a:gd name="T8" fmla="*/ 2147483646 w 485"/>
              <a:gd name="T9" fmla="*/ 2147483646 h 485"/>
              <a:gd name="T10" fmla="*/ 2147483646 w 485"/>
              <a:gd name="T11" fmla="*/ 2147483646 h 485"/>
              <a:gd name="T12" fmla="*/ 2147483646 w 485"/>
              <a:gd name="T13" fmla="*/ 2147483646 h 485"/>
              <a:gd name="T14" fmla="*/ 2147483646 w 485"/>
              <a:gd name="T15" fmla="*/ 2147483646 h 485"/>
              <a:gd name="T16" fmla="*/ 2147483646 w 485"/>
              <a:gd name="T17" fmla="*/ 2147483646 h 485"/>
              <a:gd name="T18" fmla="*/ 2147483646 w 485"/>
              <a:gd name="T19" fmla="*/ 2147483646 h 485"/>
              <a:gd name="T20" fmla="*/ 2147483646 w 485"/>
              <a:gd name="T21" fmla="*/ 2147483646 h 485"/>
              <a:gd name="T22" fmla="*/ 2147483646 w 485"/>
              <a:gd name="T23" fmla="*/ 2147483646 h 485"/>
              <a:gd name="T24" fmla="*/ 2147483646 w 485"/>
              <a:gd name="T25" fmla="*/ 2147483646 h 485"/>
              <a:gd name="T26" fmla="*/ 2147483646 w 485"/>
              <a:gd name="T27" fmla="*/ 2147483646 h 485"/>
              <a:gd name="T28" fmla="*/ 2147483646 w 485"/>
              <a:gd name="T29" fmla="*/ 2147483646 h 485"/>
              <a:gd name="T30" fmla="*/ 2147483646 w 485"/>
              <a:gd name="T31" fmla="*/ 2147483646 h 485"/>
              <a:gd name="T32" fmla="*/ 2147483646 w 485"/>
              <a:gd name="T33" fmla="*/ 0 h 485"/>
              <a:gd name="T34" fmla="*/ 2147483646 w 485"/>
              <a:gd name="T35" fmla="*/ 2147483646 h 485"/>
              <a:gd name="T36" fmla="*/ 2147483646 w 485"/>
              <a:gd name="T37" fmla="*/ 2147483646 h 485"/>
              <a:gd name="T38" fmla="*/ 2147483646 w 485"/>
              <a:gd name="T39" fmla="*/ 2147483646 h 485"/>
              <a:gd name="T40" fmla="*/ 2147483646 w 485"/>
              <a:gd name="T41" fmla="*/ 2147483646 h 485"/>
              <a:gd name="T42" fmla="*/ 2147483646 w 485"/>
              <a:gd name="T43" fmla="*/ 2147483646 h 485"/>
              <a:gd name="T44" fmla="*/ 2147483646 w 485"/>
              <a:gd name="T45" fmla="*/ 2147483646 h 485"/>
              <a:gd name="T46" fmla="*/ 2147483646 w 485"/>
              <a:gd name="T47" fmla="*/ 2147483646 h 485"/>
              <a:gd name="T48" fmla="*/ 2147483646 w 485"/>
              <a:gd name="T49" fmla="*/ 2147483646 h 485"/>
              <a:gd name="T50" fmla="*/ 2147483646 w 485"/>
              <a:gd name="T51" fmla="*/ 2147483646 h 485"/>
              <a:gd name="T52" fmla="*/ 2147483646 w 485"/>
              <a:gd name="T53" fmla="*/ 2147483646 h 485"/>
              <a:gd name="T54" fmla="*/ 2147483646 w 485"/>
              <a:gd name="T55" fmla="*/ 2147483646 h 485"/>
              <a:gd name="T56" fmla="*/ 2147483646 w 485"/>
              <a:gd name="T57" fmla="*/ 2147483646 h 485"/>
              <a:gd name="T58" fmla="*/ 2147483646 w 485"/>
              <a:gd name="T59" fmla="*/ 2147483646 h 485"/>
              <a:gd name="T60" fmla="*/ 2147483646 w 485"/>
              <a:gd name="T61" fmla="*/ 2147483646 h 485"/>
              <a:gd name="T62" fmla="*/ 2147483646 w 485"/>
              <a:gd name="T63" fmla="*/ 2147483646 h 485"/>
              <a:gd name="T64" fmla="*/ 2147483646 w 485"/>
              <a:gd name="T65" fmla="*/ 2147483646 h 485"/>
              <a:gd name="T66" fmla="*/ 0 w 485"/>
              <a:gd name="T67" fmla="*/ 2147483646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85" h="485">
                <a:moveTo>
                  <a:pt x="0" y="485"/>
                </a:moveTo>
                <a:lnTo>
                  <a:pt x="0" y="485"/>
                </a:lnTo>
                <a:lnTo>
                  <a:pt x="25" y="485"/>
                </a:lnTo>
                <a:lnTo>
                  <a:pt x="50" y="483"/>
                </a:lnTo>
                <a:lnTo>
                  <a:pt x="73" y="482"/>
                </a:lnTo>
                <a:lnTo>
                  <a:pt x="98" y="476"/>
                </a:lnTo>
                <a:lnTo>
                  <a:pt x="121" y="470"/>
                </a:lnTo>
                <a:lnTo>
                  <a:pt x="144" y="464"/>
                </a:lnTo>
                <a:lnTo>
                  <a:pt x="167" y="457"/>
                </a:lnTo>
                <a:lnTo>
                  <a:pt x="188" y="449"/>
                </a:lnTo>
                <a:lnTo>
                  <a:pt x="211" y="437"/>
                </a:lnTo>
                <a:lnTo>
                  <a:pt x="232" y="428"/>
                </a:lnTo>
                <a:lnTo>
                  <a:pt x="251" y="416"/>
                </a:lnTo>
                <a:lnTo>
                  <a:pt x="270" y="403"/>
                </a:lnTo>
                <a:lnTo>
                  <a:pt x="290" y="389"/>
                </a:lnTo>
                <a:lnTo>
                  <a:pt x="309" y="374"/>
                </a:lnTo>
                <a:lnTo>
                  <a:pt x="326" y="359"/>
                </a:lnTo>
                <a:lnTo>
                  <a:pt x="343" y="343"/>
                </a:lnTo>
                <a:lnTo>
                  <a:pt x="359" y="326"/>
                </a:lnTo>
                <a:lnTo>
                  <a:pt x="374" y="309"/>
                </a:lnTo>
                <a:lnTo>
                  <a:pt x="389" y="290"/>
                </a:lnTo>
                <a:lnTo>
                  <a:pt x="403" y="270"/>
                </a:lnTo>
                <a:lnTo>
                  <a:pt x="416" y="251"/>
                </a:lnTo>
                <a:lnTo>
                  <a:pt x="428" y="232"/>
                </a:lnTo>
                <a:lnTo>
                  <a:pt x="437" y="211"/>
                </a:lnTo>
                <a:lnTo>
                  <a:pt x="447" y="188"/>
                </a:lnTo>
                <a:lnTo>
                  <a:pt x="457" y="167"/>
                </a:lnTo>
                <a:lnTo>
                  <a:pt x="464" y="144"/>
                </a:lnTo>
                <a:lnTo>
                  <a:pt x="470" y="121"/>
                </a:lnTo>
                <a:lnTo>
                  <a:pt x="476" y="98"/>
                </a:lnTo>
                <a:lnTo>
                  <a:pt x="482" y="73"/>
                </a:lnTo>
                <a:lnTo>
                  <a:pt x="483" y="49"/>
                </a:lnTo>
                <a:lnTo>
                  <a:pt x="485" y="25"/>
                </a:lnTo>
                <a:lnTo>
                  <a:pt x="485" y="0"/>
                </a:lnTo>
                <a:lnTo>
                  <a:pt x="478" y="0"/>
                </a:lnTo>
                <a:lnTo>
                  <a:pt x="478" y="25"/>
                </a:lnTo>
                <a:lnTo>
                  <a:pt x="476" y="48"/>
                </a:lnTo>
                <a:lnTo>
                  <a:pt x="472" y="73"/>
                </a:lnTo>
                <a:lnTo>
                  <a:pt x="468" y="96"/>
                </a:lnTo>
                <a:lnTo>
                  <a:pt x="462" y="119"/>
                </a:lnTo>
                <a:lnTo>
                  <a:pt x="457" y="142"/>
                </a:lnTo>
                <a:lnTo>
                  <a:pt x="449" y="163"/>
                </a:lnTo>
                <a:lnTo>
                  <a:pt x="441" y="186"/>
                </a:lnTo>
                <a:lnTo>
                  <a:pt x="432" y="207"/>
                </a:lnTo>
                <a:lnTo>
                  <a:pt x="420" y="228"/>
                </a:lnTo>
                <a:lnTo>
                  <a:pt x="409" y="247"/>
                </a:lnTo>
                <a:lnTo>
                  <a:pt x="397" y="266"/>
                </a:lnTo>
                <a:lnTo>
                  <a:pt x="384" y="286"/>
                </a:lnTo>
                <a:lnTo>
                  <a:pt x="368" y="303"/>
                </a:lnTo>
                <a:lnTo>
                  <a:pt x="353" y="320"/>
                </a:lnTo>
                <a:lnTo>
                  <a:pt x="338" y="338"/>
                </a:lnTo>
                <a:lnTo>
                  <a:pt x="320" y="353"/>
                </a:lnTo>
                <a:lnTo>
                  <a:pt x="303" y="368"/>
                </a:lnTo>
                <a:lnTo>
                  <a:pt x="286" y="384"/>
                </a:lnTo>
                <a:lnTo>
                  <a:pt x="267" y="397"/>
                </a:lnTo>
                <a:lnTo>
                  <a:pt x="247" y="409"/>
                </a:lnTo>
                <a:lnTo>
                  <a:pt x="228" y="420"/>
                </a:lnTo>
                <a:lnTo>
                  <a:pt x="207" y="432"/>
                </a:lnTo>
                <a:lnTo>
                  <a:pt x="186" y="441"/>
                </a:lnTo>
                <a:lnTo>
                  <a:pt x="163" y="449"/>
                </a:lnTo>
                <a:lnTo>
                  <a:pt x="142" y="457"/>
                </a:lnTo>
                <a:lnTo>
                  <a:pt x="119" y="462"/>
                </a:lnTo>
                <a:lnTo>
                  <a:pt x="96" y="468"/>
                </a:lnTo>
                <a:lnTo>
                  <a:pt x="73" y="472"/>
                </a:lnTo>
                <a:lnTo>
                  <a:pt x="48" y="476"/>
                </a:lnTo>
                <a:lnTo>
                  <a:pt x="25" y="478"/>
                </a:lnTo>
                <a:lnTo>
                  <a:pt x="0" y="478"/>
                </a:lnTo>
                <a:lnTo>
                  <a:pt x="0" y="48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509" name="Freeform 12"/>
          <p:cNvSpPr>
            <a:spLocks/>
          </p:cNvSpPr>
          <p:nvPr/>
        </p:nvSpPr>
        <p:spPr bwMode="auto">
          <a:xfrm>
            <a:off x="7715250" y="4554538"/>
            <a:ext cx="612775" cy="444500"/>
          </a:xfrm>
          <a:custGeom>
            <a:avLst/>
            <a:gdLst>
              <a:gd name="T0" fmla="*/ 2147483646 w 463"/>
              <a:gd name="T1" fmla="*/ 2147483646 h 336"/>
              <a:gd name="T2" fmla="*/ 0 w 463"/>
              <a:gd name="T3" fmla="*/ 2147483646 h 336"/>
              <a:gd name="T4" fmla="*/ 2147483646 w 463"/>
              <a:gd name="T5" fmla="*/ 2147483646 h 336"/>
              <a:gd name="T6" fmla="*/ 2147483646 w 463"/>
              <a:gd name="T7" fmla="*/ 2147483646 h 336"/>
              <a:gd name="T8" fmla="*/ 2147483646 w 463"/>
              <a:gd name="T9" fmla="*/ 2147483646 h 336"/>
              <a:gd name="T10" fmla="*/ 2147483646 w 463"/>
              <a:gd name="T11" fmla="*/ 2147483646 h 336"/>
              <a:gd name="T12" fmla="*/ 2147483646 w 463"/>
              <a:gd name="T13" fmla="*/ 2147483646 h 336"/>
              <a:gd name="T14" fmla="*/ 2147483646 w 463"/>
              <a:gd name="T15" fmla="*/ 2147483646 h 336"/>
              <a:gd name="T16" fmla="*/ 2147483646 w 463"/>
              <a:gd name="T17" fmla="*/ 2147483646 h 336"/>
              <a:gd name="T18" fmla="*/ 2147483646 w 463"/>
              <a:gd name="T19" fmla="*/ 2147483646 h 336"/>
              <a:gd name="T20" fmla="*/ 2147483646 w 463"/>
              <a:gd name="T21" fmla="*/ 2147483646 h 336"/>
              <a:gd name="T22" fmla="*/ 2147483646 w 463"/>
              <a:gd name="T23" fmla="*/ 2147483646 h 336"/>
              <a:gd name="T24" fmla="*/ 2147483646 w 463"/>
              <a:gd name="T25" fmla="*/ 2147483646 h 336"/>
              <a:gd name="T26" fmla="*/ 2147483646 w 463"/>
              <a:gd name="T27" fmla="*/ 2147483646 h 336"/>
              <a:gd name="T28" fmla="*/ 2147483646 w 463"/>
              <a:gd name="T29" fmla="*/ 2147483646 h 336"/>
              <a:gd name="T30" fmla="*/ 2147483646 w 463"/>
              <a:gd name="T31" fmla="*/ 2147483646 h 336"/>
              <a:gd name="T32" fmla="*/ 2147483646 w 463"/>
              <a:gd name="T33" fmla="*/ 2147483646 h 336"/>
              <a:gd name="T34" fmla="*/ 2147483646 w 463"/>
              <a:gd name="T35" fmla="*/ 2147483646 h 336"/>
              <a:gd name="T36" fmla="*/ 2147483646 w 463"/>
              <a:gd name="T37" fmla="*/ 2147483646 h 336"/>
              <a:gd name="T38" fmla="*/ 2147483646 w 463"/>
              <a:gd name="T39" fmla="*/ 2147483646 h 336"/>
              <a:gd name="T40" fmla="*/ 2147483646 w 463"/>
              <a:gd name="T41" fmla="*/ 2147483646 h 336"/>
              <a:gd name="T42" fmla="*/ 2147483646 w 463"/>
              <a:gd name="T43" fmla="*/ 2147483646 h 336"/>
              <a:gd name="T44" fmla="*/ 2147483646 w 463"/>
              <a:gd name="T45" fmla="*/ 2147483646 h 336"/>
              <a:gd name="T46" fmla="*/ 2147483646 w 463"/>
              <a:gd name="T47" fmla="*/ 2147483646 h 336"/>
              <a:gd name="T48" fmla="*/ 2147483646 w 463"/>
              <a:gd name="T49" fmla="*/ 2147483646 h 336"/>
              <a:gd name="T50" fmla="*/ 2147483646 w 463"/>
              <a:gd name="T51" fmla="*/ 2147483646 h 336"/>
              <a:gd name="T52" fmla="*/ 2147483646 w 463"/>
              <a:gd name="T53" fmla="*/ 2147483646 h 336"/>
              <a:gd name="T54" fmla="*/ 2147483646 w 463"/>
              <a:gd name="T55" fmla="*/ 2147483646 h 336"/>
              <a:gd name="T56" fmla="*/ 2147483646 w 463"/>
              <a:gd name="T57" fmla="*/ 2147483646 h 336"/>
              <a:gd name="T58" fmla="*/ 2147483646 w 463"/>
              <a:gd name="T59" fmla="*/ 2147483646 h 336"/>
              <a:gd name="T60" fmla="*/ 2147483646 w 463"/>
              <a:gd name="T61" fmla="*/ 2147483646 h 336"/>
              <a:gd name="T62" fmla="*/ 2147483646 w 463"/>
              <a:gd name="T63" fmla="*/ 2147483646 h 336"/>
              <a:gd name="T64" fmla="*/ 2147483646 w 463"/>
              <a:gd name="T65" fmla="*/ 2147483646 h 336"/>
              <a:gd name="T66" fmla="*/ 2147483646 w 463"/>
              <a:gd name="T67" fmla="*/ 2147483646 h 336"/>
              <a:gd name="T68" fmla="*/ 2147483646 w 463"/>
              <a:gd name="T69" fmla="*/ 2147483646 h 336"/>
              <a:gd name="T70" fmla="*/ 2147483646 w 463"/>
              <a:gd name="T71" fmla="*/ 0 h 336"/>
              <a:gd name="T72" fmla="*/ 2147483646 w 463"/>
              <a:gd name="T73" fmla="*/ 2147483646 h 336"/>
              <a:gd name="T74" fmla="*/ 2147483646 w 463"/>
              <a:gd name="T75" fmla="*/ 0 h 336"/>
              <a:gd name="T76" fmla="*/ 2147483646 w 463"/>
              <a:gd name="T77" fmla="*/ 0 h 336"/>
              <a:gd name="T78" fmla="*/ 2147483646 w 463"/>
              <a:gd name="T79" fmla="*/ 2147483646 h 3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63" h="336">
                <a:moveTo>
                  <a:pt x="4" y="8"/>
                </a:moveTo>
                <a:lnTo>
                  <a:pt x="0" y="6"/>
                </a:lnTo>
                <a:lnTo>
                  <a:pt x="14" y="41"/>
                </a:lnTo>
                <a:lnTo>
                  <a:pt x="31" y="75"/>
                </a:lnTo>
                <a:lnTo>
                  <a:pt x="48" y="108"/>
                </a:lnTo>
                <a:lnTo>
                  <a:pt x="69" y="139"/>
                </a:lnTo>
                <a:lnTo>
                  <a:pt x="94" y="167"/>
                </a:lnTo>
                <a:lnTo>
                  <a:pt x="119" y="194"/>
                </a:lnTo>
                <a:lnTo>
                  <a:pt x="146" y="221"/>
                </a:lnTo>
                <a:lnTo>
                  <a:pt x="175" y="244"/>
                </a:lnTo>
                <a:lnTo>
                  <a:pt x="208" y="265"/>
                </a:lnTo>
                <a:lnTo>
                  <a:pt x="240" y="283"/>
                </a:lnTo>
                <a:lnTo>
                  <a:pt x="273" y="300"/>
                </a:lnTo>
                <a:lnTo>
                  <a:pt x="309" y="313"/>
                </a:lnTo>
                <a:lnTo>
                  <a:pt x="346" y="323"/>
                </a:lnTo>
                <a:lnTo>
                  <a:pt x="384" y="331"/>
                </a:lnTo>
                <a:lnTo>
                  <a:pt x="423" y="336"/>
                </a:lnTo>
                <a:lnTo>
                  <a:pt x="463" y="336"/>
                </a:lnTo>
                <a:lnTo>
                  <a:pt x="463" y="329"/>
                </a:lnTo>
                <a:lnTo>
                  <a:pt x="423" y="329"/>
                </a:lnTo>
                <a:lnTo>
                  <a:pt x="384" y="323"/>
                </a:lnTo>
                <a:lnTo>
                  <a:pt x="348" y="315"/>
                </a:lnTo>
                <a:lnTo>
                  <a:pt x="311" y="306"/>
                </a:lnTo>
                <a:lnTo>
                  <a:pt x="277" y="292"/>
                </a:lnTo>
                <a:lnTo>
                  <a:pt x="242" y="277"/>
                </a:lnTo>
                <a:lnTo>
                  <a:pt x="211" y="258"/>
                </a:lnTo>
                <a:lnTo>
                  <a:pt x="181" y="237"/>
                </a:lnTo>
                <a:lnTo>
                  <a:pt x="152" y="214"/>
                </a:lnTo>
                <a:lnTo>
                  <a:pt x="125" y="189"/>
                </a:lnTo>
                <a:lnTo>
                  <a:pt x="100" y="162"/>
                </a:lnTo>
                <a:lnTo>
                  <a:pt x="77" y="133"/>
                </a:lnTo>
                <a:lnTo>
                  <a:pt x="56" y="104"/>
                </a:lnTo>
                <a:lnTo>
                  <a:pt x="37" y="71"/>
                </a:lnTo>
                <a:lnTo>
                  <a:pt x="21" y="37"/>
                </a:lnTo>
                <a:lnTo>
                  <a:pt x="8" y="2"/>
                </a:lnTo>
                <a:lnTo>
                  <a:pt x="4" y="0"/>
                </a:lnTo>
                <a:lnTo>
                  <a:pt x="8" y="2"/>
                </a:lnTo>
                <a:lnTo>
                  <a:pt x="8" y="0"/>
                </a:lnTo>
                <a:lnTo>
                  <a:pt x="4" y="0"/>
                </a:lnTo>
                <a:lnTo>
                  <a:pt x="4"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510" name="Freeform 14"/>
          <p:cNvSpPr>
            <a:spLocks/>
          </p:cNvSpPr>
          <p:nvPr/>
        </p:nvSpPr>
        <p:spPr bwMode="auto">
          <a:xfrm>
            <a:off x="4926013" y="4557713"/>
            <a:ext cx="612775" cy="441325"/>
          </a:xfrm>
          <a:custGeom>
            <a:avLst/>
            <a:gdLst>
              <a:gd name="T0" fmla="*/ 0 w 463"/>
              <a:gd name="T1" fmla="*/ 2147483646 h 334"/>
              <a:gd name="T2" fmla="*/ 0 w 463"/>
              <a:gd name="T3" fmla="*/ 2147483646 h 334"/>
              <a:gd name="T4" fmla="*/ 2147483646 w 463"/>
              <a:gd name="T5" fmla="*/ 2147483646 h 334"/>
              <a:gd name="T6" fmla="*/ 2147483646 w 463"/>
              <a:gd name="T7" fmla="*/ 2147483646 h 334"/>
              <a:gd name="T8" fmla="*/ 2147483646 w 463"/>
              <a:gd name="T9" fmla="*/ 2147483646 h 334"/>
              <a:gd name="T10" fmla="*/ 2147483646 w 463"/>
              <a:gd name="T11" fmla="*/ 2147483646 h 334"/>
              <a:gd name="T12" fmla="*/ 2147483646 w 463"/>
              <a:gd name="T13" fmla="*/ 2147483646 h 334"/>
              <a:gd name="T14" fmla="*/ 2147483646 w 463"/>
              <a:gd name="T15" fmla="*/ 2147483646 h 334"/>
              <a:gd name="T16" fmla="*/ 2147483646 w 463"/>
              <a:gd name="T17" fmla="*/ 2147483646 h 334"/>
              <a:gd name="T18" fmla="*/ 2147483646 w 463"/>
              <a:gd name="T19" fmla="*/ 2147483646 h 334"/>
              <a:gd name="T20" fmla="*/ 2147483646 w 463"/>
              <a:gd name="T21" fmla="*/ 2147483646 h 334"/>
              <a:gd name="T22" fmla="*/ 2147483646 w 463"/>
              <a:gd name="T23" fmla="*/ 2147483646 h 334"/>
              <a:gd name="T24" fmla="*/ 2147483646 w 463"/>
              <a:gd name="T25" fmla="*/ 2147483646 h 334"/>
              <a:gd name="T26" fmla="*/ 2147483646 w 463"/>
              <a:gd name="T27" fmla="*/ 2147483646 h 334"/>
              <a:gd name="T28" fmla="*/ 2147483646 w 463"/>
              <a:gd name="T29" fmla="*/ 2147483646 h 334"/>
              <a:gd name="T30" fmla="*/ 2147483646 w 463"/>
              <a:gd name="T31" fmla="*/ 2147483646 h 334"/>
              <a:gd name="T32" fmla="*/ 2147483646 w 463"/>
              <a:gd name="T33" fmla="*/ 2147483646 h 334"/>
              <a:gd name="T34" fmla="*/ 2147483646 w 463"/>
              <a:gd name="T35" fmla="*/ 2147483646 h 334"/>
              <a:gd name="T36" fmla="*/ 2147483646 w 463"/>
              <a:gd name="T37" fmla="*/ 0 h 334"/>
              <a:gd name="T38" fmla="*/ 2147483646 w 463"/>
              <a:gd name="T39" fmla="*/ 2147483646 h 334"/>
              <a:gd name="T40" fmla="*/ 2147483646 w 463"/>
              <a:gd name="T41" fmla="*/ 2147483646 h 334"/>
              <a:gd name="T42" fmla="*/ 2147483646 w 463"/>
              <a:gd name="T43" fmla="*/ 2147483646 h 334"/>
              <a:gd name="T44" fmla="*/ 2147483646 w 463"/>
              <a:gd name="T45" fmla="*/ 2147483646 h 334"/>
              <a:gd name="T46" fmla="*/ 2147483646 w 463"/>
              <a:gd name="T47" fmla="*/ 2147483646 h 334"/>
              <a:gd name="T48" fmla="*/ 2147483646 w 463"/>
              <a:gd name="T49" fmla="*/ 2147483646 h 334"/>
              <a:gd name="T50" fmla="*/ 2147483646 w 463"/>
              <a:gd name="T51" fmla="*/ 2147483646 h 334"/>
              <a:gd name="T52" fmla="*/ 2147483646 w 463"/>
              <a:gd name="T53" fmla="*/ 2147483646 h 334"/>
              <a:gd name="T54" fmla="*/ 2147483646 w 463"/>
              <a:gd name="T55" fmla="*/ 2147483646 h 334"/>
              <a:gd name="T56" fmla="*/ 2147483646 w 463"/>
              <a:gd name="T57" fmla="*/ 2147483646 h 334"/>
              <a:gd name="T58" fmla="*/ 2147483646 w 463"/>
              <a:gd name="T59" fmla="*/ 2147483646 h 334"/>
              <a:gd name="T60" fmla="*/ 2147483646 w 463"/>
              <a:gd name="T61" fmla="*/ 2147483646 h 334"/>
              <a:gd name="T62" fmla="*/ 2147483646 w 463"/>
              <a:gd name="T63" fmla="*/ 2147483646 h 334"/>
              <a:gd name="T64" fmla="*/ 2147483646 w 463"/>
              <a:gd name="T65" fmla="*/ 2147483646 h 334"/>
              <a:gd name="T66" fmla="*/ 2147483646 w 463"/>
              <a:gd name="T67" fmla="*/ 2147483646 h 334"/>
              <a:gd name="T68" fmla="*/ 0 w 463"/>
              <a:gd name="T69" fmla="*/ 2147483646 h 334"/>
              <a:gd name="T70" fmla="*/ 0 w 463"/>
              <a:gd name="T71" fmla="*/ 2147483646 h 334"/>
              <a:gd name="T72" fmla="*/ 0 w 463"/>
              <a:gd name="T73" fmla="*/ 2147483646 h 3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63" h="334">
                <a:moveTo>
                  <a:pt x="0" y="334"/>
                </a:moveTo>
                <a:lnTo>
                  <a:pt x="0" y="334"/>
                </a:lnTo>
                <a:lnTo>
                  <a:pt x="40" y="334"/>
                </a:lnTo>
                <a:lnTo>
                  <a:pt x="79" y="329"/>
                </a:lnTo>
                <a:lnTo>
                  <a:pt x="117" y="321"/>
                </a:lnTo>
                <a:lnTo>
                  <a:pt x="154" y="311"/>
                </a:lnTo>
                <a:lnTo>
                  <a:pt x="190" y="298"/>
                </a:lnTo>
                <a:lnTo>
                  <a:pt x="223" y="281"/>
                </a:lnTo>
                <a:lnTo>
                  <a:pt x="255" y="263"/>
                </a:lnTo>
                <a:lnTo>
                  <a:pt x="288" y="242"/>
                </a:lnTo>
                <a:lnTo>
                  <a:pt x="317" y="219"/>
                </a:lnTo>
                <a:lnTo>
                  <a:pt x="344" y="192"/>
                </a:lnTo>
                <a:lnTo>
                  <a:pt x="369" y="165"/>
                </a:lnTo>
                <a:lnTo>
                  <a:pt x="394" y="137"/>
                </a:lnTo>
                <a:lnTo>
                  <a:pt x="415" y="106"/>
                </a:lnTo>
                <a:lnTo>
                  <a:pt x="432" y="73"/>
                </a:lnTo>
                <a:lnTo>
                  <a:pt x="449" y="39"/>
                </a:lnTo>
                <a:lnTo>
                  <a:pt x="463" y="4"/>
                </a:lnTo>
                <a:lnTo>
                  <a:pt x="455" y="0"/>
                </a:lnTo>
                <a:lnTo>
                  <a:pt x="442" y="35"/>
                </a:lnTo>
                <a:lnTo>
                  <a:pt x="426" y="69"/>
                </a:lnTo>
                <a:lnTo>
                  <a:pt x="407" y="102"/>
                </a:lnTo>
                <a:lnTo>
                  <a:pt x="386" y="131"/>
                </a:lnTo>
                <a:lnTo>
                  <a:pt x="363" y="160"/>
                </a:lnTo>
                <a:lnTo>
                  <a:pt x="338" y="187"/>
                </a:lnTo>
                <a:lnTo>
                  <a:pt x="311" y="212"/>
                </a:lnTo>
                <a:lnTo>
                  <a:pt x="282" y="235"/>
                </a:lnTo>
                <a:lnTo>
                  <a:pt x="252" y="256"/>
                </a:lnTo>
                <a:lnTo>
                  <a:pt x="221" y="275"/>
                </a:lnTo>
                <a:lnTo>
                  <a:pt x="186" y="290"/>
                </a:lnTo>
                <a:lnTo>
                  <a:pt x="152" y="304"/>
                </a:lnTo>
                <a:lnTo>
                  <a:pt x="115" y="313"/>
                </a:lnTo>
                <a:lnTo>
                  <a:pt x="79" y="321"/>
                </a:lnTo>
                <a:lnTo>
                  <a:pt x="40" y="327"/>
                </a:lnTo>
                <a:lnTo>
                  <a:pt x="0" y="327"/>
                </a:lnTo>
                <a:lnTo>
                  <a:pt x="0" y="3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511" name="Freeform 15"/>
          <p:cNvSpPr>
            <a:spLocks/>
          </p:cNvSpPr>
          <p:nvPr/>
        </p:nvSpPr>
        <p:spPr bwMode="auto">
          <a:xfrm>
            <a:off x="4284663" y="4357688"/>
            <a:ext cx="641350" cy="641350"/>
          </a:xfrm>
          <a:custGeom>
            <a:avLst/>
            <a:gdLst>
              <a:gd name="T0" fmla="*/ 0 w 485"/>
              <a:gd name="T1" fmla="*/ 0 h 485"/>
              <a:gd name="T2" fmla="*/ 2147483646 w 485"/>
              <a:gd name="T3" fmla="*/ 2147483646 h 485"/>
              <a:gd name="T4" fmla="*/ 2147483646 w 485"/>
              <a:gd name="T5" fmla="*/ 2147483646 h 485"/>
              <a:gd name="T6" fmla="*/ 2147483646 w 485"/>
              <a:gd name="T7" fmla="*/ 2147483646 h 485"/>
              <a:gd name="T8" fmla="*/ 2147483646 w 485"/>
              <a:gd name="T9" fmla="*/ 2147483646 h 485"/>
              <a:gd name="T10" fmla="*/ 2147483646 w 485"/>
              <a:gd name="T11" fmla="*/ 2147483646 h 485"/>
              <a:gd name="T12" fmla="*/ 2147483646 w 485"/>
              <a:gd name="T13" fmla="*/ 2147483646 h 485"/>
              <a:gd name="T14" fmla="*/ 2147483646 w 485"/>
              <a:gd name="T15" fmla="*/ 2147483646 h 485"/>
              <a:gd name="T16" fmla="*/ 2147483646 w 485"/>
              <a:gd name="T17" fmla="*/ 2147483646 h 485"/>
              <a:gd name="T18" fmla="*/ 2147483646 w 485"/>
              <a:gd name="T19" fmla="*/ 2147483646 h 485"/>
              <a:gd name="T20" fmla="*/ 2147483646 w 485"/>
              <a:gd name="T21" fmla="*/ 2147483646 h 485"/>
              <a:gd name="T22" fmla="*/ 2147483646 w 485"/>
              <a:gd name="T23" fmla="*/ 2147483646 h 485"/>
              <a:gd name="T24" fmla="*/ 2147483646 w 485"/>
              <a:gd name="T25" fmla="*/ 2147483646 h 485"/>
              <a:gd name="T26" fmla="*/ 2147483646 w 485"/>
              <a:gd name="T27" fmla="*/ 2147483646 h 485"/>
              <a:gd name="T28" fmla="*/ 2147483646 w 485"/>
              <a:gd name="T29" fmla="*/ 2147483646 h 485"/>
              <a:gd name="T30" fmla="*/ 2147483646 w 485"/>
              <a:gd name="T31" fmla="*/ 2147483646 h 485"/>
              <a:gd name="T32" fmla="*/ 2147483646 w 485"/>
              <a:gd name="T33" fmla="*/ 2147483646 h 485"/>
              <a:gd name="T34" fmla="*/ 2147483646 w 485"/>
              <a:gd name="T35" fmla="*/ 2147483646 h 485"/>
              <a:gd name="T36" fmla="*/ 2147483646 w 485"/>
              <a:gd name="T37" fmla="*/ 2147483646 h 485"/>
              <a:gd name="T38" fmla="*/ 2147483646 w 485"/>
              <a:gd name="T39" fmla="*/ 2147483646 h 485"/>
              <a:gd name="T40" fmla="*/ 2147483646 w 485"/>
              <a:gd name="T41" fmla="*/ 2147483646 h 485"/>
              <a:gd name="T42" fmla="*/ 2147483646 w 485"/>
              <a:gd name="T43" fmla="*/ 2147483646 h 485"/>
              <a:gd name="T44" fmla="*/ 2147483646 w 485"/>
              <a:gd name="T45" fmla="*/ 2147483646 h 485"/>
              <a:gd name="T46" fmla="*/ 2147483646 w 485"/>
              <a:gd name="T47" fmla="*/ 2147483646 h 485"/>
              <a:gd name="T48" fmla="*/ 2147483646 w 485"/>
              <a:gd name="T49" fmla="*/ 2147483646 h 485"/>
              <a:gd name="T50" fmla="*/ 2147483646 w 485"/>
              <a:gd name="T51" fmla="*/ 2147483646 h 485"/>
              <a:gd name="T52" fmla="*/ 2147483646 w 485"/>
              <a:gd name="T53" fmla="*/ 2147483646 h 485"/>
              <a:gd name="T54" fmla="*/ 2147483646 w 485"/>
              <a:gd name="T55" fmla="*/ 2147483646 h 485"/>
              <a:gd name="T56" fmla="*/ 2147483646 w 485"/>
              <a:gd name="T57" fmla="*/ 2147483646 h 485"/>
              <a:gd name="T58" fmla="*/ 2147483646 w 485"/>
              <a:gd name="T59" fmla="*/ 2147483646 h 485"/>
              <a:gd name="T60" fmla="*/ 2147483646 w 485"/>
              <a:gd name="T61" fmla="*/ 2147483646 h 485"/>
              <a:gd name="T62" fmla="*/ 2147483646 w 485"/>
              <a:gd name="T63" fmla="*/ 2147483646 h 485"/>
              <a:gd name="T64" fmla="*/ 2147483646 w 485"/>
              <a:gd name="T65" fmla="*/ 2147483646 h 485"/>
              <a:gd name="T66" fmla="*/ 2147483646 w 485"/>
              <a:gd name="T67" fmla="*/ 0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85" h="485">
                <a:moveTo>
                  <a:pt x="0" y="0"/>
                </a:moveTo>
                <a:lnTo>
                  <a:pt x="0" y="0"/>
                </a:lnTo>
                <a:lnTo>
                  <a:pt x="0" y="25"/>
                </a:lnTo>
                <a:lnTo>
                  <a:pt x="2" y="49"/>
                </a:lnTo>
                <a:lnTo>
                  <a:pt x="3" y="73"/>
                </a:lnTo>
                <a:lnTo>
                  <a:pt x="9" y="98"/>
                </a:lnTo>
                <a:lnTo>
                  <a:pt x="15" y="121"/>
                </a:lnTo>
                <a:lnTo>
                  <a:pt x="21" y="144"/>
                </a:lnTo>
                <a:lnTo>
                  <a:pt x="28" y="167"/>
                </a:lnTo>
                <a:lnTo>
                  <a:pt x="38" y="188"/>
                </a:lnTo>
                <a:lnTo>
                  <a:pt x="48" y="211"/>
                </a:lnTo>
                <a:lnTo>
                  <a:pt x="57" y="232"/>
                </a:lnTo>
                <a:lnTo>
                  <a:pt x="69" y="251"/>
                </a:lnTo>
                <a:lnTo>
                  <a:pt x="82" y="270"/>
                </a:lnTo>
                <a:lnTo>
                  <a:pt x="96" y="290"/>
                </a:lnTo>
                <a:lnTo>
                  <a:pt x="111" y="309"/>
                </a:lnTo>
                <a:lnTo>
                  <a:pt x="126" y="326"/>
                </a:lnTo>
                <a:lnTo>
                  <a:pt x="142" y="343"/>
                </a:lnTo>
                <a:lnTo>
                  <a:pt x="159" y="359"/>
                </a:lnTo>
                <a:lnTo>
                  <a:pt x="176" y="374"/>
                </a:lnTo>
                <a:lnTo>
                  <a:pt x="195" y="389"/>
                </a:lnTo>
                <a:lnTo>
                  <a:pt x="215" y="403"/>
                </a:lnTo>
                <a:lnTo>
                  <a:pt x="234" y="416"/>
                </a:lnTo>
                <a:lnTo>
                  <a:pt x="253" y="428"/>
                </a:lnTo>
                <a:lnTo>
                  <a:pt x="274" y="437"/>
                </a:lnTo>
                <a:lnTo>
                  <a:pt x="297" y="449"/>
                </a:lnTo>
                <a:lnTo>
                  <a:pt x="318" y="457"/>
                </a:lnTo>
                <a:lnTo>
                  <a:pt x="341" y="464"/>
                </a:lnTo>
                <a:lnTo>
                  <a:pt x="364" y="470"/>
                </a:lnTo>
                <a:lnTo>
                  <a:pt x="387" y="476"/>
                </a:lnTo>
                <a:lnTo>
                  <a:pt x="412" y="482"/>
                </a:lnTo>
                <a:lnTo>
                  <a:pt x="435" y="483"/>
                </a:lnTo>
                <a:lnTo>
                  <a:pt x="460" y="485"/>
                </a:lnTo>
                <a:lnTo>
                  <a:pt x="485" y="485"/>
                </a:lnTo>
                <a:lnTo>
                  <a:pt x="485" y="478"/>
                </a:lnTo>
                <a:lnTo>
                  <a:pt x="460" y="478"/>
                </a:lnTo>
                <a:lnTo>
                  <a:pt x="437" y="476"/>
                </a:lnTo>
                <a:lnTo>
                  <a:pt x="412" y="472"/>
                </a:lnTo>
                <a:lnTo>
                  <a:pt x="389" y="468"/>
                </a:lnTo>
                <a:lnTo>
                  <a:pt x="366" y="462"/>
                </a:lnTo>
                <a:lnTo>
                  <a:pt x="343" y="457"/>
                </a:lnTo>
                <a:lnTo>
                  <a:pt x="322" y="449"/>
                </a:lnTo>
                <a:lnTo>
                  <a:pt x="299" y="441"/>
                </a:lnTo>
                <a:lnTo>
                  <a:pt x="278" y="432"/>
                </a:lnTo>
                <a:lnTo>
                  <a:pt x="257" y="420"/>
                </a:lnTo>
                <a:lnTo>
                  <a:pt x="238" y="409"/>
                </a:lnTo>
                <a:lnTo>
                  <a:pt x="218" y="397"/>
                </a:lnTo>
                <a:lnTo>
                  <a:pt x="199" y="384"/>
                </a:lnTo>
                <a:lnTo>
                  <a:pt x="182" y="368"/>
                </a:lnTo>
                <a:lnTo>
                  <a:pt x="165" y="353"/>
                </a:lnTo>
                <a:lnTo>
                  <a:pt x="147" y="338"/>
                </a:lnTo>
                <a:lnTo>
                  <a:pt x="132" y="320"/>
                </a:lnTo>
                <a:lnTo>
                  <a:pt x="117" y="303"/>
                </a:lnTo>
                <a:lnTo>
                  <a:pt x="101" y="286"/>
                </a:lnTo>
                <a:lnTo>
                  <a:pt x="88" y="266"/>
                </a:lnTo>
                <a:lnTo>
                  <a:pt x="76" y="247"/>
                </a:lnTo>
                <a:lnTo>
                  <a:pt x="65" y="228"/>
                </a:lnTo>
                <a:lnTo>
                  <a:pt x="53" y="207"/>
                </a:lnTo>
                <a:lnTo>
                  <a:pt x="44" y="186"/>
                </a:lnTo>
                <a:lnTo>
                  <a:pt x="36" y="163"/>
                </a:lnTo>
                <a:lnTo>
                  <a:pt x="28" y="142"/>
                </a:lnTo>
                <a:lnTo>
                  <a:pt x="23" y="119"/>
                </a:lnTo>
                <a:lnTo>
                  <a:pt x="17" y="96"/>
                </a:lnTo>
                <a:lnTo>
                  <a:pt x="13" y="73"/>
                </a:lnTo>
                <a:lnTo>
                  <a:pt x="9" y="48"/>
                </a:lnTo>
                <a:lnTo>
                  <a:pt x="7" y="25"/>
                </a:lnTo>
                <a:lnTo>
                  <a:pt x="7"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512" name="Freeform 9"/>
          <p:cNvSpPr>
            <a:spLocks/>
          </p:cNvSpPr>
          <p:nvPr/>
        </p:nvSpPr>
        <p:spPr bwMode="auto">
          <a:xfrm>
            <a:off x="4289425" y="3716338"/>
            <a:ext cx="4675188" cy="1277937"/>
          </a:xfrm>
          <a:custGeom>
            <a:avLst/>
            <a:gdLst>
              <a:gd name="T0" fmla="*/ 2147483646 w 3534"/>
              <a:gd name="T1" fmla="*/ 2147483646 h 966"/>
              <a:gd name="T2" fmla="*/ 2147483646 w 3534"/>
              <a:gd name="T3" fmla="*/ 2147483646 h 966"/>
              <a:gd name="T4" fmla="*/ 2147483646 w 3534"/>
              <a:gd name="T5" fmla="*/ 2147483646 h 966"/>
              <a:gd name="T6" fmla="*/ 2147483646 w 3534"/>
              <a:gd name="T7" fmla="*/ 2147483646 h 966"/>
              <a:gd name="T8" fmla="*/ 2147483646 w 3534"/>
              <a:gd name="T9" fmla="*/ 2147483646 h 966"/>
              <a:gd name="T10" fmla="*/ 2147483646 w 3534"/>
              <a:gd name="T11" fmla="*/ 2147483646 h 966"/>
              <a:gd name="T12" fmla="*/ 2147483646 w 3534"/>
              <a:gd name="T13" fmla="*/ 2147483646 h 966"/>
              <a:gd name="T14" fmla="*/ 2147483646 w 3534"/>
              <a:gd name="T15" fmla="*/ 2147483646 h 966"/>
              <a:gd name="T16" fmla="*/ 2147483646 w 3534"/>
              <a:gd name="T17" fmla="*/ 2147483646 h 966"/>
              <a:gd name="T18" fmla="*/ 2147483646 w 3534"/>
              <a:gd name="T19" fmla="*/ 2147483646 h 966"/>
              <a:gd name="T20" fmla="*/ 2147483646 w 3534"/>
              <a:gd name="T21" fmla="*/ 2147483646 h 966"/>
              <a:gd name="T22" fmla="*/ 2147483646 w 3534"/>
              <a:gd name="T23" fmla="*/ 2147483646 h 966"/>
              <a:gd name="T24" fmla="*/ 2147483646 w 3534"/>
              <a:gd name="T25" fmla="*/ 2147483646 h 966"/>
              <a:gd name="T26" fmla="*/ 2147483646 w 3534"/>
              <a:gd name="T27" fmla="*/ 2147483646 h 966"/>
              <a:gd name="T28" fmla="*/ 2147483646 w 3534"/>
              <a:gd name="T29" fmla="*/ 2147483646 h 966"/>
              <a:gd name="T30" fmla="*/ 2147483646 w 3534"/>
              <a:gd name="T31" fmla="*/ 2147483646 h 966"/>
              <a:gd name="T32" fmla="*/ 2147483646 w 3534"/>
              <a:gd name="T33" fmla="*/ 2147483646 h 966"/>
              <a:gd name="T34" fmla="*/ 2147483646 w 3534"/>
              <a:gd name="T35" fmla="*/ 2147483646 h 966"/>
              <a:gd name="T36" fmla="*/ 2147483646 w 3534"/>
              <a:gd name="T37" fmla="*/ 2147483646 h 966"/>
              <a:gd name="T38" fmla="*/ 2147483646 w 3534"/>
              <a:gd name="T39" fmla="*/ 2147483646 h 966"/>
              <a:gd name="T40" fmla="*/ 2147483646 w 3534"/>
              <a:gd name="T41" fmla="*/ 2147483646 h 966"/>
              <a:gd name="T42" fmla="*/ 2147483646 w 3534"/>
              <a:gd name="T43" fmla="*/ 2147483646 h 966"/>
              <a:gd name="T44" fmla="*/ 2147483646 w 3534"/>
              <a:gd name="T45" fmla="*/ 2147483646 h 966"/>
              <a:gd name="T46" fmla="*/ 2147483646 w 3534"/>
              <a:gd name="T47" fmla="*/ 2147483646 h 966"/>
              <a:gd name="T48" fmla="*/ 2147483646 w 3534"/>
              <a:gd name="T49" fmla="*/ 2147483646 h 966"/>
              <a:gd name="T50" fmla="*/ 2147483646 w 3534"/>
              <a:gd name="T51" fmla="*/ 2147483646 h 966"/>
              <a:gd name="T52" fmla="*/ 2147483646 w 3534"/>
              <a:gd name="T53" fmla="*/ 2147483646 h 966"/>
              <a:gd name="T54" fmla="*/ 2147483646 w 3534"/>
              <a:gd name="T55" fmla="*/ 2147483646 h 966"/>
              <a:gd name="T56" fmla="*/ 2147483646 w 3534"/>
              <a:gd name="T57" fmla="*/ 2147483646 h 966"/>
              <a:gd name="T58" fmla="*/ 2147483646 w 3534"/>
              <a:gd name="T59" fmla="*/ 2147483646 h 966"/>
              <a:gd name="T60" fmla="*/ 2147483646 w 3534"/>
              <a:gd name="T61" fmla="*/ 2147483646 h 966"/>
              <a:gd name="T62" fmla="*/ 2147483646 w 3534"/>
              <a:gd name="T63" fmla="*/ 2147483646 h 966"/>
              <a:gd name="T64" fmla="*/ 2147483646 w 3534"/>
              <a:gd name="T65" fmla="*/ 2147483646 h 966"/>
              <a:gd name="T66" fmla="*/ 2147483646 w 3534"/>
              <a:gd name="T67" fmla="*/ 2147483646 h 966"/>
              <a:gd name="T68" fmla="*/ 2147483646 w 3534"/>
              <a:gd name="T69" fmla="*/ 2147483646 h 966"/>
              <a:gd name="T70" fmla="*/ 2147483646 w 3534"/>
              <a:gd name="T71" fmla="*/ 2147483646 h 966"/>
              <a:gd name="T72" fmla="*/ 2147483646 w 3534"/>
              <a:gd name="T73" fmla="*/ 2147483646 h 966"/>
              <a:gd name="T74" fmla="*/ 2147483646 w 3534"/>
              <a:gd name="T75" fmla="*/ 2147483646 h 966"/>
              <a:gd name="T76" fmla="*/ 2147483646 w 3534"/>
              <a:gd name="T77" fmla="*/ 2147483646 h 966"/>
              <a:gd name="T78" fmla="*/ 2147483646 w 3534"/>
              <a:gd name="T79" fmla="*/ 2147483646 h 966"/>
              <a:gd name="T80" fmla="*/ 2147483646 w 3534"/>
              <a:gd name="T81" fmla="*/ 2147483646 h 966"/>
              <a:gd name="T82" fmla="*/ 2147483646 w 3534"/>
              <a:gd name="T83" fmla="*/ 2147483646 h 966"/>
              <a:gd name="T84" fmla="*/ 2147483646 w 3534"/>
              <a:gd name="T85" fmla="*/ 2147483646 h 966"/>
              <a:gd name="T86" fmla="*/ 2147483646 w 3534"/>
              <a:gd name="T87" fmla="*/ 2147483646 h 966"/>
              <a:gd name="T88" fmla="*/ 2147483646 w 3534"/>
              <a:gd name="T89" fmla="*/ 2147483646 h 966"/>
              <a:gd name="T90" fmla="*/ 2147483646 w 3534"/>
              <a:gd name="T91" fmla="*/ 2147483646 h 966"/>
              <a:gd name="T92" fmla="*/ 2147483646 w 3534"/>
              <a:gd name="T93" fmla="*/ 2147483646 h 966"/>
              <a:gd name="T94" fmla="*/ 2147483646 w 3534"/>
              <a:gd name="T95" fmla="*/ 2147483646 h 9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34" h="966">
                <a:moveTo>
                  <a:pt x="3052" y="0"/>
                </a:moveTo>
                <a:lnTo>
                  <a:pt x="3077" y="2"/>
                </a:lnTo>
                <a:lnTo>
                  <a:pt x="3100" y="3"/>
                </a:lnTo>
                <a:lnTo>
                  <a:pt x="3125" y="5"/>
                </a:lnTo>
                <a:lnTo>
                  <a:pt x="3148" y="9"/>
                </a:lnTo>
                <a:lnTo>
                  <a:pt x="3173" y="15"/>
                </a:lnTo>
                <a:lnTo>
                  <a:pt x="3194" y="23"/>
                </a:lnTo>
                <a:lnTo>
                  <a:pt x="3217" y="30"/>
                </a:lnTo>
                <a:lnTo>
                  <a:pt x="3240" y="38"/>
                </a:lnTo>
                <a:lnTo>
                  <a:pt x="3261" y="48"/>
                </a:lnTo>
                <a:lnTo>
                  <a:pt x="3282" y="59"/>
                </a:lnTo>
                <a:lnTo>
                  <a:pt x="3301" y="71"/>
                </a:lnTo>
                <a:lnTo>
                  <a:pt x="3321" y="82"/>
                </a:lnTo>
                <a:lnTo>
                  <a:pt x="3340" y="96"/>
                </a:lnTo>
                <a:lnTo>
                  <a:pt x="3359" y="111"/>
                </a:lnTo>
                <a:lnTo>
                  <a:pt x="3376" y="126"/>
                </a:lnTo>
                <a:lnTo>
                  <a:pt x="3393" y="142"/>
                </a:lnTo>
                <a:lnTo>
                  <a:pt x="3409" y="159"/>
                </a:lnTo>
                <a:lnTo>
                  <a:pt x="3424" y="176"/>
                </a:lnTo>
                <a:lnTo>
                  <a:pt x="3438" y="194"/>
                </a:lnTo>
                <a:lnTo>
                  <a:pt x="3451" y="213"/>
                </a:lnTo>
                <a:lnTo>
                  <a:pt x="3464" y="234"/>
                </a:lnTo>
                <a:lnTo>
                  <a:pt x="3476" y="253"/>
                </a:lnTo>
                <a:lnTo>
                  <a:pt x="3488" y="274"/>
                </a:lnTo>
                <a:lnTo>
                  <a:pt x="3497" y="295"/>
                </a:lnTo>
                <a:lnTo>
                  <a:pt x="3505" y="317"/>
                </a:lnTo>
                <a:lnTo>
                  <a:pt x="3512" y="340"/>
                </a:lnTo>
                <a:lnTo>
                  <a:pt x="3518" y="363"/>
                </a:lnTo>
                <a:lnTo>
                  <a:pt x="3524" y="386"/>
                </a:lnTo>
                <a:lnTo>
                  <a:pt x="3530" y="411"/>
                </a:lnTo>
                <a:lnTo>
                  <a:pt x="3532" y="434"/>
                </a:lnTo>
                <a:lnTo>
                  <a:pt x="3534" y="459"/>
                </a:lnTo>
                <a:lnTo>
                  <a:pt x="3534" y="484"/>
                </a:lnTo>
                <a:lnTo>
                  <a:pt x="3534" y="509"/>
                </a:lnTo>
                <a:lnTo>
                  <a:pt x="3532" y="532"/>
                </a:lnTo>
                <a:lnTo>
                  <a:pt x="3530" y="557"/>
                </a:lnTo>
                <a:lnTo>
                  <a:pt x="3524" y="580"/>
                </a:lnTo>
                <a:lnTo>
                  <a:pt x="3518" y="605"/>
                </a:lnTo>
                <a:lnTo>
                  <a:pt x="3512" y="626"/>
                </a:lnTo>
                <a:lnTo>
                  <a:pt x="3505" y="649"/>
                </a:lnTo>
                <a:lnTo>
                  <a:pt x="3497" y="672"/>
                </a:lnTo>
                <a:lnTo>
                  <a:pt x="3488" y="693"/>
                </a:lnTo>
                <a:lnTo>
                  <a:pt x="3476" y="714"/>
                </a:lnTo>
                <a:lnTo>
                  <a:pt x="3464" y="733"/>
                </a:lnTo>
                <a:lnTo>
                  <a:pt x="3451" y="752"/>
                </a:lnTo>
                <a:lnTo>
                  <a:pt x="3438" y="772"/>
                </a:lnTo>
                <a:lnTo>
                  <a:pt x="3424" y="791"/>
                </a:lnTo>
                <a:lnTo>
                  <a:pt x="3409" y="808"/>
                </a:lnTo>
                <a:lnTo>
                  <a:pt x="3393" y="825"/>
                </a:lnTo>
                <a:lnTo>
                  <a:pt x="3376" y="841"/>
                </a:lnTo>
                <a:lnTo>
                  <a:pt x="3359" y="856"/>
                </a:lnTo>
                <a:lnTo>
                  <a:pt x="3340" y="870"/>
                </a:lnTo>
                <a:lnTo>
                  <a:pt x="3321" y="883"/>
                </a:lnTo>
                <a:lnTo>
                  <a:pt x="3301" y="896"/>
                </a:lnTo>
                <a:lnTo>
                  <a:pt x="3282" y="908"/>
                </a:lnTo>
                <a:lnTo>
                  <a:pt x="3261" y="919"/>
                </a:lnTo>
                <a:lnTo>
                  <a:pt x="3240" y="929"/>
                </a:lnTo>
                <a:lnTo>
                  <a:pt x="3217" y="937"/>
                </a:lnTo>
                <a:lnTo>
                  <a:pt x="3194" y="944"/>
                </a:lnTo>
                <a:lnTo>
                  <a:pt x="3173" y="950"/>
                </a:lnTo>
                <a:lnTo>
                  <a:pt x="3148" y="956"/>
                </a:lnTo>
                <a:lnTo>
                  <a:pt x="3125" y="962"/>
                </a:lnTo>
                <a:lnTo>
                  <a:pt x="3100" y="964"/>
                </a:lnTo>
                <a:lnTo>
                  <a:pt x="3077" y="966"/>
                </a:lnTo>
                <a:lnTo>
                  <a:pt x="3052" y="966"/>
                </a:lnTo>
                <a:lnTo>
                  <a:pt x="3012" y="966"/>
                </a:lnTo>
                <a:lnTo>
                  <a:pt x="2973" y="960"/>
                </a:lnTo>
                <a:lnTo>
                  <a:pt x="2937" y="952"/>
                </a:lnTo>
                <a:lnTo>
                  <a:pt x="2900" y="943"/>
                </a:lnTo>
                <a:lnTo>
                  <a:pt x="2864" y="929"/>
                </a:lnTo>
                <a:lnTo>
                  <a:pt x="2831" y="912"/>
                </a:lnTo>
                <a:lnTo>
                  <a:pt x="2799" y="895"/>
                </a:lnTo>
                <a:lnTo>
                  <a:pt x="2768" y="873"/>
                </a:lnTo>
                <a:lnTo>
                  <a:pt x="2737" y="850"/>
                </a:lnTo>
                <a:lnTo>
                  <a:pt x="2710" y="825"/>
                </a:lnTo>
                <a:lnTo>
                  <a:pt x="2685" y="798"/>
                </a:lnTo>
                <a:lnTo>
                  <a:pt x="2662" y="770"/>
                </a:lnTo>
                <a:lnTo>
                  <a:pt x="2641" y="739"/>
                </a:lnTo>
                <a:lnTo>
                  <a:pt x="2624" y="706"/>
                </a:lnTo>
                <a:lnTo>
                  <a:pt x="2607" y="672"/>
                </a:lnTo>
                <a:lnTo>
                  <a:pt x="2593" y="637"/>
                </a:lnTo>
                <a:lnTo>
                  <a:pt x="941" y="637"/>
                </a:lnTo>
                <a:lnTo>
                  <a:pt x="927" y="672"/>
                </a:lnTo>
                <a:lnTo>
                  <a:pt x="910" y="706"/>
                </a:lnTo>
                <a:lnTo>
                  <a:pt x="893" y="739"/>
                </a:lnTo>
                <a:lnTo>
                  <a:pt x="872" y="770"/>
                </a:lnTo>
                <a:lnTo>
                  <a:pt x="849" y="798"/>
                </a:lnTo>
                <a:lnTo>
                  <a:pt x="824" y="825"/>
                </a:lnTo>
                <a:lnTo>
                  <a:pt x="797" y="850"/>
                </a:lnTo>
                <a:lnTo>
                  <a:pt x="766" y="873"/>
                </a:lnTo>
                <a:lnTo>
                  <a:pt x="735" y="895"/>
                </a:lnTo>
                <a:lnTo>
                  <a:pt x="703" y="912"/>
                </a:lnTo>
                <a:lnTo>
                  <a:pt x="670" y="929"/>
                </a:lnTo>
                <a:lnTo>
                  <a:pt x="634" y="943"/>
                </a:lnTo>
                <a:lnTo>
                  <a:pt x="597" y="952"/>
                </a:lnTo>
                <a:lnTo>
                  <a:pt x="561" y="960"/>
                </a:lnTo>
                <a:lnTo>
                  <a:pt x="522" y="966"/>
                </a:lnTo>
                <a:lnTo>
                  <a:pt x="482" y="966"/>
                </a:lnTo>
                <a:lnTo>
                  <a:pt x="457" y="966"/>
                </a:lnTo>
                <a:lnTo>
                  <a:pt x="434" y="964"/>
                </a:lnTo>
                <a:lnTo>
                  <a:pt x="409" y="962"/>
                </a:lnTo>
                <a:lnTo>
                  <a:pt x="386" y="956"/>
                </a:lnTo>
                <a:lnTo>
                  <a:pt x="361" y="950"/>
                </a:lnTo>
                <a:lnTo>
                  <a:pt x="340" y="944"/>
                </a:lnTo>
                <a:lnTo>
                  <a:pt x="317" y="937"/>
                </a:lnTo>
                <a:lnTo>
                  <a:pt x="294" y="929"/>
                </a:lnTo>
                <a:lnTo>
                  <a:pt x="273" y="919"/>
                </a:lnTo>
                <a:lnTo>
                  <a:pt x="252" y="908"/>
                </a:lnTo>
                <a:lnTo>
                  <a:pt x="233" y="896"/>
                </a:lnTo>
                <a:lnTo>
                  <a:pt x="213" y="883"/>
                </a:lnTo>
                <a:lnTo>
                  <a:pt x="194" y="870"/>
                </a:lnTo>
                <a:lnTo>
                  <a:pt x="175" y="856"/>
                </a:lnTo>
                <a:lnTo>
                  <a:pt x="158" y="841"/>
                </a:lnTo>
                <a:lnTo>
                  <a:pt x="141" y="825"/>
                </a:lnTo>
                <a:lnTo>
                  <a:pt x="125" y="808"/>
                </a:lnTo>
                <a:lnTo>
                  <a:pt x="110" y="791"/>
                </a:lnTo>
                <a:lnTo>
                  <a:pt x="96" y="772"/>
                </a:lnTo>
                <a:lnTo>
                  <a:pt x="83" y="752"/>
                </a:lnTo>
                <a:lnTo>
                  <a:pt x="70" y="733"/>
                </a:lnTo>
                <a:lnTo>
                  <a:pt x="58" y="714"/>
                </a:lnTo>
                <a:lnTo>
                  <a:pt x="46" y="693"/>
                </a:lnTo>
                <a:lnTo>
                  <a:pt x="37" y="672"/>
                </a:lnTo>
                <a:lnTo>
                  <a:pt x="29" y="649"/>
                </a:lnTo>
                <a:lnTo>
                  <a:pt x="22" y="626"/>
                </a:lnTo>
                <a:lnTo>
                  <a:pt x="16" y="605"/>
                </a:lnTo>
                <a:lnTo>
                  <a:pt x="10" y="580"/>
                </a:lnTo>
                <a:lnTo>
                  <a:pt x="4" y="557"/>
                </a:lnTo>
                <a:lnTo>
                  <a:pt x="2" y="532"/>
                </a:lnTo>
                <a:lnTo>
                  <a:pt x="0" y="509"/>
                </a:lnTo>
                <a:lnTo>
                  <a:pt x="0" y="484"/>
                </a:lnTo>
                <a:lnTo>
                  <a:pt x="0" y="459"/>
                </a:lnTo>
                <a:lnTo>
                  <a:pt x="2" y="434"/>
                </a:lnTo>
                <a:lnTo>
                  <a:pt x="4" y="411"/>
                </a:lnTo>
                <a:lnTo>
                  <a:pt x="10" y="386"/>
                </a:lnTo>
                <a:lnTo>
                  <a:pt x="16" y="363"/>
                </a:lnTo>
                <a:lnTo>
                  <a:pt x="22" y="340"/>
                </a:lnTo>
                <a:lnTo>
                  <a:pt x="29" y="317"/>
                </a:lnTo>
                <a:lnTo>
                  <a:pt x="37" y="295"/>
                </a:lnTo>
                <a:lnTo>
                  <a:pt x="46" y="274"/>
                </a:lnTo>
                <a:lnTo>
                  <a:pt x="58" y="253"/>
                </a:lnTo>
                <a:lnTo>
                  <a:pt x="70" y="234"/>
                </a:lnTo>
                <a:lnTo>
                  <a:pt x="83" y="213"/>
                </a:lnTo>
                <a:lnTo>
                  <a:pt x="96" y="194"/>
                </a:lnTo>
                <a:lnTo>
                  <a:pt x="110" y="176"/>
                </a:lnTo>
                <a:lnTo>
                  <a:pt x="125" y="159"/>
                </a:lnTo>
                <a:lnTo>
                  <a:pt x="141" y="142"/>
                </a:lnTo>
                <a:lnTo>
                  <a:pt x="158" y="126"/>
                </a:lnTo>
                <a:lnTo>
                  <a:pt x="175" y="111"/>
                </a:lnTo>
                <a:lnTo>
                  <a:pt x="194" y="96"/>
                </a:lnTo>
                <a:lnTo>
                  <a:pt x="213" y="82"/>
                </a:lnTo>
                <a:lnTo>
                  <a:pt x="233" y="71"/>
                </a:lnTo>
                <a:lnTo>
                  <a:pt x="252" y="59"/>
                </a:lnTo>
                <a:lnTo>
                  <a:pt x="273" y="48"/>
                </a:lnTo>
                <a:lnTo>
                  <a:pt x="294" y="38"/>
                </a:lnTo>
                <a:lnTo>
                  <a:pt x="317" y="30"/>
                </a:lnTo>
                <a:lnTo>
                  <a:pt x="340" y="23"/>
                </a:lnTo>
                <a:lnTo>
                  <a:pt x="361" y="15"/>
                </a:lnTo>
                <a:lnTo>
                  <a:pt x="386" y="9"/>
                </a:lnTo>
                <a:lnTo>
                  <a:pt x="409" y="5"/>
                </a:lnTo>
                <a:lnTo>
                  <a:pt x="434" y="3"/>
                </a:lnTo>
                <a:lnTo>
                  <a:pt x="457" y="2"/>
                </a:lnTo>
                <a:lnTo>
                  <a:pt x="482" y="0"/>
                </a:lnTo>
                <a:lnTo>
                  <a:pt x="519" y="2"/>
                </a:lnTo>
                <a:lnTo>
                  <a:pt x="553" y="5"/>
                </a:lnTo>
                <a:lnTo>
                  <a:pt x="588" y="11"/>
                </a:lnTo>
                <a:lnTo>
                  <a:pt x="622" y="21"/>
                </a:lnTo>
                <a:lnTo>
                  <a:pt x="655" y="32"/>
                </a:lnTo>
                <a:lnTo>
                  <a:pt x="686" y="46"/>
                </a:lnTo>
                <a:lnTo>
                  <a:pt x="716" y="61"/>
                </a:lnTo>
                <a:lnTo>
                  <a:pt x="745" y="78"/>
                </a:lnTo>
                <a:lnTo>
                  <a:pt x="772" y="98"/>
                </a:lnTo>
                <a:lnTo>
                  <a:pt x="799" y="119"/>
                </a:lnTo>
                <a:lnTo>
                  <a:pt x="824" y="142"/>
                </a:lnTo>
                <a:lnTo>
                  <a:pt x="847" y="167"/>
                </a:lnTo>
                <a:lnTo>
                  <a:pt x="868" y="192"/>
                </a:lnTo>
                <a:lnTo>
                  <a:pt x="887" y="220"/>
                </a:lnTo>
                <a:lnTo>
                  <a:pt x="904" y="249"/>
                </a:lnTo>
                <a:lnTo>
                  <a:pt x="920" y="280"/>
                </a:lnTo>
                <a:lnTo>
                  <a:pt x="2614" y="280"/>
                </a:lnTo>
                <a:lnTo>
                  <a:pt x="2630" y="249"/>
                </a:lnTo>
                <a:lnTo>
                  <a:pt x="2647" y="220"/>
                </a:lnTo>
                <a:lnTo>
                  <a:pt x="2666" y="192"/>
                </a:lnTo>
                <a:lnTo>
                  <a:pt x="2687" y="167"/>
                </a:lnTo>
                <a:lnTo>
                  <a:pt x="2710" y="142"/>
                </a:lnTo>
                <a:lnTo>
                  <a:pt x="2735" y="119"/>
                </a:lnTo>
                <a:lnTo>
                  <a:pt x="2762" y="98"/>
                </a:lnTo>
                <a:lnTo>
                  <a:pt x="2789" y="78"/>
                </a:lnTo>
                <a:lnTo>
                  <a:pt x="2818" y="61"/>
                </a:lnTo>
                <a:lnTo>
                  <a:pt x="2848" y="46"/>
                </a:lnTo>
                <a:lnTo>
                  <a:pt x="2879" y="32"/>
                </a:lnTo>
                <a:lnTo>
                  <a:pt x="2912" y="21"/>
                </a:lnTo>
                <a:lnTo>
                  <a:pt x="2946" y="11"/>
                </a:lnTo>
                <a:lnTo>
                  <a:pt x="2981" y="5"/>
                </a:lnTo>
                <a:lnTo>
                  <a:pt x="3015" y="2"/>
                </a:lnTo>
                <a:lnTo>
                  <a:pt x="3052" y="0"/>
                </a:lnTo>
                <a:close/>
              </a:path>
            </a:pathLst>
          </a:custGeom>
          <a:gradFill rotWithShape="0">
            <a:gsLst>
              <a:gs pos="0">
                <a:srgbClr val="FFFF00"/>
              </a:gs>
              <a:gs pos="100000">
                <a:srgbClr val="FF3300"/>
              </a:gs>
            </a:gsLst>
            <a:lin ang="0" scaled="1"/>
          </a:gradFill>
          <a:ln w="19050" cmpd="sng">
            <a:solidFill>
              <a:srgbClr val="000000"/>
            </a:solidFill>
            <a:round/>
            <a:headEnd/>
            <a:tailEnd/>
          </a:ln>
        </p:spPr>
        <p:txBody>
          <a:bodyPr/>
          <a:lstStyle/>
          <a:p>
            <a:endParaRPr lang="cs-CZ"/>
          </a:p>
        </p:txBody>
      </p:sp>
      <p:sp>
        <p:nvSpPr>
          <p:cNvPr id="21513" name="Freeform 10"/>
          <p:cNvSpPr>
            <a:spLocks/>
          </p:cNvSpPr>
          <p:nvPr/>
        </p:nvSpPr>
        <p:spPr bwMode="auto">
          <a:xfrm>
            <a:off x="8328025" y="3711575"/>
            <a:ext cx="641350" cy="644525"/>
          </a:xfrm>
          <a:custGeom>
            <a:avLst/>
            <a:gdLst>
              <a:gd name="T0" fmla="*/ 2147483646 w 485"/>
              <a:gd name="T1" fmla="*/ 2147483646 h 488"/>
              <a:gd name="T2" fmla="*/ 2147483646 w 485"/>
              <a:gd name="T3" fmla="*/ 2147483646 h 488"/>
              <a:gd name="T4" fmla="*/ 2147483646 w 485"/>
              <a:gd name="T5" fmla="*/ 2147483646 h 488"/>
              <a:gd name="T6" fmla="*/ 2147483646 w 485"/>
              <a:gd name="T7" fmla="*/ 2147483646 h 488"/>
              <a:gd name="T8" fmla="*/ 2147483646 w 485"/>
              <a:gd name="T9" fmla="*/ 2147483646 h 488"/>
              <a:gd name="T10" fmla="*/ 2147483646 w 485"/>
              <a:gd name="T11" fmla="*/ 2147483646 h 488"/>
              <a:gd name="T12" fmla="*/ 2147483646 w 485"/>
              <a:gd name="T13" fmla="*/ 2147483646 h 488"/>
              <a:gd name="T14" fmla="*/ 2147483646 w 485"/>
              <a:gd name="T15" fmla="*/ 2147483646 h 488"/>
              <a:gd name="T16" fmla="*/ 2147483646 w 485"/>
              <a:gd name="T17" fmla="*/ 2147483646 h 488"/>
              <a:gd name="T18" fmla="*/ 2147483646 w 485"/>
              <a:gd name="T19" fmla="*/ 2147483646 h 488"/>
              <a:gd name="T20" fmla="*/ 2147483646 w 485"/>
              <a:gd name="T21" fmla="*/ 2147483646 h 488"/>
              <a:gd name="T22" fmla="*/ 2147483646 w 485"/>
              <a:gd name="T23" fmla="*/ 2147483646 h 488"/>
              <a:gd name="T24" fmla="*/ 2147483646 w 485"/>
              <a:gd name="T25" fmla="*/ 2147483646 h 488"/>
              <a:gd name="T26" fmla="*/ 2147483646 w 485"/>
              <a:gd name="T27" fmla="*/ 2147483646 h 488"/>
              <a:gd name="T28" fmla="*/ 2147483646 w 485"/>
              <a:gd name="T29" fmla="*/ 2147483646 h 488"/>
              <a:gd name="T30" fmla="*/ 2147483646 w 485"/>
              <a:gd name="T31" fmla="*/ 2147483646 h 488"/>
              <a:gd name="T32" fmla="*/ 0 w 485"/>
              <a:gd name="T33" fmla="*/ 0 h 488"/>
              <a:gd name="T34" fmla="*/ 2147483646 w 485"/>
              <a:gd name="T35" fmla="*/ 2147483646 h 488"/>
              <a:gd name="T36" fmla="*/ 2147483646 w 485"/>
              <a:gd name="T37" fmla="*/ 2147483646 h 488"/>
              <a:gd name="T38" fmla="*/ 2147483646 w 485"/>
              <a:gd name="T39" fmla="*/ 2147483646 h 488"/>
              <a:gd name="T40" fmla="*/ 2147483646 w 485"/>
              <a:gd name="T41" fmla="*/ 2147483646 h 488"/>
              <a:gd name="T42" fmla="*/ 2147483646 w 485"/>
              <a:gd name="T43" fmla="*/ 2147483646 h 488"/>
              <a:gd name="T44" fmla="*/ 2147483646 w 485"/>
              <a:gd name="T45" fmla="*/ 2147483646 h 488"/>
              <a:gd name="T46" fmla="*/ 2147483646 w 485"/>
              <a:gd name="T47" fmla="*/ 2147483646 h 488"/>
              <a:gd name="T48" fmla="*/ 2147483646 w 485"/>
              <a:gd name="T49" fmla="*/ 2147483646 h 488"/>
              <a:gd name="T50" fmla="*/ 2147483646 w 485"/>
              <a:gd name="T51" fmla="*/ 2147483646 h 488"/>
              <a:gd name="T52" fmla="*/ 2147483646 w 485"/>
              <a:gd name="T53" fmla="*/ 2147483646 h 488"/>
              <a:gd name="T54" fmla="*/ 2147483646 w 485"/>
              <a:gd name="T55" fmla="*/ 2147483646 h 488"/>
              <a:gd name="T56" fmla="*/ 2147483646 w 485"/>
              <a:gd name="T57" fmla="*/ 2147483646 h 488"/>
              <a:gd name="T58" fmla="*/ 2147483646 w 485"/>
              <a:gd name="T59" fmla="*/ 2147483646 h 488"/>
              <a:gd name="T60" fmla="*/ 2147483646 w 485"/>
              <a:gd name="T61" fmla="*/ 2147483646 h 488"/>
              <a:gd name="T62" fmla="*/ 2147483646 w 485"/>
              <a:gd name="T63" fmla="*/ 2147483646 h 488"/>
              <a:gd name="T64" fmla="*/ 2147483646 w 485"/>
              <a:gd name="T65" fmla="*/ 2147483646 h 488"/>
              <a:gd name="T66" fmla="*/ 2147483646 w 485"/>
              <a:gd name="T67" fmla="*/ 2147483646 h 4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85" h="488">
                <a:moveTo>
                  <a:pt x="485" y="488"/>
                </a:moveTo>
                <a:lnTo>
                  <a:pt x="485" y="488"/>
                </a:lnTo>
                <a:lnTo>
                  <a:pt x="485" y="463"/>
                </a:lnTo>
                <a:lnTo>
                  <a:pt x="483" y="438"/>
                </a:lnTo>
                <a:lnTo>
                  <a:pt x="482" y="413"/>
                </a:lnTo>
                <a:lnTo>
                  <a:pt x="476" y="390"/>
                </a:lnTo>
                <a:lnTo>
                  <a:pt x="470" y="367"/>
                </a:lnTo>
                <a:lnTo>
                  <a:pt x="464" y="344"/>
                </a:lnTo>
                <a:lnTo>
                  <a:pt x="457" y="321"/>
                </a:lnTo>
                <a:lnTo>
                  <a:pt x="447" y="297"/>
                </a:lnTo>
                <a:lnTo>
                  <a:pt x="437" y="276"/>
                </a:lnTo>
                <a:lnTo>
                  <a:pt x="428" y="255"/>
                </a:lnTo>
                <a:lnTo>
                  <a:pt x="416" y="234"/>
                </a:lnTo>
                <a:lnTo>
                  <a:pt x="403" y="215"/>
                </a:lnTo>
                <a:lnTo>
                  <a:pt x="389" y="196"/>
                </a:lnTo>
                <a:lnTo>
                  <a:pt x="374" y="178"/>
                </a:lnTo>
                <a:lnTo>
                  <a:pt x="359" y="159"/>
                </a:lnTo>
                <a:lnTo>
                  <a:pt x="343" y="144"/>
                </a:lnTo>
                <a:lnTo>
                  <a:pt x="326" y="127"/>
                </a:lnTo>
                <a:lnTo>
                  <a:pt x="309" y="111"/>
                </a:lnTo>
                <a:lnTo>
                  <a:pt x="290" y="98"/>
                </a:lnTo>
                <a:lnTo>
                  <a:pt x="270" y="84"/>
                </a:lnTo>
                <a:lnTo>
                  <a:pt x="251" y="71"/>
                </a:lnTo>
                <a:lnTo>
                  <a:pt x="232" y="59"/>
                </a:lnTo>
                <a:lnTo>
                  <a:pt x="211" y="48"/>
                </a:lnTo>
                <a:lnTo>
                  <a:pt x="188" y="38"/>
                </a:lnTo>
                <a:lnTo>
                  <a:pt x="167" y="31"/>
                </a:lnTo>
                <a:lnTo>
                  <a:pt x="144" y="23"/>
                </a:lnTo>
                <a:lnTo>
                  <a:pt x="121" y="15"/>
                </a:lnTo>
                <a:lnTo>
                  <a:pt x="98" y="9"/>
                </a:lnTo>
                <a:lnTo>
                  <a:pt x="73" y="6"/>
                </a:lnTo>
                <a:lnTo>
                  <a:pt x="50" y="2"/>
                </a:lnTo>
                <a:lnTo>
                  <a:pt x="25" y="0"/>
                </a:lnTo>
                <a:lnTo>
                  <a:pt x="0" y="0"/>
                </a:lnTo>
                <a:lnTo>
                  <a:pt x="0" y="7"/>
                </a:lnTo>
                <a:lnTo>
                  <a:pt x="25" y="9"/>
                </a:lnTo>
                <a:lnTo>
                  <a:pt x="48" y="11"/>
                </a:lnTo>
                <a:lnTo>
                  <a:pt x="73" y="13"/>
                </a:lnTo>
                <a:lnTo>
                  <a:pt x="96" y="17"/>
                </a:lnTo>
                <a:lnTo>
                  <a:pt x="119" y="23"/>
                </a:lnTo>
                <a:lnTo>
                  <a:pt x="142" y="31"/>
                </a:lnTo>
                <a:lnTo>
                  <a:pt x="163" y="36"/>
                </a:lnTo>
                <a:lnTo>
                  <a:pt x="186" y="46"/>
                </a:lnTo>
                <a:lnTo>
                  <a:pt x="207" y="56"/>
                </a:lnTo>
                <a:lnTo>
                  <a:pt x="228" y="65"/>
                </a:lnTo>
                <a:lnTo>
                  <a:pt x="247" y="79"/>
                </a:lnTo>
                <a:lnTo>
                  <a:pt x="267" y="90"/>
                </a:lnTo>
                <a:lnTo>
                  <a:pt x="286" y="104"/>
                </a:lnTo>
                <a:lnTo>
                  <a:pt x="303" y="117"/>
                </a:lnTo>
                <a:lnTo>
                  <a:pt x="320" y="132"/>
                </a:lnTo>
                <a:lnTo>
                  <a:pt x="338" y="150"/>
                </a:lnTo>
                <a:lnTo>
                  <a:pt x="353" y="165"/>
                </a:lnTo>
                <a:lnTo>
                  <a:pt x="368" y="182"/>
                </a:lnTo>
                <a:lnTo>
                  <a:pt x="384" y="201"/>
                </a:lnTo>
                <a:lnTo>
                  <a:pt x="397" y="219"/>
                </a:lnTo>
                <a:lnTo>
                  <a:pt x="409" y="240"/>
                </a:lnTo>
                <a:lnTo>
                  <a:pt x="420" y="259"/>
                </a:lnTo>
                <a:lnTo>
                  <a:pt x="432" y="280"/>
                </a:lnTo>
                <a:lnTo>
                  <a:pt x="441" y="301"/>
                </a:lnTo>
                <a:lnTo>
                  <a:pt x="449" y="322"/>
                </a:lnTo>
                <a:lnTo>
                  <a:pt x="457" y="345"/>
                </a:lnTo>
                <a:lnTo>
                  <a:pt x="462" y="369"/>
                </a:lnTo>
                <a:lnTo>
                  <a:pt x="468" y="392"/>
                </a:lnTo>
                <a:lnTo>
                  <a:pt x="472" y="415"/>
                </a:lnTo>
                <a:lnTo>
                  <a:pt x="476" y="438"/>
                </a:lnTo>
                <a:lnTo>
                  <a:pt x="478" y="463"/>
                </a:lnTo>
                <a:lnTo>
                  <a:pt x="478" y="488"/>
                </a:lnTo>
                <a:lnTo>
                  <a:pt x="485" y="48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514" name="Freeform 13"/>
          <p:cNvSpPr>
            <a:spLocks/>
          </p:cNvSpPr>
          <p:nvPr/>
        </p:nvSpPr>
        <p:spPr bwMode="auto">
          <a:xfrm>
            <a:off x="5529263" y="4554538"/>
            <a:ext cx="2190750" cy="9525"/>
          </a:xfrm>
          <a:custGeom>
            <a:avLst/>
            <a:gdLst>
              <a:gd name="T0" fmla="*/ 0 w 1656"/>
              <a:gd name="T1" fmla="*/ 2147483646 h 8"/>
              <a:gd name="T2" fmla="*/ 2147483646 w 1656"/>
              <a:gd name="T3" fmla="*/ 2147483646 h 8"/>
              <a:gd name="T4" fmla="*/ 2147483646 w 1656"/>
              <a:gd name="T5" fmla="*/ 2147483646 h 8"/>
              <a:gd name="T6" fmla="*/ 2147483646 w 1656"/>
              <a:gd name="T7" fmla="*/ 0 h 8"/>
              <a:gd name="T8" fmla="*/ 2147483646 w 1656"/>
              <a:gd name="T9" fmla="*/ 0 h 8"/>
              <a:gd name="T10" fmla="*/ 0 w 1656"/>
              <a:gd name="T11" fmla="*/ 2147483646 h 8"/>
              <a:gd name="T12" fmla="*/ 2147483646 w 1656"/>
              <a:gd name="T13" fmla="*/ 0 h 8"/>
              <a:gd name="T14" fmla="*/ 0 w 1656"/>
              <a:gd name="T15" fmla="*/ 0 h 8"/>
              <a:gd name="T16" fmla="*/ 0 w 1656"/>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56" h="8">
                <a:moveTo>
                  <a:pt x="0" y="2"/>
                </a:moveTo>
                <a:lnTo>
                  <a:pt x="4" y="8"/>
                </a:lnTo>
                <a:lnTo>
                  <a:pt x="1656" y="8"/>
                </a:lnTo>
                <a:lnTo>
                  <a:pt x="1656" y="0"/>
                </a:lnTo>
                <a:lnTo>
                  <a:pt x="4" y="0"/>
                </a:lnTo>
                <a:lnTo>
                  <a:pt x="0" y="2"/>
                </a:lnTo>
                <a:lnTo>
                  <a:pt x="4" y="0"/>
                </a:lnTo>
                <a:lnTo>
                  <a:pt x="0" y="0"/>
                </a:lnTo>
                <a:lnTo>
                  <a:pt x="0"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515" name="Freeform 16"/>
          <p:cNvSpPr>
            <a:spLocks/>
          </p:cNvSpPr>
          <p:nvPr/>
        </p:nvSpPr>
        <p:spPr bwMode="auto">
          <a:xfrm>
            <a:off x="4284663" y="3711575"/>
            <a:ext cx="641350" cy="644525"/>
          </a:xfrm>
          <a:custGeom>
            <a:avLst/>
            <a:gdLst>
              <a:gd name="T0" fmla="*/ 2147483646 w 485"/>
              <a:gd name="T1" fmla="*/ 0 h 488"/>
              <a:gd name="T2" fmla="*/ 2147483646 w 485"/>
              <a:gd name="T3" fmla="*/ 2147483646 h 488"/>
              <a:gd name="T4" fmla="*/ 2147483646 w 485"/>
              <a:gd name="T5" fmla="*/ 2147483646 h 488"/>
              <a:gd name="T6" fmla="*/ 2147483646 w 485"/>
              <a:gd name="T7" fmla="*/ 2147483646 h 488"/>
              <a:gd name="T8" fmla="*/ 2147483646 w 485"/>
              <a:gd name="T9" fmla="*/ 2147483646 h 488"/>
              <a:gd name="T10" fmla="*/ 2147483646 w 485"/>
              <a:gd name="T11" fmla="*/ 2147483646 h 488"/>
              <a:gd name="T12" fmla="*/ 2147483646 w 485"/>
              <a:gd name="T13" fmla="*/ 2147483646 h 488"/>
              <a:gd name="T14" fmla="*/ 2147483646 w 485"/>
              <a:gd name="T15" fmla="*/ 2147483646 h 488"/>
              <a:gd name="T16" fmla="*/ 2147483646 w 485"/>
              <a:gd name="T17" fmla="*/ 2147483646 h 488"/>
              <a:gd name="T18" fmla="*/ 2147483646 w 485"/>
              <a:gd name="T19" fmla="*/ 2147483646 h 488"/>
              <a:gd name="T20" fmla="*/ 2147483646 w 485"/>
              <a:gd name="T21" fmla="*/ 2147483646 h 488"/>
              <a:gd name="T22" fmla="*/ 2147483646 w 485"/>
              <a:gd name="T23" fmla="*/ 2147483646 h 488"/>
              <a:gd name="T24" fmla="*/ 2147483646 w 485"/>
              <a:gd name="T25" fmla="*/ 2147483646 h 488"/>
              <a:gd name="T26" fmla="*/ 2147483646 w 485"/>
              <a:gd name="T27" fmla="*/ 2147483646 h 488"/>
              <a:gd name="T28" fmla="*/ 2147483646 w 485"/>
              <a:gd name="T29" fmla="*/ 2147483646 h 488"/>
              <a:gd name="T30" fmla="*/ 2147483646 w 485"/>
              <a:gd name="T31" fmla="*/ 2147483646 h 488"/>
              <a:gd name="T32" fmla="*/ 0 w 485"/>
              <a:gd name="T33" fmla="*/ 2147483646 h 488"/>
              <a:gd name="T34" fmla="*/ 2147483646 w 485"/>
              <a:gd name="T35" fmla="*/ 2147483646 h 488"/>
              <a:gd name="T36" fmla="*/ 2147483646 w 485"/>
              <a:gd name="T37" fmla="*/ 2147483646 h 488"/>
              <a:gd name="T38" fmla="*/ 2147483646 w 485"/>
              <a:gd name="T39" fmla="*/ 2147483646 h 488"/>
              <a:gd name="T40" fmla="*/ 2147483646 w 485"/>
              <a:gd name="T41" fmla="*/ 2147483646 h 488"/>
              <a:gd name="T42" fmla="*/ 2147483646 w 485"/>
              <a:gd name="T43" fmla="*/ 2147483646 h 488"/>
              <a:gd name="T44" fmla="*/ 2147483646 w 485"/>
              <a:gd name="T45" fmla="*/ 2147483646 h 488"/>
              <a:gd name="T46" fmla="*/ 2147483646 w 485"/>
              <a:gd name="T47" fmla="*/ 2147483646 h 488"/>
              <a:gd name="T48" fmla="*/ 2147483646 w 485"/>
              <a:gd name="T49" fmla="*/ 2147483646 h 488"/>
              <a:gd name="T50" fmla="*/ 2147483646 w 485"/>
              <a:gd name="T51" fmla="*/ 2147483646 h 488"/>
              <a:gd name="T52" fmla="*/ 2147483646 w 485"/>
              <a:gd name="T53" fmla="*/ 2147483646 h 488"/>
              <a:gd name="T54" fmla="*/ 2147483646 w 485"/>
              <a:gd name="T55" fmla="*/ 2147483646 h 488"/>
              <a:gd name="T56" fmla="*/ 2147483646 w 485"/>
              <a:gd name="T57" fmla="*/ 2147483646 h 488"/>
              <a:gd name="T58" fmla="*/ 2147483646 w 485"/>
              <a:gd name="T59" fmla="*/ 2147483646 h 488"/>
              <a:gd name="T60" fmla="*/ 2147483646 w 485"/>
              <a:gd name="T61" fmla="*/ 2147483646 h 488"/>
              <a:gd name="T62" fmla="*/ 2147483646 w 485"/>
              <a:gd name="T63" fmla="*/ 2147483646 h 488"/>
              <a:gd name="T64" fmla="*/ 2147483646 w 485"/>
              <a:gd name="T65" fmla="*/ 2147483646 h 488"/>
              <a:gd name="T66" fmla="*/ 2147483646 w 485"/>
              <a:gd name="T67" fmla="*/ 2147483646 h 4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85" h="488">
                <a:moveTo>
                  <a:pt x="485" y="0"/>
                </a:moveTo>
                <a:lnTo>
                  <a:pt x="485" y="0"/>
                </a:lnTo>
                <a:lnTo>
                  <a:pt x="460" y="0"/>
                </a:lnTo>
                <a:lnTo>
                  <a:pt x="435" y="2"/>
                </a:lnTo>
                <a:lnTo>
                  <a:pt x="412" y="6"/>
                </a:lnTo>
                <a:lnTo>
                  <a:pt x="387" y="9"/>
                </a:lnTo>
                <a:lnTo>
                  <a:pt x="364" y="15"/>
                </a:lnTo>
                <a:lnTo>
                  <a:pt x="341" y="23"/>
                </a:lnTo>
                <a:lnTo>
                  <a:pt x="318" y="31"/>
                </a:lnTo>
                <a:lnTo>
                  <a:pt x="297" y="38"/>
                </a:lnTo>
                <a:lnTo>
                  <a:pt x="274" y="48"/>
                </a:lnTo>
                <a:lnTo>
                  <a:pt x="253" y="59"/>
                </a:lnTo>
                <a:lnTo>
                  <a:pt x="234" y="71"/>
                </a:lnTo>
                <a:lnTo>
                  <a:pt x="215" y="84"/>
                </a:lnTo>
                <a:lnTo>
                  <a:pt x="195" y="98"/>
                </a:lnTo>
                <a:lnTo>
                  <a:pt x="176" y="111"/>
                </a:lnTo>
                <a:lnTo>
                  <a:pt x="159" y="127"/>
                </a:lnTo>
                <a:lnTo>
                  <a:pt x="142" y="144"/>
                </a:lnTo>
                <a:lnTo>
                  <a:pt x="126" y="159"/>
                </a:lnTo>
                <a:lnTo>
                  <a:pt x="111" y="178"/>
                </a:lnTo>
                <a:lnTo>
                  <a:pt x="96" y="196"/>
                </a:lnTo>
                <a:lnTo>
                  <a:pt x="82" y="215"/>
                </a:lnTo>
                <a:lnTo>
                  <a:pt x="69" y="234"/>
                </a:lnTo>
                <a:lnTo>
                  <a:pt x="57" y="255"/>
                </a:lnTo>
                <a:lnTo>
                  <a:pt x="48" y="276"/>
                </a:lnTo>
                <a:lnTo>
                  <a:pt x="38" y="297"/>
                </a:lnTo>
                <a:lnTo>
                  <a:pt x="28" y="321"/>
                </a:lnTo>
                <a:lnTo>
                  <a:pt x="21" y="344"/>
                </a:lnTo>
                <a:lnTo>
                  <a:pt x="15" y="367"/>
                </a:lnTo>
                <a:lnTo>
                  <a:pt x="9" y="390"/>
                </a:lnTo>
                <a:lnTo>
                  <a:pt x="3" y="413"/>
                </a:lnTo>
                <a:lnTo>
                  <a:pt x="2" y="438"/>
                </a:lnTo>
                <a:lnTo>
                  <a:pt x="0" y="463"/>
                </a:lnTo>
                <a:lnTo>
                  <a:pt x="0" y="488"/>
                </a:lnTo>
                <a:lnTo>
                  <a:pt x="7" y="488"/>
                </a:lnTo>
                <a:lnTo>
                  <a:pt x="7" y="463"/>
                </a:lnTo>
                <a:lnTo>
                  <a:pt x="9" y="438"/>
                </a:lnTo>
                <a:lnTo>
                  <a:pt x="13" y="415"/>
                </a:lnTo>
                <a:lnTo>
                  <a:pt x="17" y="392"/>
                </a:lnTo>
                <a:lnTo>
                  <a:pt x="23" y="369"/>
                </a:lnTo>
                <a:lnTo>
                  <a:pt x="28" y="345"/>
                </a:lnTo>
                <a:lnTo>
                  <a:pt x="36" y="322"/>
                </a:lnTo>
                <a:lnTo>
                  <a:pt x="44" y="301"/>
                </a:lnTo>
                <a:lnTo>
                  <a:pt x="53" y="280"/>
                </a:lnTo>
                <a:lnTo>
                  <a:pt x="65" y="259"/>
                </a:lnTo>
                <a:lnTo>
                  <a:pt x="76" y="240"/>
                </a:lnTo>
                <a:lnTo>
                  <a:pt x="88" y="219"/>
                </a:lnTo>
                <a:lnTo>
                  <a:pt x="101" y="201"/>
                </a:lnTo>
                <a:lnTo>
                  <a:pt x="117" y="182"/>
                </a:lnTo>
                <a:lnTo>
                  <a:pt x="132" y="165"/>
                </a:lnTo>
                <a:lnTo>
                  <a:pt x="147" y="150"/>
                </a:lnTo>
                <a:lnTo>
                  <a:pt x="165" y="132"/>
                </a:lnTo>
                <a:lnTo>
                  <a:pt x="182" y="117"/>
                </a:lnTo>
                <a:lnTo>
                  <a:pt x="199" y="104"/>
                </a:lnTo>
                <a:lnTo>
                  <a:pt x="218" y="90"/>
                </a:lnTo>
                <a:lnTo>
                  <a:pt x="238" y="79"/>
                </a:lnTo>
                <a:lnTo>
                  <a:pt x="257" y="65"/>
                </a:lnTo>
                <a:lnTo>
                  <a:pt x="278" y="56"/>
                </a:lnTo>
                <a:lnTo>
                  <a:pt x="299" y="46"/>
                </a:lnTo>
                <a:lnTo>
                  <a:pt x="322" y="36"/>
                </a:lnTo>
                <a:lnTo>
                  <a:pt x="343" y="31"/>
                </a:lnTo>
                <a:lnTo>
                  <a:pt x="366" y="23"/>
                </a:lnTo>
                <a:lnTo>
                  <a:pt x="389" y="17"/>
                </a:lnTo>
                <a:lnTo>
                  <a:pt x="412" y="13"/>
                </a:lnTo>
                <a:lnTo>
                  <a:pt x="437" y="11"/>
                </a:lnTo>
                <a:lnTo>
                  <a:pt x="460" y="9"/>
                </a:lnTo>
                <a:lnTo>
                  <a:pt x="485" y="7"/>
                </a:lnTo>
                <a:lnTo>
                  <a:pt x="48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516" name="Freeform 17"/>
          <p:cNvSpPr>
            <a:spLocks/>
          </p:cNvSpPr>
          <p:nvPr/>
        </p:nvSpPr>
        <p:spPr bwMode="auto">
          <a:xfrm>
            <a:off x="4926013" y="3711575"/>
            <a:ext cx="585787" cy="381000"/>
          </a:xfrm>
          <a:custGeom>
            <a:avLst/>
            <a:gdLst>
              <a:gd name="T0" fmla="*/ 2147483646 w 442"/>
              <a:gd name="T1" fmla="*/ 2147483646 h 288"/>
              <a:gd name="T2" fmla="*/ 2147483646 w 442"/>
              <a:gd name="T3" fmla="*/ 2147483646 h 288"/>
              <a:gd name="T4" fmla="*/ 2147483646 w 442"/>
              <a:gd name="T5" fmla="*/ 2147483646 h 288"/>
              <a:gd name="T6" fmla="*/ 2147483646 w 442"/>
              <a:gd name="T7" fmla="*/ 2147483646 h 288"/>
              <a:gd name="T8" fmla="*/ 2147483646 w 442"/>
              <a:gd name="T9" fmla="*/ 2147483646 h 288"/>
              <a:gd name="T10" fmla="*/ 2147483646 w 442"/>
              <a:gd name="T11" fmla="*/ 2147483646 h 288"/>
              <a:gd name="T12" fmla="*/ 2147483646 w 442"/>
              <a:gd name="T13" fmla="*/ 2147483646 h 288"/>
              <a:gd name="T14" fmla="*/ 2147483646 w 442"/>
              <a:gd name="T15" fmla="*/ 2147483646 h 288"/>
              <a:gd name="T16" fmla="*/ 2147483646 w 442"/>
              <a:gd name="T17" fmla="*/ 2147483646 h 288"/>
              <a:gd name="T18" fmla="*/ 2147483646 w 442"/>
              <a:gd name="T19" fmla="*/ 2147483646 h 288"/>
              <a:gd name="T20" fmla="*/ 2147483646 w 442"/>
              <a:gd name="T21" fmla="*/ 2147483646 h 288"/>
              <a:gd name="T22" fmla="*/ 2147483646 w 442"/>
              <a:gd name="T23" fmla="*/ 2147483646 h 288"/>
              <a:gd name="T24" fmla="*/ 2147483646 w 442"/>
              <a:gd name="T25" fmla="*/ 2147483646 h 288"/>
              <a:gd name="T26" fmla="*/ 2147483646 w 442"/>
              <a:gd name="T27" fmla="*/ 2147483646 h 288"/>
              <a:gd name="T28" fmla="*/ 2147483646 w 442"/>
              <a:gd name="T29" fmla="*/ 2147483646 h 288"/>
              <a:gd name="T30" fmla="*/ 2147483646 w 442"/>
              <a:gd name="T31" fmla="*/ 2147483646 h 288"/>
              <a:gd name="T32" fmla="*/ 2147483646 w 442"/>
              <a:gd name="T33" fmla="*/ 2147483646 h 288"/>
              <a:gd name="T34" fmla="*/ 0 w 442"/>
              <a:gd name="T35" fmla="*/ 0 h 288"/>
              <a:gd name="T36" fmla="*/ 0 w 442"/>
              <a:gd name="T37" fmla="*/ 2147483646 h 288"/>
              <a:gd name="T38" fmla="*/ 2147483646 w 442"/>
              <a:gd name="T39" fmla="*/ 2147483646 h 288"/>
              <a:gd name="T40" fmla="*/ 2147483646 w 442"/>
              <a:gd name="T41" fmla="*/ 2147483646 h 288"/>
              <a:gd name="T42" fmla="*/ 2147483646 w 442"/>
              <a:gd name="T43" fmla="*/ 2147483646 h 288"/>
              <a:gd name="T44" fmla="*/ 2147483646 w 442"/>
              <a:gd name="T45" fmla="*/ 2147483646 h 288"/>
              <a:gd name="T46" fmla="*/ 2147483646 w 442"/>
              <a:gd name="T47" fmla="*/ 2147483646 h 288"/>
              <a:gd name="T48" fmla="*/ 2147483646 w 442"/>
              <a:gd name="T49" fmla="*/ 2147483646 h 288"/>
              <a:gd name="T50" fmla="*/ 2147483646 w 442"/>
              <a:gd name="T51" fmla="*/ 2147483646 h 288"/>
              <a:gd name="T52" fmla="*/ 2147483646 w 442"/>
              <a:gd name="T53" fmla="*/ 2147483646 h 288"/>
              <a:gd name="T54" fmla="*/ 2147483646 w 442"/>
              <a:gd name="T55" fmla="*/ 2147483646 h 288"/>
              <a:gd name="T56" fmla="*/ 2147483646 w 442"/>
              <a:gd name="T57" fmla="*/ 2147483646 h 288"/>
              <a:gd name="T58" fmla="*/ 2147483646 w 442"/>
              <a:gd name="T59" fmla="*/ 2147483646 h 288"/>
              <a:gd name="T60" fmla="*/ 2147483646 w 442"/>
              <a:gd name="T61" fmla="*/ 2147483646 h 288"/>
              <a:gd name="T62" fmla="*/ 2147483646 w 442"/>
              <a:gd name="T63" fmla="*/ 2147483646 h 288"/>
              <a:gd name="T64" fmla="*/ 2147483646 w 442"/>
              <a:gd name="T65" fmla="*/ 2147483646 h 288"/>
              <a:gd name="T66" fmla="*/ 2147483646 w 442"/>
              <a:gd name="T67" fmla="*/ 2147483646 h 288"/>
              <a:gd name="T68" fmla="*/ 2147483646 w 442"/>
              <a:gd name="T69" fmla="*/ 2147483646 h 288"/>
              <a:gd name="T70" fmla="*/ 2147483646 w 442"/>
              <a:gd name="T71" fmla="*/ 2147483646 h 288"/>
              <a:gd name="T72" fmla="*/ 2147483646 w 442"/>
              <a:gd name="T73" fmla="*/ 2147483646 h 288"/>
              <a:gd name="T74" fmla="*/ 2147483646 w 442"/>
              <a:gd name="T75" fmla="*/ 2147483646 h 288"/>
              <a:gd name="T76" fmla="*/ 2147483646 w 442"/>
              <a:gd name="T77" fmla="*/ 2147483646 h 288"/>
              <a:gd name="T78" fmla="*/ 2147483646 w 442"/>
              <a:gd name="T79" fmla="*/ 2147483646 h 28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42" h="288">
                <a:moveTo>
                  <a:pt x="438" y="280"/>
                </a:moveTo>
                <a:lnTo>
                  <a:pt x="442" y="282"/>
                </a:lnTo>
                <a:lnTo>
                  <a:pt x="426" y="251"/>
                </a:lnTo>
                <a:lnTo>
                  <a:pt x="409" y="223"/>
                </a:lnTo>
                <a:lnTo>
                  <a:pt x="390" y="194"/>
                </a:lnTo>
                <a:lnTo>
                  <a:pt x="367" y="167"/>
                </a:lnTo>
                <a:lnTo>
                  <a:pt x="344" y="142"/>
                </a:lnTo>
                <a:lnTo>
                  <a:pt x="319" y="119"/>
                </a:lnTo>
                <a:lnTo>
                  <a:pt x="294" y="98"/>
                </a:lnTo>
                <a:lnTo>
                  <a:pt x="265" y="79"/>
                </a:lnTo>
                <a:lnTo>
                  <a:pt x="236" y="61"/>
                </a:lnTo>
                <a:lnTo>
                  <a:pt x="205" y="46"/>
                </a:lnTo>
                <a:lnTo>
                  <a:pt x="173" y="32"/>
                </a:lnTo>
                <a:lnTo>
                  <a:pt x="140" y="21"/>
                </a:lnTo>
                <a:lnTo>
                  <a:pt x="108" y="11"/>
                </a:lnTo>
                <a:lnTo>
                  <a:pt x="73" y="6"/>
                </a:lnTo>
                <a:lnTo>
                  <a:pt x="37" y="2"/>
                </a:lnTo>
                <a:lnTo>
                  <a:pt x="0" y="0"/>
                </a:lnTo>
                <a:lnTo>
                  <a:pt x="0" y="7"/>
                </a:lnTo>
                <a:lnTo>
                  <a:pt x="37" y="9"/>
                </a:lnTo>
                <a:lnTo>
                  <a:pt x="71" y="13"/>
                </a:lnTo>
                <a:lnTo>
                  <a:pt x="106" y="19"/>
                </a:lnTo>
                <a:lnTo>
                  <a:pt x="138" y="29"/>
                </a:lnTo>
                <a:lnTo>
                  <a:pt x="171" y="40"/>
                </a:lnTo>
                <a:lnTo>
                  <a:pt x="202" y="54"/>
                </a:lnTo>
                <a:lnTo>
                  <a:pt x="232" y="67"/>
                </a:lnTo>
                <a:lnTo>
                  <a:pt x="261" y="84"/>
                </a:lnTo>
                <a:lnTo>
                  <a:pt x="288" y="105"/>
                </a:lnTo>
                <a:lnTo>
                  <a:pt x="315" y="125"/>
                </a:lnTo>
                <a:lnTo>
                  <a:pt x="338" y="148"/>
                </a:lnTo>
                <a:lnTo>
                  <a:pt x="361" y="173"/>
                </a:lnTo>
                <a:lnTo>
                  <a:pt x="382" y="200"/>
                </a:lnTo>
                <a:lnTo>
                  <a:pt x="401" y="226"/>
                </a:lnTo>
                <a:lnTo>
                  <a:pt x="419" y="255"/>
                </a:lnTo>
                <a:lnTo>
                  <a:pt x="434" y="284"/>
                </a:lnTo>
                <a:lnTo>
                  <a:pt x="438" y="288"/>
                </a:lnTo>
                <a:lnTo>
                  <a:pt x="434" y="284"/>
                </a:lnTo>
                <a:lnTo>
                  <a:pt x="436" y="288"/>
                </a:lnTo>
                <a:lnTo>
                  <a:pt x="438" y="288"/>
                </a:lnTo>
                <a:lnTo>
                  <a:pt x="438" y="28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517" name="Freeform 18"/>
          <p:cNvSpPr>
            <a:spLocks/>
          </p:cNvSpPr>
          <p:nvPr/>
        </p:nvSpPr>
        <p:spPr bwMode="auto">
          <a:xfrm>
            <a:off x="5505450" y="4081463"/>
            <a:ext cx="2247900" cy="11112"/>
          </a:xfrm>
          <a:custGeom>
            <a:avLst/>
            <a:gdLst>
              <a:gd name="T0" fmla="*/ 2147483646 w 1698"/>
              <a:gd name="T1" fmla="*/ 2147483646 h 8"/>
              <a:gd name="T2" fmla="*/ 2147483646 w 1698"/>
              <a:gd name="T3" fmla="*/ 0 h 8"/>
              <a:gd name="T4" fmla="*/ 0 w 1698"/>
              <a:gd name="T5" fmla="*/ 0 h 8"/>
              <a:gd name="T6" fmla="*/ 0 w 1698"/>
              <a:gd name="T7" fmla="*/ 2147483646 h 8"/>
              <a:gd name="T8" fmla="*/ 2147483646 w 1698"/>
              <a:gd name="T9" fmla="*/ 2147483646 h 8"/>
              <a:gd name="T10" fmla="*/ 2147483646 w 1698"/>
              <a:gd name="T11" fmla="*/ 2147483646 h 8"/>
              <a:gd name="T12" fmla="*/ 2147483646 w 1698"/>
              <a:gd name="T13" fmla="*/ 2147483646 h 8"/>
              <a:gd name="T14" fmla="*/ 2147483646 w 1698"/>
              <a:gd name="T15" fmla="*/ 2147483646 h 8"/>
              <a:gd name="T16" fmla="*/ 2147483646 w 1698"/>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98" h="8">
                <a:moveTo>
                  <a:pt x="1698" y="4"/>
                </a:moveTo>
                <a:lnTo>
                  <a:pt x="1694" y="0"/>
                </a:lnTo>
                <a:lnTo>
                  <a:pt x="0" y="0"/>
                </a:lnTo>
                <a:lnTo>
                  <a:pt x="0" y="8"/>
                </a:lnTo>
                <a:lnTo>
                  <a:pt x="1694" y="8"/>
                </a:lnTo>
                <a:lnTo>
                  <a:pt x="1698" y="4"/>
                </a:lnTo>
                <a:lnTo>
                  <a:pt x="1694" y="8"/>
                </a:lnTo>
                <a:lnTo>
                  <a:pt x="1696" y="8"/>
                </a:lnTo>
                <a:lnTo>
                  <a:pt x="1698"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518" name="Freeform 19"/>
          <p:cNvSpPr>
            <a:spLocks/>
          </p:cNvSpPr>
          <p:nvPr/>
        </p:nvSpPr>
        <p:spPr bwMode="auto">
          <a:xfrm>
            <a:off x="7742238" y="3711575"/>
            <a:ext cx="585787" cy="376238"/>
          </a:xfrm>
          <a:custGeom>
            <a:avLst/>
            <a:gdLst>
              <a:gd name="T0" fmla="*/ 2147483646 w 442"/>
              <a:gd name="T1" fmla="*/ 0 h 284"/>
              <a:gd name="T2" fmla="*/ 2147483646 w 442"/>
              <a:gd name="T3" fmla="*/ 0 h 284"/>
              <a:gd name="T4" fmla="*/ 2147483646 w 442"/>
              <a:gd name="T5" fmla="*/ 2147483646 h 284"/>
              <a:gd name="T6" fmla="*/ 2147483646 w 442"/>
              <a:gd name="T7" fmla="*/ 2147483646 h 284"/>
              <a:gd name="T8" fmla="*/ 2147483646 w 442"/>
              <a:gd name="T9" fmla="*/ 2147483646 h 284"/>
              <a:gd name="T10" fmla="*/ 2147483646 w 442"/>
              <a:gd name="T11" fmla="*/ 2147483646 h 284"/>
              <a:gd name="T12" fmla="*/ 2147483646 w 442"/>
              <a:gd name="T13" fmla="*/ 2147483646 h 284"/>
              <a:gd name="T14" fmla="*/ 2147483646 w 442"/>
              <a:gd name="T15" fmla="*/ 2147483646 h 284"/>
              <a:gd name="T16" fmla="*/ 2147483646 w 442"/>
              <a:gd name="T17" fmla="*/ 2147483646 h 284"/>
              <a:gd name="T18" fmla="*/ 2147483646 w 442"/>
              <a:gd name="T19" fmla="*/ 2147483646 h 284"/>
              <a:gd name="T20" fmla="*/ 2147483646 w 442"/>
              <a:gd name="T21" fmla="*/ 2147483646 h 284"/>
              <a:gd name="T22" fmla="*/ 2147483646 w 442"/>
              <a:gd name="T23" fmla="*/ 2147483646 h 284"/>
              <a:gd name="T24" fmla="*/ 2147483646 w 442"/>
              <a:gd name="T25" fmla="*/ 2147483646 h 284"/>
              <a:gd name="T26" fmla="*/ 2147483646 w 442"/>
              <a:gd name="T27" fmla="*/ 2147483646 h 284"/>
              <a:gd name="T28" fmla="*/ 2147483646 w 442"/>
              <a:gd name="T29" fmla="*/ 2147483646 h 284"/>
              <a:gd name="T30" fmla="*/ 2147483646 w 442"/>
              <a:gd name="T31" fmla="*/ 2147483646 h 284"/>
              <a:gd name="T32" fmla="*/ 2147483646 w 442"/>
              <a:gd name="T33" fmla="*/ 2147483646 h 284"/>
              <a:gd name="T34" fmla="*/ 0 w 442"/>
              <a:gd name="T35" fmla="*/ 2147483646 h 284"/>
              <a:gd name="T36" fmla="*/ 2147483646 w 442"/>
              <a:gd name="T37" fmla="*/ 2147483646 h 284"/>
              <a:gd name="T38" fmla="*/ 2147483646 w 442"/>
              <a:gd name="T39" fmla="*/ 2147483646 h 284"/>
              <a:gd name="T40" fmla="*/ 2147483646 w 442"/>
              <a:gd name="T41" fmla="*/ 2147483646 h 284"/>
              <a:gd name="T42" fmla="*/ 2147483646 w 442"/>
              <a:gd name="T43" fmla="*/ 2147483646 h 284"/>
              <a:gd name="T44" fmla="*/ 2147483646 w 442"/>
              <a:gd name="T45" fmla="*/ 2147483646 h 284"/>
              <a:gd name="T46" fmla="*/ 2147483646 w 442"/>
              <a:gd name="T47" fmla="*/ 2147483646 h 284"/>
              <a:gd name="T48" fmla="*/ 2147483646 w 442"/>
              <a:gd name="T49" fmla="*/ 2147483646 h 284"/>
              <a:gd name="T50" fmla="*/ 2147483646 w 442"/>
              <a:gd name="T51" fmla="*/ 2147483646 h 284"/>
              <a:gd name="T52" fmla="*/ 2147483646 w 442"/>
              <a:gd name="T53" fmla="*/ 2147483646 h 284"/>
              <a:gd name="T54" fmla="*/ 2147483646 w 442"/>
              <a:gd name="T55" fmla="*/ 2147483646 h 284"/>
              <a:gd name="T56" fmla="*/ 2147483646 w 442"/>
              <a:gd name="T57" fmla="*/ 2147483646 h 284"/>
              <a:gd name="T58" fmla="*/ 2147483646 w 442"/>
              <a:gd name="T59" fmla="*/ 2147483646 h 284"/>
              <a:gd name="T60" fmla="*/ 2147483646 w 442"/>
              <a:gd name="T61" fmla="*/ 2147483646 h 284"/>
              <a:gd name="T62" fmla="*/ 2147483646 w 442"/>
              <a:gd name="T63" fmla="*/ 2147483646 h 284"/>
              <a:gd name="T64" fmla="*/ 2147483646 w 442"/>
              <a:gd name="T65" fmla="*/ 2147483646 h 284"/>
              <a:gd name="T66" fmla="*/ 2147483646 w 442"/>
              <a:gd name="T67" fmla="*/ 2147483646 h 284"/>
              <a:gd name="T68" fmla="*/ 2147483646 w 442"/>
              <a:gd name="T69" fmla="*/ 2147483646 h 284"/>
              <a:gd name="T70" fmla="*/ 2147483646 w 442"/>
              <a:gd name="T71" fmla="*/ 2147483646 h 284"/>
              <a:gd name="T72" fmla="*/ 2147483646 w 442"/>
              <a:gd name="T73" fmla="*/ 0 h 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42" h="284">
                <a:moveTo>
                  <a:pt x="442" y="0"/>
                </a:moveTo>
                <a:lnTo>
                  <a:pt x="442" y="0"/>
                </a:lnTo>
                <a:lnTo>
                  <a:pt x="405" y="2"/>
                </a:lnTo>
                <a:lnTo>
                  <a:pt x="369" y="6"/>
                </a:lnTo>
                <a:lnTo>
                  <a:pt x="334" y="11"/>
                </a:lnTo>
                <a:lnTo>
                  <a:pt x="302" y="21"/>
                </a:lnTo>
                <a:lnTo>
                  <a:pt x="269" y="32"/>
                </a:lnTo>
                <a:lnTo>
                  <a:pt x="237" y="46"/>
                </a:lnTo>
                <a:lnTo>
                  <a:pt x="206" y="61"/>
                </a:lnTo>
                <a:lnTo>
                  <a:pt x="177" y="79"/>
                </a:lnTo>
                <a:lnTo>
                  <a:pt x="148" y="98"/>
                </a:lnTo>
                <a:lnTo>
                  <a:pt x="123" y="119"/>
                </a:lnTo>
                <a:lnTo>
                  <a:pt x="98" y="142"/>
                </a:lnTo>
                <a:lnTo>
                  <a:pt x="75" y="167"/>
                </a:lnTo>
                <a:lnTo>
                  <a:pt x="52" y="194"/>
                </a:lnTo>
                <a:lnTo>
                  <a:pt x="33" y="223"/>
                </a:lnTo>
                <a:lnTo>
                  <a:pt x="16" y="251"/>
                </a:lnTo>
                <a:lnTo>
                  <a:pt x="0" y="282"/>
                </a:lnTo>
                <a:lnTo>
                  <a:pt x="8" y="284"/>
                </a:lnTo>
                <a:lnTo>
                  <a:pt x="23" y="255"/>
                </a:lnTo>
                <a:lnTo>
                  <a:pt x="41" y="226"/>
                </a:lnTo>
                <a:lnTo>
                  <a:pt x="60" y="200"/>
                </a:lnTo>
                <a:lnTo>
                  <a:pt x="81" y="173"/>
                </a:lnTo>
                <a:lnTo>
                  <a:pt x="104" y="148"/>
                </a:lnTo>
                <a:lnTo>
                  <a:pt x="127" y="125"/>
                </a:lnTo>
                <a:lnTo>
                  <a:pt x="154" y="105"/>
                </a:lnTo>
                <a:lnTo>
                  <a:pt x="181" y="84"/>
                </a:lnTo>
                <a:lnTo>
                  <a:pt x="210" y="67"/>
                </a:lnTo>
                <a:lnTo>
                  <a:pt x="240" y="54"/>
                </a:lnTo>
                <a:lnTo>
                  <a:pt x="271" y="40"/>
                </a:lnTo>
                <a:lnTo>
                  <a:pt x="304" y="29"/>
                </a:lnTo>
                <a:lnTo>
                  <a:pt x="336" y="19"/>
                </a:lnTo>
                <a:lnTo>
                  <a:pt x="371" y="13"/>
                </a:lnTo>
                <a:lnTo>
                  <a:pt x="405" y="9"/>
                </a:lnTo>
                <a:lnTo>
                  <a:pt x="442" y="7"/>
                </a:lnTo>
                <a:lnTo>
                  <a:pt x="44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519" name="Line 20"/>
          <p:cNvSpPr>
            <a:spLocks noChangeShapeType="1"/>
          </p:cNvSpPr>
          <p:nvPr/>
        </p:nvSpPr>
        <p:spPr bwMode="auto">
          <a:xfrm>
            <a:off x="5559425" y="4140200"/>
            <a:ext cx="693738" cy="1588"/>
          </a:xfrm>
          <a:prstGeom prst="line">
            <a:avLst/>
          </a:prstGeom>
          <a:noFill/>
          <a:ln w="19050">
            <a:solidFill>
              <a:srgbClr val="25221E"/>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1520" name="Freeform 21"/>
          <p:cNvSpPr>
            <a:spLocks/>
          </p:cNvSpPr>
          <p:nvPr/>
        </p:nvSpPr>
        <p:spPr bwMode="auto">
          <a:xfrm>
            <a:off x="6175375" y="4110038"/>
            <a:ext cx="77788" cy="63500"/>
          </a:xfrm>
          <a:custGeom>
            <a:avLst/>
            <a:gdLst>
              <a:gd name="T0" fmla="*/ 2147483646 w 58"/>
              <a:gd name="T1" fmla="*/ 2147483646 h 48"/>
              <a:gd name="T2" fmla="*/ 0 w 58"/>
              <a:gd name="T3" fmla="*/ 0 h 48"/>
              <a:gd name="T4" fmla="*/ 0 w 58"/>
              <a:gd name="T5" fmla="*/ 0 h 48"/>
              <a:gd name="T6" fmla="*/ 2147483646 w 58"/>
              <a:gd name="T7" fmla="*/ 0 h 48"/>
              <a:gd name="T8" fmla="*/ 2147483646 w 58"/>
              <a:gd name="T9" fmla="*/ 2147483646 h 48"/>
              <a:gd name="T10" fmla="*/ 2147483646 w 58"/>
              <a:gd name="T11" fmla="*/ 2147483646 h 48"/>
              <a:gd name="T12" fmla="*/ 2147483646 w 58"/>
              <a:gd name="T13" fmla="*/ 2147483646 h 48"/>
              <a:gd name="T14" fmla="*/ 2147483646 w 58"/>
              <a:gd name="T15" fmla="*/ 2147483646 h 48"/>
              <a:gd name="T16" fmla="*/ 2147483646 w 58"/>
              <a:gd name="T17" fmla="*/ 2147483646 h 48"/>
              <a:gd name="T18" fmla="*/ 2147483646 w 58"/>
              <a:gd name="T19" fmla="*/ 2147483646 h 48"/>
              <a:gd name="T20" fmla="*/ 2147483646 w 58"/>
              <a:gd name="T21" fmla="*/ 2147483646 h 48"/>
              <a:gd name="T22" fmla="*/ 2147483646 w 58"/>
              <a:gd name="T23" fmla="*/ 2147483646 h 48"/>
              <a:gd name="T24" fmla="*/ 2147483646 w 58"/>
              <a:gd name="T25" fmla="*/ 2147483646 h 48"/>
              <a:gd name="T26" fmla="*/ 2147483646 w 58"/>
              <a:gd name="T27" fmla="*/ 2147483646 h 48"/>
              <a:gd name="T28" fmla="*/ 2147483646 w 58"/>
              <a:gd name="T29" fmla="*/ 2147483646 h 48"/>
              <a:gd name="T30" fmla="*/ 2147483646 w 58"/>
              <a:gd name="T31" fmla="*/ 2147483646 h 48"/>
              <a:gd name="T32" fmla="*/ 2147483646 w 58"/>
              <a:gd name="T33" fmla="*/ 2147483646 h 48"/>
              <a:gd name="T34" fmla="*/ 2147483646 w 58"/>
              <a:gd name="T35" fmla="*/ 2147483646 h 48"/>
              <a:gd name="T36" fmla="*/ 2147483646 w 58"/>
              <a:gd name="T37" fmla="*/ 2147483646 h 48"/>
              <a:gd name="T38" fmla="*/ 2147483646 w 58"/>
              <a:gd name="T39" fmla="*/ 2147483646 h 48"/>
              <a:gd name="T40" fmla="*/ 2147483646 w 58"/>
              <a:gd name="T41" fmla="*/ 2147483646 h 48"/>
              <a:gd name="T42" fmla="*/ 2147483646 w 58"/>
              <a:gd name="T43" fmla="*/ 2147483646 h 48"/>
              <a:gd name="T44" fmla="*/ 2147483646 w 58"/>
              <a:gd name="T45" fmla="*/ 2147483646 h 48"/>
              <a:gd name="T46" fmla="*/ 2147483646 w 58"/>
              <a:gd name="T47" fmla="*/ 2147483646 h 48"/>
              <a:gd name="T48" fmla="*/ 2147483646 w 58"/>
              <a:gd name="T49" fmla="*/ 2147483646 h 48"/>
              <a:gd name="T50" fmla="*/ 2147483646 w 58"/>
              <a:gd name="T51" fmla="*/ 2147483646 h 48"/>
              <a:gd name="T52" fmla="*/ 2147483646 w 58"/>
              <a:gd name="T53" fmla="*/ 2147483646 h 48"/>
              <a:gd name="T54" fmla="*/ 2147483646 w 58"/>
              <a:gd name="T55" fmla="*/ 2147483646 h 48"/>
              <a:gd name="T56" fmla="*/ 2147483646 w 58"/>
              <a:gd name="T57" fmla="*/ 2147483646 h 48"/>
              <a:gd name="T58" fmla="*/ 2147483646 w 58"/>
              <a:gd name="T59" fmla="*/ 2147483646 h 48"/>
              <a:gd name="T60" fmla="*/ 2147483646 w 58"/>
              <a:gd name="T61" fmla="*/ 2147483646 h 48"/>
              <a:gd name="T62" fmla="*/ 2147483646 w 58"/>
              <a:gd name="T63" fmla="*/ 2147483646 h 48"/>
              <a:gd name="T64" fmla="*/ 2147483646 w 58"/>
              <a:gd name="T65" fmla="*/ 2147483646 h 48"/>
              <a:gd name="T66" fmla="*/ 2147483646 w 58"/>
              <a:gd name="T67" fmla="*/ 2147483646 h 48"/>
              <a:gd name="T68" fmla="*/ 0 w 58"/>
              <a:gd name="T69" fmla="*/ 2147483646 h 48"/>
              <a:gd name="T70" fmla="*/ 2147483646 w 58"/>
              <a:gd name="T71" fmla="*/ 2147483646 h 48"/>
              <a:gd name="T72" fmla="*/ 2147483646 w 58"/>
              <a:gd name="T73" fmla="*/ 2147483646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48">
                <a:moveTo>
                  <a:pt x="58" y="23"/>
                </a:moveTo>
                <a:lnTo>
                  <a:pt x="0" y="0"/>
                </a:lnTo>
                <a:lnTo>
                  <a:pt x="2" y="0"/>
                </a:lnTo>
                <a:lnTo>
                  <a:pt x="2" y="2"/>
                </a:lnTo>
                <a:lnTo>
                  <a:pt x="2" y="4"/>
                </a:lnTo>
                <a:lnTo>
                  <a:pt x="4" y="6"/>
                </a:lnTo>
                <a:lnTo>
                  <a:pt x="4" y="8"/>
                </a:lnTo>
                <a:lnTo>
                  <a:pt x="4" y="10"/>
                </a:lnTo>
                <a:lnTo>
                  <a:pt x="6" y="12"/>
                </a:lnTo>
                <a:lnTo>
                  <a:pt x="6" y="14"/>
                </a:lnTo>
                <a:lnTo>
                  <a:pt x="6" y="16"/>
                </a:lnTo>
                <a:lnTo>
                  <a:pt x="6" y="18"/>
                </a:lnTo>
                <a:lnTo>
                  <a:pt x="6" y="20"/>
                </a:lnTo>
                <a:lnTo>
                  <a:pt x="6" y="21"/>
                </a:lnTo>
                <a:lnTo>
                  <a:pt x="6" y="23"/>
                </a:lnTo>
                <a:lnTo>
                  <a:pt x="6" y="25"/>
                </a:lnTo>
                <a:lnTo>
                  <a:pt x="6" y="27"/>
                </a:lnTo>
                <a:lnTo>
                  <a:pt x="6" y="29"/>
                </a:lnTo>
                <a:lnTo>
                  <a:pt x="6" y="31"/>
                </a:lnTo>
                <a:lnTo>
                  <a:pt x="6" y="33"/>
                </a:lnTo>
                <a:lnTo>
                  <a:pt x="6" y="35"/>
                </a:lnTo>
                <a:lnTo>
                  <a:pt x="4" y="37"/>
                </a:lnTo>
                <a:lnTo>
                  <a:pt x="4" y="39"/>
                </a:lnTo>
                <a:lnTo>
                  <a:pt x="4" y="41"/>
                </a:lnTo>
                <a:lnTo>
                  <a:pt x="4" y="43"/>
                </a:lnTo>
                <a:lnTo>
                  <a:pt x="2" y="43"/>
                </a:lnTo>
                <a:lnTo>
                  <a:pt x="2" y="44"/>
                </a:lnTo>
                <a:lnTo>
                  <a:pt x="2" y="46"/>
                </a:lnTo>
                <a:lnTo>
                  <a:pt x="0" y="48"/>
                </a:lnTo>
                <a:lnTo>
                  <a:pt x="58"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521" name="Line 22"/>
          <p:cNvSpPr>
            <a:spLocks noChangeShapeType="1"/>
          </p:cNvSpPr>
          <p:nvPr/>
        </p:nvSpPr>
        <p:spPr bwMode="auto">
          <a:xfrm>
            <a:off x="5559425" y="4491038"/>
            <a:ext cx="693738" cy="0"/>
          </a:xfrm>
          <a:prstGeom prst="line">
            <a:avLst/>
          </a:prstGeom>
          <a:noFill/>
          <a:ln w="19050">
            <a:solidFill>
              <a:srgbClr val="25221E"/>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1522" name="Line 23"/>
          <p:cNvSpPr>
            <a:spLocks noChangeShapeType="1"/>
          </p:cNvSpPr>
          <p:nvPr/>
        </p:nvSpPr>
        <p:spPr bwMode="auto">
          <a:xfrm flipH="1">
            <a:off x="7008813" y="4318000"/>
            <a:ext cx="693737" cy="1588"/>
          </a:xfrm>
          <a:prstGeom prst="line">
            <a:avLst/>
          </a:prstGeom>
          <a:noFill/>
          <a:ln w="28575">
            <a:solidFill>
              <a:srgbClr val="25221E"/>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1523" name="Freeform 24"/>
          <p:cNvSpPr>
            <a:spLocks/>
          </p:cNvSpPr>
          <p:nvPr/>
        </p:nvSpPr>
        <p:spPr bwMode="auto">
          <a:xfrm>
            <a:off x="7008813" y="4284663"/>
            <a:ext cx="76200" cy="63500"/>
          </a:xfrm>
          <a:custGeom>
            <a:avLst/>
            <a:gdLst>
              <a:gd name="T0" fmla="*/ 0 w 57"/>
              <a:gd name="T1" fmla="*/ 2147483646 h 48"/>
              <a:gd name="T2" fmla="*/ 2147483646 w 57"/>
              <a:gd name="T3" fmla="*/ 2147483646 h 48"/>
              <a:gd name="T4" fmla="*/ 2147483646 w 57"/>
              <a:gd name="T5" fmla="*/ 2147483646 h 48"/>
              <a:gd name="T6" fmla="*/ 2147483646 w 57"/>
              <a:gd name="T7" fmla="*/ 2147483646 h 48"/>
              <a:gd name="T8" fmla="*/ 2147483646 w 57"/>
              <a:gd name="T9" fmla="*/ 2147483646 h 48"/>
              <a:gd name="T10" fmla="*/ 2147483646 w 57"/>
              <a:gd name="T11" fmla="*/ 2147483646 h 48"/>
              <a:gd name="T12" fmla="*/ 2147483646 w 57"/>
              <a:gd name="T13" fmla="*/ 2147483646 h 48"/>
              <a:gd name="T14" fmla="*/ 2147483646 w 57"/>
              <a:gd name="T15" fmla="*/ 2147483646 h 48"/>
              <a:gd name="T16" fmla="*/ 2147483646 w 57"/>
              <a:gd name="T17" fmla="*/ 2147483646 h 48"/>
              <a:gd name="T18" fmla="*/ 2147483646 w 57"/>
              <a:gd name="T19" fmla="*/ 2147483646 h 48"/>
              <a:gd name="T20" fmla="*/ 2147483646 w 57"/>
              <a:gd name="T21" fmla="*/ 2147483646 h 48"/>
              <a:gd name="T22" fmla="*/ 2147483646 w 57"/>
              <a:gd name="T23" fmla="*/ 2147483646 h 48"/>
              <a:gd name="T24" fmla="*/ 2147483646 w 57"/>
              <a:gd name="T25" fmla="*/ 2147483646 h 48"/>
              <a:gd name="T26" fmla="*/ 2147483646 w 57"/>
              <a:gd name="T27" fmla="*/ 2147483646 h 48"/>
              <a:gd name="T28" fmla="*/ 2147483646 w 57"/>
              <a:gd name="T29" fmla="*/ 2147483646 h 48"/>
              <a:gd name="T30" fmla="*/ 2147483646 w 57"/>
              <a:gd name="T31" fmla="*/ 2147483646 h 48"/>
              <a:gd name="T32" fmla="*/ 2147483646 w 57"/>
              <a:gd name="T33" fmla="*/ 2147483646 h 48"/>
              <a:gd name="T34" fmla="*/ 2147483646 w 57"/>
              <a:gd name="T35" fmla="*/ 2147483646 h 48"/>
              <a:gd name="T36" fmla="*/ 2147483646 w 57"/>
              <a:gd name="T37" fmla="*/ 2147483646 h 48"/>
              <a:gd name="T38" fmla="*/ 2147483646 w 57"/>
              <a:gd name="T39" fmla="*/ 2147483646 h 48"/>
              <a:gd name="T40" fmla="*/ 2147483646 w 57"/>
              <a:gd name="T41" fmla="*/ 2147483646 h 48"/>
              <a:gd name="T42" fmla="*/ 2147483646 w 57"/>
              <a:gd name="T43" fmla="*/ 2147483646 h 48"/>
              <a:gd name="T44" fmla="*/ 2147483646 w 57"/>
              <a:gd name="T45" fmla="*/ 2147483646 h 48"/>
              <a:gd name="T46" fmla="*/ 2147483646 w 57"/>
              <a:gd name="T47" fmla="*/ 2147483646 h 48"/>
              <a:gd name="T48" fmla="*/ 2147483646 w 57"/>
              <a:gd name="T49" fmla="*/ 2147483646 h 48"/>
              <a:gd name="T50" fmla="*/ 2147483646 w 57"/>
              <a:gd name="T51" fmla="*/ 2147483646 h 48"/>
              <a:gd name="T52" fmla="*/ 2147483646 w 57"/>
              <a:gd name="T53" fmla="*/ 2147483646 h 48"/>
              <a:gd name="T54" fmla="*/ 2147483646 w 57"/>
              <a:gd name="T55" fmla="*/ 2147483646 h 48"/>
              <a:gd name="T56" fmla="*/ 2147483646 w 57"/>
              <a:gd name="T57" fmla="*/ 2147483646 h 48"/>
              <a:gd name="T58" fmla="*/ 2147483646 w 57"/>
              <a:gd name="T59" fmla="*/ 2147483646 h 48"/>
              <a:gd name="T60" fmla="*/ 2147483646 w 57"/>
              <a:gd name="T61" fmla="*/ 2147483646 h 48"/>
              <a:gd name="T62" fmla="*/ 2147483646 w 57"/>
              <a:gd name="T63" fmla="*/ 2147483646 h 48"/>
              <a:gd name="T64" fmla="*/ 2147483646 w 57"/>
              <a:gd name="T65" fmla="*/ 2147483646 h 48"/>
              <a:gd name="T66" fmla="*/ 2147483646 w 57"/>
              <a:gd name="T67" fmla="*/ 2147483646 h 48"/>
              <a:gd name="T68" fmla="*/ 2147483646 w 57"/>
              <a:gd name="T69" fmla="*/ 0 h 48"/>
              <a:gd name="T70" fmla="*/ 0 w 57"/>
              <a:gd name="T71" fmla="*/ 2147483646 h 48"/>
              <a:gd name="T72" fmla="*/ 0 w 57"/>
              <a:gd name="T73" fmla="*/ 2147483646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7" h="48">
                <a:moveTo>
                  <a:pt x="0" y="25"/>
                </a:moveTo>
                <a:lnTo>
                  <a:pt x="57" y="48"/>
                </a:lnTo>
                <a:lnTo>
                  <a:pt x="55" y="46"/>
                </a:lnTo>
                <a:lnTo>
                  <a:pt x="55" y="44"/>
                </a:lnTo>
                <a:lnTo>
                  <a:pt x="54" y="42"/>
                </a:lnTo>
                <a:lnTo>
                  <a:pt x="54" y="40"/>
                </a:lnTo>
                <a:lnTo>
                  <a:pt x="54" y="38"/>
                </a:lnTo>
                <a:lnTo>
                  <a:pt x="52" y="36"/>
                </a:lnTo>
                <a:lnTo>
                  <a:pt x="52" y="34"/>
                </a:lnTo>
                <a:lnTo>
                  <a:pt x="52" y="32"/>
                </a:lnTo>
                <a:lnTo>
                  <a:pt x="52" y="31"/>
                </a:lnTo>
                <a:lnTo>
                  <a:pt x="52" y="29"/>
                </a:lnTo>
                <a:lnTo>
                  <a:pt x="52" y="27"/>
                </a:lnTo>
                <a:lnTo>
                  <a:pt x="52" y="25"/>
                </a:lnTo>
                <a:lnTo>
                  <a:pt x="52" y="23"/>
                </a:lnTo>
                <a:lnTo>
                  <a:pt x="52" y="21"/>
                </a:lnTo>
                <a:lnTo>
                  <a:pt x="52" y="19"/>
                </a:lnTo>
                <a:lnTo>
                  <a:pt x="52" y="17"/>
                </a:lnTo>
                <a:lnTo>
                  <a:pt x="52" y="15"/>
                </a:lnTo>
                <a:lnTo>
                  <a:pt x="52" y="13"/>
                </a:lnTo>
                <a:lnTo>
                  <a:pt x="52" y="11"/>
                </a:lnTo>
                <a:lnTo>
                  <a:pt x="54" y="9"/>
                </a:lnTo>
                <a:lnTo>
                  <a:pt x="54" y="7"/>
                </a:lnTo>
                <a:lnTo>
                  <a:pt x="54" y="6"/>
                </a:lnTo>
                <a:lnTo>
                  <a:pt x="55" y="4"/>
                </a:lnTo>
                <a:lnTo>
                  <a:pt x="55" y="2"/>
                </a:lnTo>
                <a:lnTo>
                  <a:pt x="57" y="0"/>
                </a:lnTo>
                <a:lnTo>
                  <a:pt x="0"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524" name="Rectangle 25"/>
          <p:cNvSpPr>
            <a:spLocks noChangeArrowheads="1"/>
          </p:cNvSpPr>
          <p:nvPr/>
        </p:nvSpPr>
        <p:spPr bwMode="auto">
          <a:xfrm>
            <a:off x="4821238" y="4038600"/>
            <a:ext cx="169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i="1">
                <a:solidFill>
                  <a:srgbClr val="1F1A17"/>
                </a:solidFill>
              </a:rPr>
              <a:t>T</a:t>
            </a:r>
            <a:endParaRPr lang="cs-CZ" altLang="cs-CZ" sz="2400" b="1"/>
          </a:p>
        </p:txBody>
      </p:sp>
      <p:sp>
        <p:nvSpPr>
          <p:cNvPr id="21525" name="Rectangle 26"/>
          <p:cNvSpPr>
            <a:spLocks noChangeArrowheads="1"/>
          </p:cNvSpPr>
          <p:nvPr/>
        </p:nvSpPr>
        <p:spPr bwMode="auto">
          <a:xfrm>
            <a:off x="4821238" y="4343400"/>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i="1">
                <a:solidFill>
                  <a:srgbClr val="1F1A17"/>
                </a:solidFill>
              </a:rPr>
              <a:t>p</a:t>
            </a:r>
            <a:endParaRPr lang="cs-CZ" altLang="cs-CZ" sz="2400" b="1"/>
          </a:p>
        </p:txBody>
      </p:sp>
      <p:sp>
        <p:nvSpPr>
          <p:cNvPr id="21526" name="Rectangle 27"/>
          <p:cNvSpPr>
            <a:spLocks noChangeArrowheads="1"/>
          </p:cNvSpPr>
          <p:nvPr/>
        </p:nvSpPr>
        <p:spPr bwMode="auto">
          <a:xfrm>
            <a:off x="4964113" y="4205288"/>
            <a:ext cx="76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1200" i="1">
                <a:solidFill>
                  <a:srgbClr val="1F1A17"/>
                </a:solidFill>
              </a:rPr>
              <a:t>1</a:t>
            </a:r>
            <a:endParaRPr lang="cs-CZ" altLang="cs-CZ" sz="2400" b="1"/>
          </a:p>
        </p:txBody>
      </p:sp>
      <p:sp>
        <p:nvSpPr>
          <p:cNvPr id="21527" name="Rectangle 28"/>
          <p:cNvSpPr>
            <a:spLocks noChangeArrowheads="1"/>
          </p:cNvSpPr>
          <p:nvPr/>
        </p:nvSpPr>
        <p:spPr bwMode="auto">
          <a:xfrm>
            <a:off x="4951413" y="4508500"/>
            <a:ext cx="76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1200" i="1">
                <a:solidFill>
                  <a:srgbClr val="1F1A17"/>
                </a:solidFill>
              </a:rPr>
              <a:t>1</a:t>
            </a:r>
            <a:endParaRPr lang="cs-CZ" altLang="cs-CZ" sz="2400" b="1"/>
          </a:p>
        </p:txBody>
      </p:sp>
      <p:sp>
        <p:nvSpPr>
          <p:cNvPr id="21528" name="Rectangle 29"/>
          <p:cNvSpPr>
            <a:spLocks noChangeArrowheads="1"/>
          </p:cNvSpPr>
          <p:nvPr/>
        </p:nvSpPr>
        <p:spPr bwMode="auto">
          <a:xfrm>
            <a:off x="8393113" y="3983038"/>
            <a:ext cx="169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i="1">
                <a:solidFill>
                  <a:srgbClr val="1F1A17"/>
                </a:solidFill>
              </a:rPr>
              <a:t>T</a:t>
            </a:r>
            <a:endParaRPr lang="cs-CZ" altLang="cs-CZ" sz="2400" b="1"/>
          </a:p>
        </p:txBody>
      </p:sp>
      <p:sp>
        <p:nvSpPr>
          <p:cNvPr id="21529" name="Rectangle 30"/>
          <p:cNvSpPr>
            <a:spLocks noChangeArrowheads="1"/>
          </p:cNvSpPr>
          <p:nvPr/>
        </p:nvSpPr>
        <p:spPr bwMode="auto">
          <a:xfrm>
            <a:off x="8393113" y="4287838"/>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i="1">
                <a:solidFill>
                  <a:srgbClr val="1F1A17"/>
                </a:solidFill>
              </a:rPr>
              <a:t>p</a:t>
            </a:r>
            <a:endParaRPr lang="cs-CZ" altLang="cs-CZ" sz="2400" b="1"/>
          </a:p>
        </p:txBody>
      </p:sp>
      <p:sp>
        <p:nvSpPr>
          <p:cNvPr id="21530" name="Rectangle 31"/>
          <p:cNvSpPr>
            <a:spLocks noChangeArrowheads="1"/>
          </p:cNvSpPr>
          <p:nvPr/>
        </p:nvSpPr>
        <p:spPr bwMode="auto">
          <a:xfrm>
            <a:off x="8532813" y="4149725"/>
            <a:ext cx="76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1200" i="1">
                <a:solidFill>
                  <a:srgbClr val="1F1A17"/>
                </a:solidFill>
              </a:rPr>
              <a:t>2</a:t>
            </a:r>
            <a:endParaRPr lang="cs-CZ" altLang="cs-CZ" sz="2400" b="1"/>
          </a:p>
        </p:txBody>
      </p:sp>
      <p:sp>
        <p:nvSpPr>
          <p:cNvPr id="21531" name="Rectangle 32"/>
          <p:cNvSpPr>
            <a:spLocks noChangeArrowheads="1"/>
          </p:cNvSpPr>
          <p:nvPr/>
        </p:nvSpPr>
        <p:spPr bwMode="auto">
          <a:xfrm>
            <a:off x="8520113" y="4452938"/>
            <a:ext cx="76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1200" i="1">
                <a:solidFill>
                  <a:srgbClr val="1F1A17"/>
                </a:solidFill>
              </a:rPr>
              <a:t>2</a:t>
            </a:r>
            <a:endParaRPr lang="cs-CZ" altLang="cs-CZ" sz="2400" b="1"/>
          </a:p>
        </p:txBody>
      </p:sp>
      <p:sp>
        <p:nvSpPr>
          <p:cNvPr id="21532" name="Line 33"/>
          <p:cNvSpPr>
            <a:spLocks noChangeShapeType="1"/>
          </p:cNvSpPr>
          <p:nvPr/>
        </p:nvSpPr>
        <p:spPr bwMode="auto">
          <a:xfrm>
            <a:off x="6619875" y="4092575"/>
            <a:ext cx="1588" cy="461963"/>
          </a:xfrm>
          <a:prstGeom prst="line">
            <a:avLst/>
          </a:prstGeom>
          <a:noFill/>
          <a:ln w="0">
            <a:solidFill>
              <a:srgbClr val="25221E"/>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1533" name="Rectangle 34"/>
          <p:cNvSpPr>
            <a:spLocks noChangeArrowheads="1"/>
          </p:cNvSpPr>
          <p:nvPr/>
        </p:nvSpPr>
        <p:spPr bwMode="auto">
          <a:xfrm>
            <a:off x="6659563" y="4167188"/>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i="1">
                <a:solidFill>
                  <a:srgbClr val="1F1A17"/>
                </a:solidFill>
              </a:rPr>
              <a:t>d</a:t>
            </a:r>
            <a:endParaRPr lang="cs-CZ" altLang="cs-CZ" sz="2400" b="1"/>
          </a:p>
        </p:txBody>
      </p:sp>
      <p:sp>
        <p:nvSpPr>
          <p:cNvPr id="21534" name="Line 35"/>
          <p:cNvSpPr>
            <a:spLocks noChangeShapeType="1"/>
          </p:cNvSpPr>
          <p:nvPr/>
        </p:nvSpPr>
        <p:spPr bwMode="auto">
          <a:xfrm flipV="1">
            <a:off x="5508625" y="3805238"/>
            <a:ext cx="1588" cy="271462"/>
          </a:xfrm>
          <a:prstGeom prst="line">
            <a:avLst/>
          </a:prstGeom>
          <a:noFill/>
          <a:ln w="3175">
            <a:solidFill>
              <a:srgbClr val="1F1A17"/>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35" name="Line 36"/>
          <p:cNvSpPr>
            <a:spLocks noChangeShapeType="1"/>
          </p:cNvSpPr>
          <p:nvPr/>
        </p:nvSpPr>
        <p:spPr bwMode="auto">
          <a:xfrm flipV="1">
            <a:off x="7742238" y="3810000"/>
            <a:ext cx="1587" cy="271463"/>
          </a:xfrm>
          <a:prstGeom prst="line">
            <a:avLst/>
          </a:prstGeom>
          <a:noFill/>
          <a:ln w="3175">
            <a:solidFill>
              <a:srgbClr val="1F1A17"/>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36" name="Line 37"/>
          <p:cNvSpPr>
            <a:spLocks noChangeShapeType="1"/>
          </p:cNvSpPr>
          <p:nvPr/>
        </p:nvSpPr>
        <p:spPr bwMode="auto">
          <a:xfrm>
            <a:off x="5508625" y="3843338"/>
            <a:ext cx="2232025" cy="1587"/>
          </a:xfrm>
          <a:prstGeom prst="line">
            <a:avLst/>
          </a:prstGeom>
          <a:noFill/>
          <a:ln w="0">
            <a:solidFill>
              <a:srgbClr val="25221E"/>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37" name="Freeform 38"/>
          <p:cNvSpPr>
            <a:spLocks/>
          </p:cNvSpPr>
          <p:nvPr/>
        </p:nvSpPr>
        <p:spPr bwMode="auto">
          <a:xfrm>
            <a:off x="5508625" y="3816350"/>
            <a:ext cx="50800" cy="55563"/>
          </a:xfrm>
          <a:custGeom>
            <a:avLst/>
            <a:gdLst>
              <a:gd name="T0" fmla="*/ 2147483646 w 38"/>
              <a:gd name="T1" fmla="*/ 0 h 42"/>
              <a:gd name="T2" fmla="*/ 0 w 38"/>
              <a:gd name="T3" fmla="*/ 2147483646 h 42"/>
              <a:gd name="T4" fmla="*/ 2147483646 w 38"/>
              <a:gd name="T5" fmla="*/ 2147483646 h 42"/>
              <a:gd name="T6" fmla="*/ 2147483646 w 38"/>
              <a:gd name="T7" fmla="*/ 0 h 42"/>
              <a:gd name="T8" fmla="*/ 0 w 38"/>
              <a:gd name="T9" fmla="*/ 2147483646 h 42"/>
              <a:gd name="T10" fmla="*/ 2147483646 w 38"/>
              <a:gd name="T11" fmla="*/ 0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42">
                <a:moveTo>
                  <a:pt x="38" y="0"/>
                </a:moveTo>
                <a:lnTo>
                  <a:pt x="0" y="21"/>
                </a:lnTo>
                <a:lnTo>
                  <a:pt x="38" y="42"/>
                </a:lnTo>
                <a:lnTo>
                  <a:pt x="38" y="0"/>
                </a:lnTo>
                <a:lnTo>
                  <a:pt x="0" y="21"/>
                </a:lnTo>
                <a:lnTo>
                  <a:pt x="3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538" name="Freeform 39"/>
          <p:cNvSpPr>
            <a:spLocks/>
          </p:cNvSpPr>
          <p:nvPr/>
        </p:nvSpPr>
        <p:spPr bwMode="auto">
          <a:xfrm>
            <a:off x="7689850" y="3816350"/>
            <a:ext cx="50800" cy="55563"/>
          </a:xfrm>
          <a:custGeom>
            <a:avLst/>
            <a:gdLst>
              <a:gd name="T0" fmla="*/ 0 w 39"/>
              <a:gd name="T1" fmla="*/ 0 h 42"/>
              <a:gd name="T2" fmla="*/ 2147483646 w 39"/>
              <a:gd name="T3" fmla="*/ 2147483646 h 42"/>
              <a:gd name="T4" fmla="*/ 0 w 39"/>
              <a:gd name="T5" fmla="*/ 2147483646 h 42"/>
              <a:gd name="T6" fmla="*/ 0 w 39"/>
              <a:gd name="T7" fmla="*/ 0 h 42"/>
              <a:gd name="T8" fmla="*/ 2147483646 w 39"/>
              <a:gd name="T9" fmla="*/ 2147483646 h 42"/>
              <a:gd name="T10" fmla="*/ 0 w 39"/>
              <a:gd name="T11" fmla="*/ 0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 h="42">
                <a:moveTo>
                  <a:pt x="0" y="0"/>
                </a:moveTo>
                <a:lnTo>
                  <a:pt x="39" y="21"/>
                </a:lnTo>
                <a:lnTo>
                  <a:pt x="0" y="42"/>
                </a:lnTo>
                <a:lnTo>
                  <a:pt x="0" y="0"/>
                </a:lnTo>
                <a:lnTo>
                  <a:pt x="39" y="21"/>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539" name="Rectangle 40"/>
          <p:cNvSpPr>
            <a:spLocks noChangeArrowheads="1"/>
          </p:cNvSpPr>
          <p:nvPr/>
        </p:nvSpPr>
        <p:spPr bwMode="auto">
          <a:xfrm>
            <a:off x="6570663" y="3452813"/>
            <a:ext cx="84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i="1">
                <a:solidFill>
                  <a:srgbClr val="1F1A17"/>
                </a:solidFill>
              </a:rPr>
              <a:t>l</a:t>
            </a:r>
            <a:endParaRPr lang="cs-CZ" altLang="cs-CZ" sz="2400" b="1"/>
          </a:p>
        </p:txBody>
      </p:sp>
      <p:graphicFrame>
        <p:nvGraphicFramePr>
          <p:cNvPr id="21540" name="Object 41"/>
          <p:cNvGraphicFramePr>
            <a:graphicFrameLocks noChangeAspect="1"/>
          </p:cNvGraphicFramePr>
          <p:nvPr/>
        </p:nvGraphicFramePr>
        <p:xfrm>
          <a:off x="5610225" y="4110038"/>
          <a:ext cx="427038" cy="361950"/>
        </p:xfrm>
        <a:graphic>
          <a:graphicData uri="http://schemas.openxmlformats.org/presentationml/2006/ole">
            <mc:AlternateContent xmlns:mc="http://schemas.openxmlformats.org/markup-compatibility/2006">
              <mc:Choice xmlns:v="urn:schemas-microsoft-com:vml" Requires="v">
                <p:oleObj spid="_x0000_s4113" name="Equation" r:id="rId4" imgW="253780" imgH="215713" progId="Equation.DSMT4">
                  <p:embed/>
                </p:oleObj>
              </mc:Choice>
              <mc:Fallback>
                <p:oleObj name="Equation" r:id="rId4" imgW="253780" imgH="215713" progId="Equation.DSMT4">
                  <p:embed/>
                  <p:pic>
                    <p:nvPicPr>
                      <p:cNvPr id="0" name="Object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0225" y="4110038"/>
                        <a:ext cx="427038"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41" name="Object 42"/>
          <p:cNvGraphicFramePr>
            <a:graphicFrameLocks noChangeAspect="1"/>
          </p:cNvGraphicFramePr>
          <p:nvPr/>
        </p:nvGraphicFramePr>
        <p:xfrm>
          <a:off x="7707313" y="4173538"/>
          <a:ext cx="425450" cy="404812"/>
        </p:xfrm>
        <a:graphic>
          <a:graphicData uri="http://schemas.openxmlformats.org/presentationml/2006/ole">
            <mc:AlternateContent xmlns:mc="http://schemas.openxmlformats.org/markup-compatibility/2006">
              <mc:Choice xmlns:v="urn:schemas-microsoft-com:vml" Requires="v">
                <p:oleObj spid="_x0000_s4114" name="Equation" r:id="rId6" imgW="253890" imgH="241195" progId="Equation.DSMT4">
                  <p:embed/>
                </p:oleObj>
              </mc:Choice>
              <mc:Fallback>
                <p:oleObj name="Equation" r:id="rId6" imgW="253890" imgH="241195" progId="Equation.DSMT4">
                  <p:embed/>
                  <p:pic>
                    <p:nvPicPr>
                      <p:cNvPr id="0" name="Object 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07313" y="4173538"/>
                        <a:ext cx="425450" cy="40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42" name="Text Box 43"/>
          <p:cNvSpPr txBox="1">
            <a:spLocks noChangeArrowheads="1"/>
          </p:cNvSpPr>
          <p:nvPr/>
        </p:nvSpPr>
        <p:spPr bwMode="auto">
          <a:xfrm>
            <a:off x="2506663" y="3165475"/>
            <a:ext cx="4152900"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cs-CZ" altLang="cs-CZ" sz="1600" b="1">
                <a:solidFill>
                  <a:srgbClr val="000066"/>
                </a:solidFill>
                <a:latin typeface="Arial" panose="020B0604020202020204" pitchFamily="34" charset="0"/>
              </a:rPr>
              <a:t>Příklad: Odhad vlivu termální transpirace</a:t>
            </a:r>
            <a:endParaRPr lang="en-US" altLang="cs-CZ" sz="1600" b="1">
              <a:solidFill>
                <a:srgbClr val="000066"/>
              </a:solidFill>
              <a:latin typeface="Arial" panose="020B0604020202020204" pitchFamily="34" charset="0"/>
            </a:endParaRPr>
          </a:p>
        </p:txBody>
      </p:sp>
      <p:sp>
        <p:nvSpPr>
          <p:cNvPr id="21543" name="Text Box 44"/>
          <p:cNvSpPr txBox="1">
            <a:spLocks noChangeArrowheads="1"/>
          </p:cNvSpPr>
          <p:nvPr/>
        </p:nvSpPr>
        <p:spPr bwMode="auto">
          <a:xfrm>
            <a:off x="-180975" y="3524250"/>
            <a:ext cx="3959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1600" b="1">
                <a:solidFill>
                  <a:srgbClr val="FF0000"/>
                </a:solidFill>
                <a:latin typeface="Arial" panose="020B0604020202020204" pitchFamily="34" charset="0"/>
              </a:rPr>
              <a:t>Viskozita plynu</a:t>
            </a:r>
          </a:p>
        </p:txBody>
      </p:sp>
      <p:sp>
        <p:nvSpPr>
          <p:cNvPr id="21544" name="Text Box 45"/>
          <p:cNvSpPr txBox="1">
            <a:spLocks noChangeArrowheads="1"/>
          </p:cNvSpPr>
          <p:nvPr/>
        </p:nvSpPr>
        <p:spPr bwMode="auto">
          <a:xfrm>
            <a:off x="179388" y="4748213"/>
            <a:ext cx="3455987" cy="1993900"/>
          </a:xfrm>
          <a:prstGeom prst="rect">
            <a:avLst/>
          </a:prstGeom>
          <a:solidFill>
            <a:srgbClr val="FFFF99"/>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1600" b="1">
                <a:latin typeface="Arial" panose="020B0604020202020204" pitchFamily="34" charset="0"/>
              </a:rPr>
              <a:t>Odhadové metody</a:t>
            </a:r>
          </a:p>
          <a:p>
            <a:pPr>
              <a:spcBef>
                <a:spcPct val="0"/>
              </a:spcBef>
              <a:buFontTx/>
              <a:buNone/>
            </a:pPr>
            <a:endParaRPr lang="cs-CZ" altLang="cs-CZ" sz="1100">
              <a:latin typeface="Arial" panose="020B0604020202020204" pitchFamily="34" charset="0"/>
            </a:endParaRPr>
          </a:p>
          <a:p>
            <a:pPr>
              <a:spcBef>
                <a:spcPct val="0"/>
              </a:spcBef>
              <a:buFontTx/>
              <a:buChar char="-"/>
            </a:pPr>
            <a:r>
              <a:rPr lang="cs-CZ" altLang="cs-CZ" sz="1400" b="1">
                <a:latin typeface="Arial" panose="020B0604020202020204" pitchFamily="34" charset="0"/>
              </a:rPr>
              <a:t> </a:t>
            </a:r>
            <a:r>
              <a:rPr lang="cs-CZ" altLang="cs-CZ" sz="1400" b="1">
                <a:solidFill>
                  <a:srgbClr val="FF3300"/>
                </a:solidFill>
                <a:latin typeface="Arial" panose="020B0604020202020204" pitchFamily="34" charset="0"/>
              </a:rPr>
              <a:t>Chungova</a:t>
            </a:r>
          </a:p>
          <a:p>
            <a:pPr>
              <a:spcBef>
                <a:spcPct val="0"/>
              </a:spcBef>
              <a:buFontTx/>
              <a:buChar char="-"/>
            </a:pPr>
            <a:r>
              <a:rPr lang="cs-CZ" altLang="cs-CZ" sz="1400" b="1">
                <a:latin typeface="Arial" panose="020B0604020202020204" pitchFamily="34" charset="0"/>
              </a:rPr>
              <a:t> Lucasova</a:t>
            </a:r>
          </a:p>
          <a:p>
            <a:pPr>
              <a:spcBef>
                <a:spcPct val="0"/>
              </a:spcBef>
              <a:buFontTx/>
              <a:buChar char="-"/>
            </a:pPr>
            <a:r>
              <a:rPr lang="cs-CZ" altLang="cs-CZ" sz="1400" b="1">
                <a:latin typeface="Arial" panose="020B0604020202020204" pitchFamily="34" charset="0"/>
              </a:rPr>
              <a:t> Reichenbergova</a:t>
            </a:r>
          </a:p>
          <a:p>
            <a:pPr>
              <a:spcBef>
                <a:spcPct val="0"/>
              </a:spcBef>
              <a:buFontTx/>
              <a:buChar char="-"/>
            </a:pPr>
            <a:endParaRPr lang="cs-CZ" altLang="cs-CZ" sz="1400" b="1">
              <a:latin typeface="Arial" panose="020B0604020202020204" pitchFamily="34" charset="0"/>
            </a:endParaRPr>
          </a:p>
          <a:p>
            <a:pPr>
              <a:spcBef>
                <a:spcPct val="0"/>
              </a:spcBef>
              <a:buFontTx/>
              <a:buChar char="-"/>
            </a:pPr>
            <a:endParaRPr lang="cs-CZ" altLang="cs-CZ" sz="1400" b="1">
              <a:latin typeface="Arial" panose="020B0604020202020204" pitchFamily="34" charset="0"/>
            </a:endParaRPr>
          </a:p>
          <a:p>
            <a:pPr>
              <a:spcBef>
                <a:spcPct val="0"/>
              </a:spcBef>
            </a:pPr>
            <a:endParaRPr lang="cs-CZ" altLang="cs-CZ" sz="1400" b="1">
              <a:solidFill>
                <a:srgbClr val="FF3300"/>
              </a:solidFill>
              <a:latin typeface="Arial" panose="020B0604020202020204" pitchFamily="34" charset="0"/>
            </a:endParaRPr>
          </a:p>
          <a:p>
            <a:pPr>
              <a:spcBef>
                <a:spcPct val="0"/>
              </a:spcBef>
            </a:pPr>
            <a:endParaRPr lang="cs-CZ" altLang="cs-CZ" sz="1400" b="1">
              <a:solidFill>
                <a:srgbClr val="FF3300"/>
              </a:solidFill>
              <a:latin typeface="Arial" panose="020B0604020202020204" pitchFamily="34" charset="0"/>
            </a:endParaRPr>
          </a:p>
        </p:txBody>
      </p:sp>
      <p:sp>
        <p:nvSpPr>
          <p:cNvPr id="21545" name="Text Box 46"/>
          <p:cNvSpPr txBox="1">
            <a:spLocks noChangeArrowheads="1"/>
          </p:cNvSpPr>
          <p:nvPr/>
        </p:nvSpPr>
        <p:spPr bwMode="auto">
          <a:xfrm rot="-5400000">
            <a:off x="1731168" y="4133057"/>
            <a:ext cx="9445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1400" b="1">
                <a:latin typeface="Arial" panose="020B0604020202020204" pitchFamily="34" charset="0"/>
              </a:rPr>
              <a:t>neznám</a:t>
            </a:r>
            <a:r>
              <a:rPr lang="en-US" altLang="cs-CZ" sz="1400" b="1">
                <a:latin typeface="Arial" panose="020B0604020202020204" pitchFamily="34" charset="0"/>
              </a:rPr>
              <a:t>e</a:t>
            </a:r>
            <a:endParaRPr lang="cs-CZ" altLang="cs-CZ" sz="1400" b="1">
              <a:latin typeface="Arial" panose="020B0604020202020204" pitchFamily="34" charset="0"/>
            </a:endParaRPr>
          </a:p>
        </p:txBody>
      </p:sp>
      <p:sp>
        <p:nvSpPr>
          <p:cNvPr id="21546" name="AutoShape 47"/>
          <p:cNvSpPr>
            <a:spLocks noChangeArrowheads="1"/>
          </p:cNvSpPr>
          <p:nvPr/>
        </p:nvSpPr>
        <p:spPr bwMode="auto">
          <a:xfrm rot="10800000">
            <a:off x="1692275" y="3992563"/>
            <a:ext cx="360363" cy="612775"/>
          </a:xfrm>
          <a:prstGeom prst="upArrow">
            <a:avLst>
              <a:gd name="adj1" fmla="val 50000"/>
              <a:gd name="adj2" fmla="val 42511"/>
            </a:avLst>
          </a:prstGeom>
          <a:solidFill>
            <a:srgbClr val="D4DBEE"/>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cs-CZ" altLang="cs-CZ" sz="1800">
              <a:latin typeface="Arial" panose="020B0604020202020204" pitchFamily="34" charset="0"/>
            </a:endParaRPr>
          </a:p>
        </p:txBody>
      </p:sp>
      <p:sp>
        <p:nvSpPr>
          <p:cNvPr id="21547" name="AutoShape 48"/>
          <p:cNvSpPr>
            <a:spLocks noChangeArrowheads="1"/>
          </p:cNvSpPr>
          <p:nvPr/>
        </p:nvSpPr>
        <p:spPr bwMode="auto">
          <a:xfrm rot="5400000">
            <a:off x="4193382" y="5703094"/>
            <a:ext cx="360362" cy="1187450"/>
          </a:xfrm>
          <a:prstGeom prst="upArrow">
            <a:avLst>
              <a:gd name="adj1" fmla="val 50000"/>
              <a:gd name="adj2" fmla="val 82379"/>
            </a:avLst>
          </a:prstGeom>
          <a:solidFill>
            <a:srgbClr val="D4DBEE"/>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cs-CZ" altLang="cs-CZ" sz="1800">
              <a:latin typeface="Arial" panose="020B0604020202020204" pitchFamily="34" charset="0"/>
            </a:endParaRPr>
          </a:p>
        </p:txBody>
      </p:sp>
      <p:sp>
        <p:nvSpPr>
          <p:cNvPr id="21548" name="Text Box 49"/>
          <p:cNvSpPr txBox="1">
            <a:spLocks noChangeArrowheads="1"/>
          </p:cNvSpPr>
          <p:nvPr/>
        </p:nvSpPr>
        <p:spPr bwMode="auto">
          <a:xfrm>
            <a:off x="5219700" y="5549900"/>
            <a:ext cx="3455988" cy="1143000"/>
          </a:xfrm>
          <a:prstGeom prst="rect">
            <a:avLst/>
          </a:prstGeom>
          <a:solidFill>
            <a:srgbClr val="D4DBEE"/>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1600" b="1">
                <a:latin typeface="Arial" panose="020B0604020202020204" pitchFamily="34" charset="0"/>
              </a:rPr>
              <a:t>Odhadové metody</a:t>
            </a:r>
          </a:p>
          <a:p>
            <a:pPr>
              <a:spcBef>
                <a:spcPct val="0"/>
              </a:spcBef>
              <a:buFontTx/>
              <a:buNone/>
            </a:pPr>
            <a:endParaRPr lang="cs-CZ" altLang="cs-CZ" sz="1100">
              <a:latin typeface="Arial" panose="020B0604020202020204" pitchFamily="34" charset="0"/>
            </a:endParaRPr>
          </a:p>
          <a:p>
            <a:pPr>
              <a:spcBef>
                <a:spcPct val="0"/>
              </a:spcBef>
              <a:buFontTx/>
              <a:buChar char="-"/>
            </a:pPr>
            <a:r>
              <a:rPr lang="cs-CZ" altLang="cs-CZ" sz="1400" b="1">
                <a:latin typeface="Arial" panose="020B0604020202020204" pitchFamily="34" charset="0"/>
              </a:rPr>
              <a:t> Jobackova</a:t>
            </a:r>
          </a:p>
          <a:p>
            <a:pPr>
              <a:spcBef>
                <a:spcPct val="0"/>
              </a:spcBef>
              <a:buFontTx/>
              <a:buChar char="-"/>
            </a:pPr>
            <a:r>
              <a:rPr lang="cs-CZ" altLang="cs-CZ" sz="1400" b="1">
                <a:latin typeface="Arial" panose="020B0604020202020204" pitchFamily="34" charset="0"/>
              </a:rPr>
              <a:t> Constantinou a Gani</a:t>
            </a:r>
          </a:p>
          <a:p>
            <a:pPr>
              <a:spcBef>
                <a:spcPct val="0"/>
              </a:spcBef>
              <a:buFontTx/>
              <a:buChar char="-"/>
            </a:pPr>
            <a:r>
              <a:rPr lang="cs-CZ" altLang="cs-CZ" sz="1400" b="1">
                <a:latin typeface="Arial" panose="020B0604020202020204" pitchFamily="34" charset="0"/>
              </a:rPr>
              <a:t> …</a:t>
            </a:r>
            <a:endParaRPr lang="cs-CZ" altLang="cs-CZ" sz="1400" b="1">
              <a:solidFill>
                <a:srgbClr val="FF3300"/>
              </a:solidFill>
              <a:latin typeface="Arial" panose="020B0604020202020204" pitchFamily="34" charset="0"/>
            </a:endParaRPr>
          </a:p>
        </p:txBody>
      </p:sp>
      <p:sp>
        <p:nvSpPr>
          <p:cNvPr id="21549" name="Text Box 50"/>
          <p:cNvSpPr txBox="1">
            <a:spLocks noChangeArrowheads="1"/>
          </p:cNvSpPr>
          <p:nvPr/>
        </p:nvSpPr>
        <p:spPr bwMode="auto">
          <a:xfrm>
            <a:off x="3851275" y="5829300"/>
            <a:ext cx="942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1400" b="1">
                <a:latin typeface="Arial" panose="020B0604020202020204" pitchFamily="34" charset="0"/>
              </a:rPr>
              <a:t>neznám</a:t>
            </a:r>
            <a:r>
              <a:rPr lang="en-US" altLang="cs-CZ" sz="1400" b="1">
                <a:latin typeface="Arial" panose="020B0604020202020204" pitchFamily="34" charset="0"/>
              </a:rPr>
              <a:t>e</a:t>
            </a:r>
            <a:endParaRPr lang="cs-CZ" altLang="cs-CZ" sz="1400" b="1">
              <a:latin typeface="Arial" panose="020B0604020202020204" pitchFamily="34" charset="0"/>
            </a:endParaRPr>
          </a:p>
        </p:txBody>
      </p:sp>
      <p:sp>
        <p:nvSpPr>
          <p:cNvPr id="21550" name="Text Box 53"/>
          <p:cNvSpPr txBox="1">
            <a:spLocks noChangeArrowheads="1"/>
          </p:cNvSpPr>
          <p:nvPr/>
        </p:nvSpPr>
        <p:spPr bwMode="auto">
          <a:xfrm>
            <a:off x="179388" y="5973763"/>
            <a:ext cx="3455987" cy="517525"/>
          </a:xfrm>
          <a:prstGeom prst="rect">
            <a:avLst/>
          </a:prstGeom>
          <a:solidFill>
            <a:srgbClr val="D4DBEE"/>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cs-CZ" altLang="cs-CZ" sz="1400" b="1" i="1">
                <a:solidFill>
                  <a:srgbClr val="FF3300"/>
                </a:solidFill>
                <a:latin typeface="Arial" panose="020B0604020202020204" pitchFamily="34" charset="0"/>
              </a:rPr>
              <a:t> T</a:t>
            </a:r>
            <a:r>
              <a:rPr lang="cs-CZ" altLang="cs-CZ" sz="1600" b="1" baseline="-25000">
                <a:solidFill>
                  <a:srgbClr val="FF3300"/>
                </a:solidFill>
                <a:latin typeface="Arial" panose="020B0604020202020204" pitchFamily="34" charset="0"/>
              </a:rPr>
              <a:t>c</a:t>
            </a:r>
            <a:r>
              <a:rPr lang="cs-CZ" altLang="cs-CZ" sz="1400" b="1">
                <a:solidFill>
                  <a:srgbClr val="FF3300"/>
                </a:solidFill>
                <a:latin typeface="Arial" panose="020B0604020202020204" pitchFamily="34" charset="0"/>
              </a:rPr>
              <a:t>, </a:t>
            </a:r>
            <a:r>
              <a:rPr lang="cs-CZ" altLang="cs-CZ" sz="1400" b="1" i="1">
                <a:solidFill>
                  <a:srgbClr val="FF3300"/>
                </a:solidFill>
                <a:latin typeface="Arial" panose="020B0604020202020204" pitchFamily="34" charset="0"/>
              </a:rPr>
              <a:t>V</a:t>
            </a:r>
            <a:r>
              <a:rPr lang="cs-CZ" altLang="cs-CZ" sz="1800" b="1" baseline="-25000">
                <a:solidFill>
                  <a:srgbClr val="FF3300"/>
                </a:solidFill>
                <a:latin typeface="Arial" panose="020B0604020202020204" pitchFamily="34" charset="0"/>
              </a:rPr>
              <a:t>c</a:t>
            </a:r>
            <a:r>
              <a:rPr lang="cs-CZ" altLang="cs-CZ" sz="1400" b="1">
                <a:solidFill>
                  <a:srgbClr val="FF3300"/>
                </a:solidFill>
                <a:latin typeface="Arial" panose="020B0604020202020204" pitchFamily="34" charset="0"/>
              </a:rPr>
              <a:t>, dipólový moment, acentrický faktor</a:t>
            </a:r>
            <a:endParaRPr lang="cs-CZ" altLang="cs-CZ" sz="2400" b="1"/>
          </a:p>
        </p:txBody>
      </p:sp>
      <p:sp>
        <p:nvSpPr>
          <p:cNvPr id="21551" name="Line 55"/>
          <p:cNvSpPr>
            <a:spLocks noChangeShapeType="1"/>
          </p:cNvSpPr>
          <p:nvPr/>
        </p:nvSpPr>
        <p:spPr bwMode="auto">
          <a:xfrm>
            <a:off x="107950" y="3141663"/>
            <a:ext cx="8928100" cy="0"/>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spTree>
  </p:cSld>
  <p:clrMapOvr>
    <a:masterClrMapping/>
  </p:clrMapOvr>
  <p:transition spd="med">
    <p:pull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a:solidFill>
                  <a:srgbClr val="FFFFFF"/>
                </a:solidFill>
                <a:latin typeface="Arial" panose="020B0604020202020204" pitchFamily="34" charset="0"/>
              </a:rPr>
              <a:t>Obsah přednášky</a:t>
            </a:r>
            <a:endParaRPr lang="en-US" altLang="cs-CZ" sz="2400" b="1">
              <a:solidFill>
                <a:srgbClr val="FFFFFF"/>
              </a:solidFill>
              <a:latin typeface="Arial" panose="020B0604020202020204" pitchFamily="34" charset="0"/>
            </a:endParaRPr>
          </a:p>
        </p:txBody>
      </p:sp>
      <p:sp>
        <p:nvSpPr>
          <p:cNvPr id="11267" name="Text Box 4"/>
          <p:cNvSpPr txBox="1">
            <a:spLocks noChangeArrowheads="1"/>
          </p:cNvSpPr>
          <p:nvPr/>
        </p:nvSpPr>
        <p:spPr bwMode="auto">
          <a:xfrm>
            <a:off x="827584" y="908050"/>
            <a:ext cx="7488435" cy="334784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90000"/>
              </a:lnSpc>
              <a:spcBef>
                <a:spcPct val="50000"/>
              </a:spcBef>
            </a:pPr>
            <a:r>
              <a:rPr lang="cs-CZ" altLang="cs-CZ" sz="2400" b="1" dirty="0" smtClean="0">
                <a:solidFill>
                  <a:srgbClr val="000066"/>
                </a:solidFill>
                <a:latin typeface="Arial" panose="020B0604020202020204" pitchFamily="34" charset="0"/>
              </a:rPr>
              <a:t> </a:t>
            </a:r>
            <a:r>
              <a:rPr lang="en-US" altLang="cs-CZ" sz="2400" b="1" dirty="0" err="1" smtClean="0">
                <a:solidFill>
                  <a:srgbClr val="000066"/>
                </a:solidFill>
                <a:latin typeface="Arial" panose="020B0604020202020204" pitchFamily="34" charset="0"/>
              </a:rPr>
              <a:t>Kde</a:t>
            </a:r>
            <a:r>
              <a:rPr lang="en-US" altLang="cs-CZ" sz="2400" b="1" dirty="0" smtClean="0">
                <a:solidFill>
                  <a:srgbClr val="000066"/>
                </a:solidFill>
                <a:latin typeface="Arial" panose="020B0604020202020204" pitchFamily="34" charset="0"/>
              </a:rPr>
              <a:t> </a:t>
            </a:r>
            <a:r>
              <a:rPr lang="en-US" altLang="cs-CZ" sz="2400" b="1" dirty="0">
                <a:solidFill>
                  <a:srgbClr val="000066"/>
                </a:solidFill>
                <a:latin typeface="Arial" panose="020B0604020202020204" pitchFamily="34" charset="0"/>
              </a:rPr>
              <a:t>z</a:t>
            </a:r>
            <a:r>
              <a:rPr lang="cs-CZ" altLang="cs-CZ" sz="2400" b="1" dirty="0" err="1">
                <a:solidFill>
                  <a:srgbClr val="000066"/>
                </a:solidFill>
                <a:latin typeface="Arial" panose="020B0604020202020204" pitchFamily="34" charset="0"/>
              </a:rPr>
              <a:t>ískat</a:t>
            </a:r>
            <a:r>
              <a:rPr lang="cs-CZ" altLang="cs-CZ" sz="2400" b="1" dirty="0">
                <a:solidFill>
                  <a:srgbClr val="000066"/>
                </a:solidFill>
                <a:latin typeface="Arial" panose="020B0604020202020204" pitchFamily="34" charset="0"/>
              </a:rPr>
              <a:t> experimentální data</a:t>
            </a:r>
            <a:r>
              <a:rPr lang="en-US" altLang="cs-CZ" sz="2400" b="1" dirty="0" smtClean="0">
                <a:solidFill>
                  <a:srgbClr val="000066"/>
                </a:solidFill>
                <a:latin typeface="Arial" panose="020B0604020202020204" pitchFamily="34" charset="0"/>
              </a:rPr>
              <a:t>?</a:t>
            </a:r>
            <a:endParaRPr lang="cs-CZ" altLang="cs-CZ" sz="2400" b="1" dirty="0" smtClean="0">
              <a:solidFill>
                <a:srgbClr val="000066"/>
              </a:solidFill>
              <a:latin typeface="Arial" panose="020B0604020202020204" pitchFamily="34" charset="0"/>
            </a:endParaRPr>
          </a:p>
          <a:p>
            <a:pPr eaLnBrk="1" hangingPunct="1">
              <a:lnSpc>
                <a:spcPct val="190000"/>
              </a:lnSpc>
              <a:spcBef>
                <a:spcPct val="50000"/>
              </a:spcBef>
            </a:pPr>
            <a:r>
              <a:rPr lang="cs-CZ" altLang="cs-CZ" sz="2400" b="1" dirty="0">
                <a:solidFill>
                  <a:srgbClr val="000066"/>
                </a:solidFill>
                <a:latin typeface="Arial" panose="020B0604020202020204" pitchFamily="34" charset="0"/>
              </a:rPr>
              <a:t> Proč potřebujeme odhadové metody</a:t>
            </a:r>
            <a:r>
              <a:rPr lang="en-US" altLang="cs-CZ" sz="2400" b="1" dirty="0">
                <a:solidFill>
                  <a:srgbClr val="000066"/>
                </a:solidFill>
                <a:latin typeface="Arial" panose="020B0604020202020204" pitchFamily="34" charset="0"/>
              </a:rPr>
              <a:t>? </a:t>
            </a:r>
          </a:p>
          <a:p>
            <a:pPr eaLnBrk="1" hangingPunct="1">
              <a:lnSpc>
                <a:spcPct val="190000"/>
              </a:lnSpc>
              <a:spcBef>
                <a:spcPct val="50000"/>
              </a:spcBef>
            </a:pPr>
            <a:r>
              <a:rPr lang="en-US" altLang="cs-CZ" sz="2400" b="1" dirty="0">
                <a:solidFill>
                  <a:srgbClr val="000066"/>
                </a:solidFill>
                <a:latin typeface="Arial" panose="020B0604020202020204" pitchFamily="34" charset="0"/>
              </a:rPr>
              <a:t> P</a:t>
            </a:r>
            <a:r>
              <a:rPr lang="cs-CZ" altLang="cs-CZ" sz="2400" b="1" dirty="0" err="1">
                <a:solidFill>
                  <a:srgbClr val="000066"/>
                </a:solidFill>
                <a:latin typeface="Arial" panose="020B0604020202020204" pitchFamily="34" charset="0"/>
              </a:rPr>
              <a:t>řehled</a:t>
            </a:r>
            <a:r>
              <a:rPr lang="cs-CZ" altLang="cs-CZ" sz="2400" b="1" dirty="0">
                <a:solidFill>
                  <a:srgbClr val="000066"/>
                </a:solidFill>
                <a:latin typeface="Arial" panose="020B0604020202020204" pitchFamily="34" charset="0"/>
              </a:rPr>
              <a:t> odhadových metod</a:t>
            </a:r>
            <a:r>
              <a:rPr lang="en-US" altLang="cs-CZ" sz="2400" b="1" dirty="0">
                <a:solidFill>
                  <a:srgbClr val="000066"/>
                </a:solidFill>
                <a:latin typeface="Arial" panose="020B0604020202020204" pitchFamily="34" charset="0"/>
              </a:rPr>
              <a:t>.</a:t>
            </a:r>
            <a:endParaRPr lang="cs-CZ" altLang="cs-CZ" sz="2400" b="1" dirty="0">
              <a:solidFill>
                <a:srgbClr val="000066"/>
              </a:solidFill>
              <a:latin typeface="Arial" panose="020B0604020202020204" pitchFamily="34" charset="0"/>
            </a:endParaRPr>
          </a:p>
          <a:p>
            <a:pPr eaLnBrk="1" hangingPunct="1">
              <a:lnSpc>
                <a:spcPct val="190000"/>
              </a:lnSpc>
              <a:spcBef>
                <a:spcPct val="50000"/>
              </a:spcBef>
            </a:pPr>
            <a:r>
              <a:rPr lang="cs-CZ" altLang="cs-CZ" sz="2400" b="1" dirty="0">
                <a:solidFill>
                  <a:srgbClr val="000066"/>
                </a:solidFill>
                <a:latin typeface="Arial" panose="020B0604020202020204" pitchFamily="34" charset="0"/>
              </a:rPr>
              <a:t> Kde získat informace o odhadových metodách</a:t>
            </a:r>
            <a:r>
              <a:rPr lang="en-US" altLang="cs-CZ" sz="2400" b="1" dirty="0" smtClean="0">
                <a:solidFill>
                  <a:srgbClr val="000066"/>
                </a:solidFill>
                <a:latin typeface="Arial" panose="020B0604020202020204" pitchFamily="34" charset="0"/>
              </a:rPr>
              <a:t>?</a:t>
            </a:r>
            <a:endParaRPr lang="en-US" altLang="cs-CZ" sz="2400" b="1" dirty="0">
              <a:solidFill>
                <a:srgbClr val="000066"/>
              </a:solidFill>
              <a:latin typeface="Arial" panose="020B0604020202020204" pitchFamily="34" charset="0"/>
            </a:endParaRPr>
          </a:p>
        </p:txBody>
      </p:sp>
    </p:spTree>
  </p:cSld>
  <p:clrMapOvr>
    <a:masterClrMapping/>
  </p:clrMapOvr>
  <p:transition spd="med">
    <p:pull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cs-CZ" sz="2400" b="1" dirty="0" err="1">
                <a:solidFill>
                  <a:srgbClr val="FFFFFF"/>
                </a:solidFill>
                <a:latin typeface="Arial" panose="020B0604020202020204" pitchFamily="34" charset="0"/>
                <a:cs typeface="Arial" panose="020B0604020202020204" pitchFamily="34" charset="0"/>
              </a:rPr>
              <a:t>Základní</a:t>
            </a:r>
            <a:r>
              <a:rPr lang="en-US" altLang="cs-CZ" sz="2400" b="1" dirty="0">
                <a:solidFill>
                  <a:srgbClr val="FFFFFF"/>
                </a:solidFill>
                <a:latin typeface="Arial" panose="020B0604020202020204" pitchFamily="34" charset="0"/>
                <a:cs typeface="Arial" panose="020B0604020202020204" pitchFamily="34" charset="0"/>
              </a:rPr>
              <a:t> </a:t>
            </a:r>
            <a:r>
              <a:rPr lang="en-US" altLang="cs-CZ" sz="2400" b="1" dirty="0" err="1">
                <a:solidFill>
                  <a:srgbClr val="FFFFFF"/>
                </a:solidFill>
                <a:latin typeface="Arial" panose="020B0604020202020204" pitchFamily="34" charset="0"/>
                <a:cs typeface="Arial" panose="020B0604020202020204" pitchFamily="34" charset="0"/>
              </a:rPr>
              <a:t>typy</a:t>
            </a:r>
            <a:r>
              <a:rPr lang="en-US" altLang="cs-CZ" sz="2400" b="1" dirty="0">
                <a:solidFill>
                  <a:srgbClr val="FFFFFF"/>
                </a:solidFill>
                <a:latin typeface="Arial" panose="020B0604020202020204" pitchFamily="34" charset="0"/>
                <a:cs typeface="Arial" panose="020B0604020202020204" pitchFamily="34" charset="0"/>
              </a:rPr>
              <a:t> </a:t>
            </a:r>
            <a:r>
              <a:rPr lang="en-US" altLang="cs-CZ" sz="2400" b="1" dirty="0" err="1">
                <a:solidFill>
                  <a:srgbClr val="FFFFFF"/>
                </a:solidFill>
                <a:latin typeface="Arial" panose="020B0604020202020204" pitchFamily="34" charset="0"/>
                <a:cs typeface="Arial" panose="020B0604020202020204" pitchFamily="34" charset="0"/>
              </a:rPr>
              <a:t>odhadových</a:t>
            </a:r>
            <a:r>
              <a:rPr lang="en-US" altLang="cs-CZ" sz="2400" b="1" dirty="0">
                <a:solidFill>
                  <a:srgbClr val="FFFFFF"/>
                </a:solidFill>
                <a:latin typeface="Arial" panose="020B0604020202020204" pitchFamily="34" charset="0"/>
                <a:cs typeface="Arial" panose="020B0604020202020204" pitchFamily="34" charset="0"/>
              </a:rPr>
              <a:t> </a:t>
            </a:r>
            <a:r>
              <a:rPr lang="en-US" altLang="cs-CZ" sz="2400" b="1" dirty="0" err="1">
                <a:solidFill>
                  <a:srgbClr val="FFFFFF"/>
                </a:solidFill>
                <a:latin typeface="Arial" panose="020B0604020202020204" pitchFamily="34" charset="0"/>
                <a:cs typeface="Arial" panose="020B0604020202020204" pitchFamily="34" charset="0"/>
              </a:rPr>
              <a:t>metod</a:t>
            </a:r>
            <a:endParaRPr lang="en-US" altLang="cs-CZ" sz="2400" b="1" dirty="0">
              <a:solidFill>
                <a:srgbClr val="FFFFFF"/>
              </a:solidFill>
              <a:latin typeface="Arial" panose="020B0604020202020204" pitchFamily="34" charset="0"/>
              <a:cs typeface="Arial" panose="020B0604020202020204" pitchFamily="34" charset="0"/>
            </a:endParaRPr>
          </a:p>
        </p:txBody>
      </p:sp>
      <p:sp>
        <p:nvSpPr>
          <p:cNvPr id="23555" name="Text Box 4"/>
          <p:cNvSpPr txBox="1">
            <a:spLocks noChangeArrowheads="1"/>
          </p:cNvSpPr>
          <p:nvPr/>
        </p:nvSpPr>
        <p:spPr bwMode="auto">
          <a:xfrm>
            <a:off x="228600" y="681038"/>
            <a:ext cx="849828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292100">
              <a:spcBef>
                <a:spcPct val="20000"/>
              </a:spcBef>
              <a:buChar char="•"/>
              <a:defRPr sz="3200">
                <a:solidFill>
                  <a:schemeClr val="tx1"/>
                </a:solidFill>
                <a:latin typeface="Times New Roman" panose="02020603050405020304" pitchFamily="18" charset="0"/>
              </a:defRPr>
            </a:lvl1pPr>
            <a:lvl2pPr marL="742950" indent="-285750" defTabSz="292100">
              <a:spcBef>
                <a:spcPct val="20000"/>
              </a:spcBef>
              <a:buChar char="–"/>
              <a:defRPr sz="2800">
                <a:solidFill>
                  <a:schemeClr val="tx1"/>
                </a:solidFill>
                <a:latin typeface="Times New Roman" panose="02020603050405020304" pitchFamily="18" charset="0"/>
              </a:defRPr>
            </a:lvl2pPr>
            <a:lvl3pPr marL="1143000" indent="-228600" defTabSz="292100">
              <a:spcBef>
                <a:spcPct val="20000"/>
              </a:spcBef>
              <a:buChar char="•"/>
              <a:defRPr sz="2400">
                <a:solidFill>
                  <a:schemeClr val="tx1"/>
                </a:solidFill>
                <a:latin typeface="Times New Roman" panose="02020603050405020304" pitchFamily="18" charset="0"/>
              </a:defRPr>
            </a:lvl3pPr>
            <a:lvl4pPr marL="1600200" indent="-228600" defTabSz="292100">
              <a:spcBef>
                <a:spcPct val="20000"/>
              </a:spcBef>
              <a:buChar char="–"/>
              <a:defRPr sz="2000">
                <a:solidFill>
                  <a:schemeClr val="tx1"/>
                </a:solidFill>
                <a:latin typeface="Times New Roman" panose="02020603050405020304" pitchFamily="18" charset="0"/>
              </a:defRPr>
            </a:lvl4pPr>
            <a:lvl5pPr marL="2057400" indent="-228600" defTabSz="292100">
              <a:spcBef>
                <a:spcPct val="20000"/>
              </a:spcBef>
              <a:buChar char="»"/>
              <a:defRPr sz="2000">
                <a:solidFill>
                  <a:schemeClr val="tx1"/>
                </a:solidFill>
                <a:latin typeface="Times New Roman" panose="02020603050405020304" pitchFamily="18" charset="0"/>
              </a:defRPr>
            </a:lvl5pPr>
            <a:lvl6pPr marL="2514600" indent="-228600" defTabSz="2921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921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921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921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dirty="0">
                <a:solidFill>
                  <a:srgbClr val="0033CC"/>
                </a:solidFill>
                <a:latin typeface="Arial" panose="020B0604020202020204" pitchFamily="34" charset="0"/>
                <a:cs typeface="Arial" panose="020B0604020202020204" pitchFamily="34" charset="0"/>
              </a:rPr>
              <a:t>1. Teoreticky fundované metody</a:t>
            </a:r>
          </a:p>
          <a:p>
            <a:pPr eaLnBrk="1" hangingPunct="1">
              <a:spcBef>
                <a:spcPct val="0"/>
              </a:spcBef>
              <a:buFontTx/>
              <a:buNone/>
            </a:pPr>
            <a:r>
              <a:rPr lang="cs-CZ" altLang="cs-CZ" sz="2400" b="1" dirty="0">
                <a:latin typeface="Arial" panose="020B0604020202020204" pitchFamily="34" charset="0"/>
                <a:cs typeface="Arial" panose="020B0604020202020204" pitchFamily="34" charset="0"/>
              </a:rPr>
              <a:t>	</a:t>
            </a:r>
            <a:r>
              <a:rPr lang="cs-CZ" altLang="cs-CZ" sz="1600" b="1" dirty="0">
                <a:latin typeface="Arial" panose="020B0604020202020204" pitchFamily="34" charset="0"/>
                <a:cs typeface="Arial" panose="020B0604020202020204" pitchFamily="34" charset="0"/>
              </a:rPr>
              <a:t>viskozita plynu</a:t>
            </a:r>
            <a:r>
              <a:rPr lang="cs-CZ" altLang="cs-CZ" sz="1600" dirty="0">
                <a:latin typeface="Arial" panose="020B0604020202020204" pitchFamily="34" charset="0"/>
                <a:cs typeface="Arial" panose="020B0604020202020204" pitchFamily="34" charset="0"/>
              </a:rPr>
              <a:t> (</a:t>
            </a:r>
            <a:r>
              <a:rPr lang="cs-CZ" altLang="cs-CZ" sz="1600" dirty="0" err="1" smtClean="0">
                <a:latin typeface="Arial" panose="020B0604020202020204" pitchFamily="34" charset="0"/>
                <a:cs typeface="Arial" panose="020B0604020202020204" pitchFamily="34" charset="0"/>
              </a:rPr>
              <a:t>Chapman</a:t>
            </a:r>
            <a:r>
              <a:rPr lang="en-US" altLang="cs-CZ" sz="1600" dirty="0" smtClean="0">
                <a:latin typeface="Arial" panose="020B0604020202020204" pitchFamily="34" charset="0"/>
                <a:cs typeface="Arial" panose="020B0604020202020204" pitchFamily="34" charset="0"/>
              </a:rPr>
              <a:t>ova</a:t>
            </a:r>
            <a:r>
              <a:rPr lang="cs-CZ" altLang="cs-CZ" sz="1600" dirty="0" smtClean="0">
                <a:latin typeface="Arial" panose="020B0604020202020204" pitchFamily="34" charset="0"/>
                <a:cs typeface="Arial" panose="020B0604020202020204" pitchFamily="34" charset="0"/>
              </a:rPr>
              <a:t>-</a:t>
            </a:r>
            <a:r>
              <a:rPr lang="cs-CZ" altLang="cs-CZ" sz="1600" dirty="0" err="1" smtClean="0">
                <a:latin typeface="Arial" panose="020B0604020202020204" pitchFamily="34" charset="0"/>
                <a:cs typeface="Arial" panose="020B0604020202020204" pitchFamily="34" charset="0"/>
              </a:rPr>
              <a:t>Enskog</a:t>
            </a:r>
            <a:r>
              <a:rPr lang="en-US" altLang="cs-CZ" sz="1600" dirty="0" smtClean="0">
                <a:latin typeface="Arial" panose="020B0604020202020204" pitchFamily="34" charset="0"/>
                <a:cs typeface="Arial" panose="020B0604020202020204" pitchFamily="34" charset="0"/>
              </a:rPr>
              <a:t>ova </a:t>
            </a:r>
            <a:r>
              <a:rPr lang="en-US" altLang="cs-CZ" sz="1600" dirty="0" err="1" smtClean="0">
                <a:latin typeface="Arial" panose="020B0604020202020204" pitchFamily="34" charset="0"/>
                <a:cs typeface="Arial" panose="020B0604020202020204" pitchFamily="34" charset="0"/>
              </a:rPr>
              <a:t>teorie</a:t>
            </a:r>
            <a:r>
              <a:rPr lang="cs-CZ" altLang="cs-CZ" sz="1600" dirty="0" smtClean="0">
                <a:latin typeface="Arial" panose="020B0604020202020204" pitchFamily="34" charset="0"/>
                <a:cs typeface="Arial" panose="020B0604020202020204" pitchFamily="34" charset="0"/>
              </a:rPr>
              <a:t>)</a:t>
            </a:r>
            <a:r>
              <a:rPr lang="cs-CZ" altLang="cs-CZ" sz="1800" dirty="0" smtClean="0">
                <a:latin typeface="Arial" panose="020B0604020202020204" pitchFamily="34" charset="0"/>
                <a:cs typeface="Arial" panose="020B0604020202020204" pitchFamily="34" charset="0"/>
              </a:rPr>
              <a:t> </a:t>
            </a:r>
            <a:endParaRPr lang="en-US" altLang="cs-CZ" sz="1800" dirty="0">
              <a:latin typeface="Arial" panose="020B0604020202020204" pitchFamily="34" charset="0"/>
              <a:cs typeface="Arial" panose="020B0604020202020204" pitchFamily="34" charset="0"/>
            </a:endParaRPr>
          </a:p>
          <a:p>
            <a:pPr eaLnBrk="1" hangingPunct="1">
              <a:spcBef>
                <a:spcPct val="0"/>
              </a:spcBef>
              <a:buFontTx/>
              <a:buNone/>
            </a:pPr>
            <a:r>
              <a:rPr lang="en-US" altLang="cs-CZ" sz="1800" dirty="0">
                <a:latin typeface="Arial" panose="020B0604020202020204" pitchFamily="34" charset="0"/>
                <a:cs typeface="Arial" panose="020B0604020202020204" pitchFamily="34" charset="0"/>
              </a:rPr>
              <a:t>	</a:t>
            </a:r>
            <a:r>
              <a:rPr lang="cs-CZ" altLang="cs-CZ" sz="1600" b="1" dirty="0">
                <a:latin typeface="Arial" panose="020B0604020202020204" pitchFamily="34" charset="0"/>
                <a:cs typeface="Arial" panose="020B0604020202020204" pitchFamily="34" charset="0"/>
              </a:rPr>
              <a:t>výpočetní chemie</a:t>
            </a:r>
            <a:r>
              <a:rPr lang="cs-CZ" altLang="cs-CZ" sz="1800" dirty="0">
                <a:latin typeface="Arial" panose="020B0604020202020204" pitchFamily="34" charset="0"/>
                <a:cs typeface="Arial" panose="020B0604020202020204" pitchFamily="34" charset="0"/>
              </a:rPr>
              <a:t> </a:t>
            </a:r>
            <a:r>
              <a:rPr lang="en-US" altLang="cs-CZ" sz="1800" dirty="0">
                <a:latin typeface="Arial" panose="020B0604020202020204" pitchFamily="34" charset="0"/>
                <a:cs typeface="Arial" panose="020B0604020202020204" pitchFamily="34" charset="0"/>
              </a:rPr>
              <a:t>(</a:t>
            </a:r>
            <a:r>
              <a:rPr lang="cs-CZ" altLang="cs-CZ" sz="1600" b="1" i="1" dirty="0">
                <a:latin typeface="Arial" panose="020B0604020202020204" pitchFamily="34" charset="0"/>
                <a:cs typeface="Arial" panose="020B0604020202020204" pitchFamily="34" charset="0"/>
              </a:rPr>
              <a:t>ab initio</a:t>
            </a:r>
            <a:r>
              <a:rPr lang="en-US" altLang="cs-CZ" sz="1600" b="1" dirty="0">
                <a:latin typeface="Arial" panose="020B0604020202020204" pitchFamily="34" charset="0"/>
                <a:cs typeface="Arial" panose="020B0604020202020204" pitchFamily="34" charset="0"/>
              </a:rPr>
              <a:t>, DFT, </a:t>
            </a:r>
            <a:r>
              <a:rPr lang="en-US" altLang="cs-CZ" sz="1600" b="1" dirty="0" err="1">
                <a:latin typeface="Arial" panose="020B0604020202020204" pitchFamily="34" charset="0"/>
                <a:cs typeface="Arial" panose="020B0604020202020204" pitchFamily="34" charset="0"/>
              </a:rPr>
              <a:t>semiempirick</a:t>
            </a:r>
            <a:r>
              <a:rPr lang="cs-CZ" altLang="cs-CZ" sz="1600" b="1" dirty="0">
                <a:latin typeface="Arial" panose="020B0604020202020204" pitchFamily="34" charset="0"/>
                <a:cs typeface="Arial" panose="020B0604020202020204" pitchFamily="34" charset="0"/>
              </a:rPr>
              <a:t>é </a:t>
            </a:r>
            <a:r>
              <a:rPr lang="cs-CZ" altLang="cs-CZ" sz="1600" b="1" dirty="0" err="1">
                <a:latin typeface="Arial" panose="020B0604020202020204" pitchFamily="34" charset="0"/>
                <a:cs typeface="Arial" panose="020B0604020202020204" pitchFamily="34" charset="0"/>
              </a:rPr>
              <a:t>vý</a:t>
            </a:r>
            <a:r>
              <a:rPr lang="en-US" altLang="cs-CZ" sz="1600" b="1" dirty="0" err="1">
                <a:latin typeface="Arial" panose="020B0604020202020204" pitchFamily="34" charset="0"/>
                <a:cs typeface="Arial" panose="020B0604020202020204" pitchFamily="34" charset="0"/>
              </a:rPr>
              <a:t>po</a:t>
            </a:r>
            <a:r>
              <a:rPr lang="cs-CZ" altLang="cs-CZ" sz="1600" b="1" dirty="0" err="1">
                <a:latin typeface="Arial" panose="020B0604020202020204" pitchFamily="34" charset="0"/>
                <a:cs typeface="Arial" panose="020B0604020202020204" pitchFamily="34" charset="0"/>
              </a:rPr>
              <a:t>čty</a:t>
            </a:r>
            <a:r>
              <a:rPr lang="en-US" altLang="cs-CZ" sz="1600" b="1" dirty="0">
                <a:latin typeface="Arial" panose="020B0604020202020204" pitchFamily="34" charset="0"/>
                <a:cs typeface="Arial" panose="020B0604020202020204" pitchFamily="34" charset="0"/>
              </a:rPr>
              <a:t>, </a:t>
            </a:r>
            <a:r>
              <a:rPr lang="en-US" altLang="cs-CZ" sz="1600" b="1" dirty="0" err="1">
                <a:latin typeface="Arial" panose="020B0604020202020204" pitchFamily="34" charset="0"/>
                <a:cs typeface="Arial" panose="020B0604020202020204" pitchFamily="34" charset="0"/>
              </a:rPr>
              <a:t>molekul</a:t>
            </a:r>
            <a:r>
              <a:rPr lang="cs-CZ" altLang="cs-CZ" sz="1600" b="1" dirty="0" err="1">
                <a:latin typeface="Arial" panose="020B0604020202020204" pitchFamily="34" charset="0"/>
                <a:cs typeface="Arial" panose="020B0604020202020204" pitchFamily="34" charset="0"/>
              </a:rPr>
              <a:t>ární</a:t>
            </a:r>
            <a:r>
              <a:rPr lang="cs-CZ" altLang="cs-CZ" sz="1600" b="1" dirty="0">
                <a:latin typeface="Arial" panose="020B0604020202020204" pitchFamily="34" charset="0"/>
                <a:cs typeface="Arial" panose="020B0604020202020204" pitchFamily="34" charset="0"/>
              </a:rPr>
              <a:t> mechanika</a:t>
            </a:r>
            <a:r>
              <a:rPr lang="en-US" altLang="cs-CZ" sz="1600" b="1" dirty="0">
                <a:latin typeface="Arial" panose="020B0604020202020204" pitchFamily="34" charset="0"/>
                <a:cs typeface="Arial" panose="020B0604020202020204" pitchFamily="34" charset="0"/>
              </a:rPr>
              <a:t>)</a:t>
            </a:r>
            <a:r>
              <a:rPr lang="en-US" altLang="cs-CZ" sz="1800" dirty="0">
                <a:latin typeface="Arial" panose="020B0604020202020204" pitchFamily="34" charset="0"/>
                <a:cs typeface="Arial" panose="020B0604020202020204" pitchFamily="34" charset="0"/>
              </a:rPr>
              <a:t> </a:t>
            </a:r>
          </a:p>
          <a:p>
            <a:pPr eaLnBrk="1" hangingPunct="1">
              <a:spcBef>
                <a:spcPct val="0"/>
              </a:spcBef>
              <a:buFontTx/>
              <a:buNone/>
            </a:pPr>
            <a:r>
              <a:rPr lang="en-US" altLang="cs-CZ" sz="1800" dirty="0">
                <a:latin typeface="Arial" panose="020B0604020202020204" pitchFamily="34" charset="0"/>
                <a:cs typeface="Arial" panose="020B0604020202020204" pitchFamily="34" charset="0"/>
              </a:rPr>
              <a:t>	(</a:t>
            </a:r>
            <a:r>
              <a:rPr lang="en-US" altLang="cs-CZ" sz="1600" dirty="0">
                <a:latin typeface="Arial" panose="020B0604020202020204" pitchFamily="34" charset="0"/>
                <a:cs typeface="Arial" panose="020B0604020202020204" pitchFamily="34" charset="0"/>
              </a:rPr>
              <a:t>Gaussian, GAMESS, </a:t>
            </a:r>
            <a:r>
              <a:rPr lang="cs-CZ" altLang="cs-CZ" sz="1600" dirty="0" err="1">
                <a:latin typeface="Arial" panose="020B0604020202020204" pitchFamily="34" charset="0"/>
                <a:cs typeface="Arial" panose="020B0604020202020204" pitchFamily="34" charset="0"/>
              </a:rPr>
              <a:t>Molpro</a:t>
            </a:r>
            <a:r>
              <a:rPr lang="cs-CZ" altLang="cs-CZ" sz="1600" dirty="0">
                <a:latin typeface="Arial" panose="020B0604020202020204" pitchFamily="34" charset="0"/>
                <a:cs typeface="Arial" panose="020B0604020202020204" pitchFamily="34" charset="0"/>
              </a:rPr>
              <a:t>, </a:t>
            </a:r>
            <a:r>
              <a:rPr lang="en-US" altLang="cs-CZ" sz="1600" dirty="0">
                <a:latin typeface="Arial" panose="020B0604020202020204" pitchFamily="34" charset="0"/>
                <a:cs typeface="Arial" panose="020B0604020202020204" pitchFamily="34" charset="0"/>
              </a:rPr>
              <a:t>Spartan, MOPAC, COSMO-RS, </a:t>
            </a:r>
            <a:r>
              <a:rPr lang="en-US" altLang="cs-CZ" sz="1600" dirty="0" err="1">
                <a:latin typeface="Arial" panose="020B0604020202020204" pitchFamily="34" charset="0"/>
                <a:cs typeface="Arial" panose="020B0604020202020204" pitchFamily="34" charset="0"/>
              </a:rPr>
              <a:t>Hyperchem</a:t>
            </a:r>
            <a:r>
              <a:rPr lang="en-US" altLang="cs-CZ" sz="1600" dirty="0">
                <a:latin typeface="Arial" panose="020B0604020202020204" pitchFamily="34" charset="0"/>
                <a:cs typeface="Arial" panose="020B0604020202020204" pitchFamily="34" charset="0"/>
              </a:rPr>
              <a:t> …</a:t>
            </a:r>
            <a:r>
              <a:rPr lang="en-US" altLang="cs-CZ" sz="1800" dirty="0">
                <a:latin typeface="Arial" panose="020B0604020202020204" pitchFamily="34" charset="0"/>
                <a:cs typeface="Arial" panose="020B0604020202020204" pitchFamily="34" charset="0"/>
              </a:rPr>
              <a:t>)</a:t>
            </a:r>
            <a:endParaRPr lang="cs-CZ" altLang="cs-CZ" sz="1800" dirty="0">
              <a:latin typeface="Arial" panose="020B0604020202020204" pitchFamily="34" charset="0"/>
              <a:cs typeface="Arial" panose="020B0604020202020204" pitchFamily="34" charset="0"/>
            </a:endParaRPr>
          </a:p>
        </p:txBody>
      </p:sp>
      <p:sp>
        <p:nvSpPr>
          <p:cNvPr id="23556" name="Text Box 5"/>
          <p:cNvSpPr txBox="1">
            <a:spLocks noChangeArrowheads="1"/>
          </p:cNvSpPr>
          <p:nvPr/>
        </p:nvSpPr>
        <p:spPr bwMode="auto">
          <a:xfrm>
            <a:off x="228600" y="2090738"/>
            <a:ext cx="794385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92100">
              <a:spcBef>
                <a:spcPct val="20000"/>
              </a:spcBef>
              <a:buChar char="•"/>
              <a:defRPr sz="3200">
                <a:solidFill>
                  <a:schemeClr val="tx1"/>
                </a:solidFill>
                <a:latin typeface="Times New Roman" panose="02020603050405020304" pitchFamily="18" charset="0"/>
              </a:defRPr>
            </a:lvl1pPr>
            <a:lvl2pPr marL="742950" indent="-285750" defTabSz="292100">
              <a:spcBef>
                <a:spcPct val="20000"/>
              </a:spcBef>
              <a:buChar char="–"/>
              <a:defRPr sz="2800">
                <a:solidFill>
                  <a:schemeClr val="tx1"/>
                </a:solidFill>
                <a:latin typeface="Times New Roman" panose="02020603050405020304" pitchFamily="18" charset="0"/>
              </a:defRPr>
            </a:lvl2pPr>
            <a:lvl3pPr marL="1143000" indent="-228600" defTabSz="292100">
              <a:spcBef>
                <a:spcPct val="20000"/>
              </a:spcBef>
              <a:buChar char="•"/>
              <a:defRPr sz="2400">
                <a:solidFill>
                  <a:schemeClr val="tx1"/>
                </a:solidFill>
                <a:latin typeface="Times New Roman" panose="02020603050405020304" pitchFamily="18" charset="0"/>
              </a:defRPr>
            </a:lvl3pPr>
            <a:lvl4pPr marL="1600200" indent="-228600" defTabSz="292100">
              <a:spcBef>
                <a:spcPct val="20000"/>
              </a:spcBef>
              <a:buChar char="–"/>
              <a:defRPr sz="2000">
                <a:solidFill>
                  <a:schemeClr val="tx1"/>
                </a:solidFill>
                <a:latin typeface="Times New Roman" panose="02020603050405020304" pitchFamily="18" charset="0"/>
              </a:defRPr>
            </a:lvl4pPr>
            <a:lvl5pPr marL="2057400" indent="-228600" defTabSz="292100">
              <a:spcBef>
                <a:spcPct val="20000"/>
              </a:spcBef>
              <a:buChar char="»"/>
              <a:defRPr sz="2000">
                <a:solidFill>
                  <a:schemeClr val="tx1"/>
                </a:solidFill>
                <a:latin typeface="Times New Roman" panose="02020603050405020304" pitchFamily="18" charset="0"/>
              </a:defRPr>
            </a:lvl5pPr>
            <a:lvl6pPr marL="2514600" indent="-228600" defTabSz="2921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921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921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921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dirty="0">
                <a:solidFill>
                  <a:srgbClr val="0033CC"/>
                </a:solidFill>
                <a:latin typeface="Arial" panose="020B0604020202020204" pitchFamily="34" charset="0"/>
                <a:cs typeface="Arial" panose="020B0604020202020204" pitchFamily="34" charset="0"/>
              </a:rPr>
              <a:t>2. Metody založené na teorému korespondujících stavů (TKS)</a:t>
            </a:r>
          </a:p>
          <a:p>
            <a:pPr eaLnBrk="1" hangingPunct="1">
              <a:spcBef>
                <a:spcPct val="0"/>
              </a:spcBef>
              <a:buFontTx/>
              <a:buNone/>
            </a:pPr>
            <a:r>
              <a:rPr lang="cs-CZ" altLang="cs-CZ" sz="1600" b="1" dirty="0">
                <a:latin typeface="Arial" panose="020B0604020202020204" pitchFamily="34" charset="0"/>
                <a:cs typeface="Arial" panose="020B0604020202020204" pitchFamily="34" charset="0"/>
              </a:rPr>
              <a:t>	dvou-, tří-, čtyřparametrový TKS: </a:t>
            </a:r>
            <a:r>
              <a:rPr lang="cs-CZ" altLang="cs-CZ" sz="1600" b="1" i="1" dirty="0" err="1" smtClean="0">
                <a:latin typeface="Arial" panose="020B0604020202020204" pitchFamily="34" charset="0"/>
                <a:cs typeface="Arial" panose="020B0604020202020204" pitchFamily="34" charset="0"/>
              </a:rPr>
              <a:t>T</a:t>
            </a:r>
            <a:r>
              <a:rPr lang="cs-CZ" altLang="cs-CZ" sz="1600" b="1" i="1" baseline="-30000" dirty="0" err="1" smtClean="0">
                <a:latin typeface="Arial" panose="020B0604020202020204" pitchFamily="34" charset="0"/>
                <a:cs typeface="Arial" panose="020B0604020202020204" pitchFamily="34" charset="0"/>
              </a:rPr>
              <a:t>r</a:t>
            </a:r>
            <a:r>
              <a:rPr lang="en-US" altLang="cs-CZ" sz="1600" b="1" i="1" baseline="-30000" dirty="0" smtClean="0">
                <a:latin typeface="Arial" panose="020B0604020202020204" pitchFamily="34" charset="0"/>
                <a:cs typeface="Arial" panose="020B0604020202020204" pitchFamily="34" charset="0"/>
              </a:rPr>
              <a:t> </a:t>
            </a:r>
            <a:r>
              <a:rPr lang="cs-CZ" altLang="cs-CZ" sz="1600" b="1" i="1" dirty="0" smtClean="0">
                <a:latin typeface="Arial" panose="020B0604020202020204" pitchFamily="34" charset="0"/>
                <a:cs typeface="Arial" panose="020B0604020202020204" pitchFamily="34" charset="0"/>
              </a:rPr>
              <a:t>, </a:t>
            </a:r>
            <a:r>
              <a:rPr lang="cs-CZ" altLang="cs-CZ" sz="1600" b="1" i="1" dirty="0" err="1" smtClean="0">
                <a:latin typeface="Arial" panose="020B0604020202020204" pitchFamily="34" charset="0"/>
                <a:cs typeface="Arial" panose="020B0604020202020204" pitchFamily="34" charset="0"/>
              </a:rPr>
              <a:t>p</a:t>
            </a:r>
            <a:r>
              <a:rPr lang="cs-CZ" altLang="cs-CZ" sz="1600" b="1" i="1" baseline="-30000" dirty="0" err="1" smtClean="0">
                <a:latin typeface="Arial" panose="020B0604020202020204" pitchFamily="34" charset="0"/>
                <a:cs typeface="Arial" panose="020B0604020202020204" pitchFamily="34" charset="0"/>
              </a:rPr>
              <a:t>r</a:t>
            </a:r>
            <a:r>
              <a:rPr lang="en-US" altLang="cs-CZ" sz="1600" b="1" i="1" baseline="-30000" dirty="0" smtClean="0">
                <a:latin typeface="Arial" panose="020B0604020202020204" pitchFamily="34" charset="0"/>
                <a:cs typeface="Arial" panose="020B0604020202020204" pitchFamily="34" charset="0"/>
              </a:rPr>
              <a:t> </a:t>
            </a:r>
            <a:r>
              <a:rPr lang="cs-CZ" altLang="cs-CZ" sz="1600" b="1" i="1" dirty="0" smtClean="0">
                <a:latin typeface="Arial" panose="020B0604020202020204" pitchFamily="34" charset="0"/>
                <a:cs typeface="Arial" panose="020B0604020202020204" pitchFamily="34" charset="0"/>
              </a:rPr>
              <a:t>, </a:t>
            </a:r>
            <a:r>
              <a:rPr lang="cs-CZ" altLang="cs-CZ" sz="1600" b="1" i="1" dirty="0">
                <a:latin typeface="Arial" panose="020B0604020202020204" pitchFamily="34" charset="0"/>
                <a:cs typeface="Arial" panose="020B0604020202020204" pitchFamily="34" charset="0"/>
              </a:rPr>
              <a:t>ω, μ</a:t>
            </a:r>
            <a:r>
              <a:rPr lang="cs-CZ" altLang="cs-CZ" sz="1600" dirty="0">
                <a:latin typeface="Arial" panose="020B0604020202020204" pitchFamily="34" charset="0"/>
                <a:cs typeface="Arial" panose="020B0604020202020204" pitchFamily="34" charset="0"/>
              </a:rPr>
              <a:t> (</a:t>
            </a:r>
            <a:r>
              <a:rPr lang="cs-CZ" altLang="cs-CZ" sz="1600" dirty="0" err="1">
                <a:latin typeface="Arial" panose="020B0604020202020204" pitchFamily="34" charset="0"/>
                <a:cs typeface="Arial" panose="020B0604020202020204" pitchFamily="34" charset="0"/>
              </a:rPr>
              <a:t>Pitzer</a:t>
            </a:r>
            <a:r>
              <a:rPr lang="cs-CZ" altLang="cs-CZ" sz="1600" dirty="0">
                <a:latin typeface="Arial" panose="020B0604020202020204" pitchFamily="34" charset="0"/>
                <a:cs typeface="Arial" panose="020B0604020202020204" pitchFamily="34" charset="0"/>
              </a:rPr>
              <a:t>, </a:t>
            </a:r>
            <a:r>
              <a:rPr lang="cs-CZ" altLang="cs-CZ" sz="1600" dirty="0" err="1">
                <a:latin typeface="Arial" panose="020B0604020202020204" pitchFamily="34" charset="0"/>
                <a:cs typeface="Arial" panose="020B0604020202020204" pitchFamily="34" charset="0"/>
              </a:rPr>
              <a:t>Lee-Kesler</a:t>
            </a:r>
            <a:r>
              <a:rPr lang="cs-CZ" altLang="cs-CZ" sz="1600" dirty="0">
                <a:latin typeface="Arial" panose="020B0604020202020204" pitchFamily="34" charset="0"/>
                <a:cs typeface="Arial" panose="020B0604020202020204" pitchFamily="34" charset="0"/>
              </a:rPr>
              <a:t>)</a:t>
            </a:r>
          </a:p>
        </p:txBody>
      </p:sp>
      <p:sp>
        <p:nvSpPr>
          <p:cNvPr id="23557" name="Text Box 6"/>
          <p:cNvSpPr txBox="1">
            <a:spLocks noChangeArrowheads="1"/>
          </p:cNvSpPr>
          <p:nvPr/>
        </p:nvSpPr>
        <p:spPr bwMode="auto">
          <a:xfrm>
            <a:off x="228600" y="2892425"/>
            <a:ext cx="7872413" cy="120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a:spcBef>
                <a:spcPct val="20000"/>
              </a:spcBef>
              <a:buChar char="•"/>
              <a:defRPr sz="3200">
                <a:solidFill>
                  <a:schemeClr val="tx1"/>
                </a:solidFill>
                <a:latin typeface="Times New Roman" panose="02020603050405020304" pitchFamily="18" charset="0"/>
              </a:defRPr>
            </a:lvl1pPr>
            <a:lvl2pPr marL="48260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dirty="0">
                <a:solidFill>
                  <a:srgbClr val="0033CC"/>
                </a:solidFill>
                <a:latin typeface="Arial" panose="020B0604020202020204" pitchFamily="34" charset="0"/>
                <a:cs typeface="Arial" panose="020B0604020202020204" pitchFamily="34" charset="0"/>
              </a:rPr>
              <a:t>3. Skupinově příspěvkové metody</a:t>
            </a:r>
          </a:p>
          <a:p>
            <a:pPr eaLnBrk="1" hangingPunct="1">
              <a:lnSpc>
                <a:spcPct val="110000"/>
              </a:lnSpc>
              <a:spcBef>
                <a:spcPct val="0"/>
              </a:spcBef>
              <a:buFontTx/>
              <a:buNone/>
            </a:pPr>
            <a:r>
              <a:rPr lang="cs-CZ" altLang="cs-CZ" sz="1800" b="1" dirty="0">
                <a:latin typeface="Arial" panose="020B0604020202020204" pitchFamily="34" charset="0"/>
                <a:cs typeface="Arial" panose="020B0604020202020204" pitchFamily="34" charset="0"/>
              </a:rPr>
              <a:t>	</a:t>
            </a:r>
            <a:r>
              <a:rPr lang="cs-CZ" altLang="cs-CZ" sz="1600" b="1" dirty="0">
                <a:latin typeface="Arial" panose="020B0604020202020204" pitchFamily="34" charset="0"/>
                <a:cs typeface="Arial" panose="020B0604020202020204" pitchFamily="34" charset="0"/>
              </a:rPr>
              <a:t>kritické veličiny </a:t>
            </a:r>
            <a:r>
              <a:rPr lang="cs-CZ" altLang="cs-CZ" sz="1600" b="1" i="1" dirty="0" err="1">
                <a:latin typeface="Arial" panose="020B0604020202020204" pitchFamily="34" charset="0"/>
                <a:cs typeface="Arial" panose="020B0604020202020204" pitchFamily="34" charset="0"/>
              </a:rPr>
              <a:t>T</a:t>
            </a:r>
            <a:r>
              <a:rPr lang="cs-CZ" altLang="cs-CZ" sz="1600" b="1" i="1" baseline="-30000" dirty="0" err="1">
                <a:latin typeface="Arial" panose="020B0604020202020204" pitchFamily="34" charset="0"/>
                <a:cs typeface="Arial" panose="020B0604020202020204" pitchFamily="34" charset="0"/>
              </a:rPr>
              <a:t>c</a:t>
            </a:r>
            <a:r>
              <a:rPr lang="cs-CZ" altLang="cs-CZ" sz="1600" b="1" i="1" dirty="0">
                <a:latin typeface="Arial" panose="020B0604020202020204" pitchFamily="34" charset="0"/>
                <a:cs typeface="Arial" panose="020B0604020202020204" pitchFamily="34" charset="0"/>
              </a:rPr>
              <a:t>, </a:t>
            </a:r>
            <a:r>
              <a:rPr lang="cs-CZ" altLang="cs-CZ" sz="1600" b="1" i="1" dirty="0" err="1">
                <a:latin typeface="Arial" panose="020B0604020202020204" pitchFamily="34" charset="0"/>
                <a:cs typeface="Arial" panose="020B0604020202020204" pitchFamily="34" charset="0"/>
              </a:rPr>
              <a:t>p</a:t>
            </a:r>
            <a:r>
              <a:rPr lang="cs-CZ" altLang="cs-CZ" sz="1600" b="1" i="1" baseline="-30000" dirty="0" err="1">
                <a:latin typeface="Arial" panose="020B0604020202020204" pitchFamily="34" charset="0"/>
                <a:cs typeface="Arial" panose="020B0604020202020204" pitchFamily="34" charset="0"/>
              </a:rPr>
              <a:t>c</a:t>
            </a:r>
            <a:r>
              <a:rPr lang="cs-CZ" altLang="cs-CZ" sz="1600" b="1" i="1" dirty="0">
                <a:latin typeface="Arial" panose="020B0604020202020204" pitchFamily="34" charset="0"/>
                <a:cs typeface="Arial" panose="020B0604020202020204" pitchFamily="34" charset="0"/>
              </a:rPr>
              <a:t>, </a:t>
            </a:r>
            <a:r>
              <a:rPr lang="cs-CZ" altLang="cs-CZ" sz="1600" b="1" i="1" dirty="0" err="1">
                <a:latin typeface="Arial" panose="020B0604020202020204" pitchFamily="34" charset="0"/>
                <a:cs typeface="Arial" panose="020B0604020202020204" pitchFamily="34" charset="0"/>
              </a:rPr>
              <a:t>V</a:t>
            </a:r>
            <a:r>
              <a:rPr lang="cs-CZ" altLang="cs-CZ" sz="1600" b="1" i="1" baseline="-30000" dirty="0" err="1">
                <a:latin typeface="Arial" panose="020B0604020202020204" pitchFamily="34" charset="0"/>
                <a:cs typeface="Arial" panose="020B0604020202020204" pitchFamily="34" charset="0"/>
              </a:rPr>
              <a:t>c</a:t>
            </a:r>
            <a:r>
              <a:rPr lang="cs-CZ" altLang="cs-CZ" sz="1600" dirty="0">
                <a:latin typeface="Arial" panose="020B0604020202020204" pitchFamily="34" charset="0"/>
                <a:cs typeface="Arial" panose="020B0604020202020204" pitchFamily="34" charset="0"/>
              </a:rPr>
              <a:t> (</a:t>
            </a:r>
            <a:r>
              <a:rPr lang="cs-CZ" altLang="cs-CZ" sz="1600" dirty="0" err="1">
                <a:latin typeface="Arial" panose="020B0604020202020204" pitchFamily="34" charset="0"/>
                <a:cs typeface="Arial" panose="020B0604020202020204" pitchFamily="34" charset="0"/>
              </a:rPr>
              <a:t>Lydersen</a:t>
            </a:r>
            <a:r>
              <a:rPr lang="cs-CZ" altLang="cs-CZ" sz="1600" dirty="0">
                <a:latin typeface="Arial" panose="020B0604020202020204" pitchFamily="34" charset="0"/>
                <a:cs typeface="Arial" panose="020B0604020202020204" pitchFamily="34" charset="0"/>
              </a:rPr>
              <a:t>, </a:t>
            </a:r>
            <a:r>
              <a:rPr lang="cs-CZ" altLang="cs-CZ" sz="1600" dirty="0" err="1">
                <a:latin typeface="Arial" panose="020B0604020202020204" pitchFamily="34" charset="0"/>
                <a:cs typeface="Arial" panose="020B0604020202020204" pitchFamily="34" charset="0"/>
              </a:rPr>
              <a:t>Joback</a:t>
            </a:r>
            <a:r>
              <a:rPr lang="cs-CZ" altLang="cs-CZ" sz="1600" dirty="0">
                <a:latin typeface="Arial" panose="020B0604020202020204" pitchFamily="34" charset="0"/>
                <a:cs typeface="Arial" panose="020B0604020202020204" pitchFamily="34" charset="0"/>
              </a:rPr>
              <a:t>, </a:t>
            </a:r>
            <a:r>
              <a:rPr lang="cs-CZ" altLang="cs-CZ" sz="1600" dirty="0" err="1">
                <a:latin typeface="Arial" panose="020B0604020202020204" pitchFamily="34" charset="0"/>
                <a:cs typeface="Arial" panose="020B0604020202020204" pitchFamily="34" charset="0"/>
              </a:rPr>
              <a:t>Marrero-Gani</a:t>
            </a:r>
            <a:r>
              <a:rPr lang="cs-CZ" altLang="cs-CZ" sz="1600" dirty="0">
                <a:latin typeface="Arial" panose="020B0604020202020204" pitchFamily="34" charset="0"/>
                <a:cs typeface="Arial" panose="020B0604020202020204" pitchFamily="34" charset="0"/>
              </a:rPr>
              <a:t>)</a:t>
            </a:r>
          </a:p>
          <a:p>
            <a:pPr eaLnBrk="1" hangingPunct="1">
              <a:lnSpc>
                <a:spcPct val="110000"/>
              </a:lnSpc>
              <a:spcBef>
                <a:spcPct val="0"/>
              </a:spcBef>
              <a:buFontTx/>
              <a:buNone/>
            </a:pPr>
            <a:r>
              <a:rPr lang="cs-CZ" altLang="cs-CZ" sz="1600" b="1" dirty="0">
                <a:latin typeface="Arial" panose="020B0604020202020204" pitchFamily="34" charset="0"/>
                <a:cs typeface="Arial" panose="020B0604020202020204" pitchFamily="34" charset="0"/>
              </a:rPr>
              <a:t>	</a:t>
            </a:r>
            <a:r>
              <a:rPr lang="cs-CZ" altLang="cs-CZ" sz="1600" b="1" dirty="0" err="1">
                <a:latin typeface="Arial" panose="020B0604020202020204" pitchFamily="34" charset="0"/>
                <a:cs typeface="Arial" panose="020B0604020202020204" pitchFamily="34" charset="0"/>
              </a:rPr>
              <a:t>termofyzikální</a:t>
            </a:r>
            <a:r>
              <a:rPr lang="cs-CZ" altLang="cs-CZ" sz="1600" b="1" dirty="0">
                <a:latin typeface="Arial" panose="020B0604020202020204" pitchFamily="34" charset="0"/>
                <a:cs typeface="Arial" panose="020B0604020202020204" pitchFamily="34" charset="0"/>
              </a:rPr>
              <a:t> veličiny </a:t>
            </a:r>
            <a:r>
              <a:rPr lang="cs-CZ" altLang="cs-CZ" sz="1600" b="1" i="1" dirty="0" err="1">
                <a:latin typeface="Arial" panose="020B0604020202020204" pitchFamily="34" charset="0"/>
                <a:cs typeface="Arial" panose="020B0604020202020204" pitchFamily="34" charset="0"/>
              </a:rPr>
              <a:t>Δ</a:t>
            </a:r>
            <a:r>
              <a:rPr lang="cs-CZ" altLang="cs-CZ" sz="1600" b="1" i="1" baseline="-30000" dirty="0" err="1">
                <a:latin typeface="Arial" panose="020B0604020202020204" pitchFamily="34" charset="0"/>
                <a:cs typeface="Arial" panose="020B0604020202020204" pitchFamily="34" charset="0"/>
              </a:rPr>
              <a:t>f</a:t>
            </a:r>
            <a:r>
              <a:rPr lang="cs-CZ" altLang="cs-CZ" sz="1600" b="1" i="1" dirty="0" err="1">
                <a:latin typeface="Arial" panose="020B0604020202020204" pitchFamily="34" charset="0"/>
                <a:cs typeface="Arial" panose="020B0604020202020204" pitchFamily="34" charset="0"/>
              </a:rPr>
              <a:t>H</a:t>
            </a:r>
            <a:r>
              <a:rPr lang="cs-CZ" altLang="cs-CZ" sz="1600" b="1" i="1" baseline="30000" dirty="0" err="1">
                <a:latin typeface="Arial" panose="020B0604020202020204" pitchFamily="34" charset="0"/>
                <a:cs typeface="Arial" panose="020B0604020202020204" pitchFamily="34" charset="0"/>
              </a:rPr>
              <a:t>o</a:t>
            </a:r>
            <a:r>
              <a:rPr lang="cs-CZ" altLang="cs-CZ" sz="1600" b="1" i="1" dirty="0">
                <a:latin typeface="Arial" panose="020B0604020202020204" pitchFamily="34" charset="0"/>
                <a:cs typeface="Arial" panose="020B0604020202020204" pitchFamily="34" charset="0"/>
              </a:rPr>
              <a:t>, </a:t>
            </a:r>
            <a:r>
              <a:rPr lang="cs-CZ" altLang="cs-CZ" sz="1600" b="1" i="1" dirty="0" err="1">
                <a:latin typeface="Arial" panose="020B0604020202020204" pitchFamily="34" charset="0"/>
                <a:cs typeface="Arial" panose="020B0604020202020204" pitchFamily="34" charset="0"/>
              </a:rPr>
              <a:t>C</a:t>
            </a:r>
            <a:r>
              <a:rPr lang="cs-CZ" altLang="cs-CZ" sz="1600" b="1" i="1" baseline="-30000" dirty="0" err="1">
                <a:latin typeface="Arial" panose="020B0604020202020204" pitchFamily="34" charset="0"/>
                <a:cs typeface="Arial" panose="020B0604020202020204" pitchFamily="34" charset="0"/>
              </a:rPr>
              <a:t>p</a:t>
            </a:r>
            <a:r>
              <a:rPr lang="cs-CZ" altLang="cs-CZ" sz="1600" b="1" i="1" baseline="30000" dirty="0" err="1">
                <a:latin typeface="Arial" panose="020B0604020202020204" pitchFamily="34" charset="0"/>
                <a:cs typeface="Arial" panose="020B0604020202020204" pitchFamily="34" charset="0"/>
              </a:rPr>
              <a:t>go</a:t>
            </a:r>
            <a:r>
              <a:rPr lang="cs-CZ" altLang="cs-CZ" sz="1600" b="1" i="1" dirty="0">
                <a:latin typeface="Arial" panose="020B0604020202020204" pitchFamily="34" charset="0"/>
                <a:cs typeface="Arial" panose="020B0604020202020204" pitchFamily="34" charset="0"/>
              </a:rPr>
              <a:t>, C</a:t>
            </a:r>
            <a:r>
              <a:rPr lang="cs-CZ" altLang="cs-CZ" sz="1600" b="1" i="1" baseline="30000" dirty="0">
                <a:latin typeface="Arial" panose="020B0604020202020204" pitchFamily="34" charset="0"/>
                <a:cs typeface="Arial" panose="020B0604020202020204" pitchFamily="34" charset="0"/>
              </a:rPr>
              <a:t>l</a:t>
            </a:r>
            <a:r>
              <a:rPr lang="cs-CZ" altLang="cs-CZ" sz="1600" b="1" i="1" dirty="0">
                <a:latin typeface="Arial" panose="020B0604020202020204" pitchFamily="34" charset="0"/>
                <a:cs typeface="Arial" panose="020B0604020202020204" pitchFamily="34" charset="0"/>
              </a:rPr>
              <a:t>, S</a:t>
            </a:r>
            <a:r>
              <a:rPr lang="cs-CZ" altLang="cs-CZ" sz="1600" b="1" i="1" baseline="30000" dirty="0">
                <a:latin typeface="Arial" panose="020B0604020202020204" pitchFamily="34" charset="0"/>
                <a:cs typeface="Arial" panose="020B0604020202020204" pitchFamily="34" charset="0"/>
              </a:rPr>
              <a:t>o</a:t>
            </a:r>
            <a:r>
              <a:rPr lang="cs-CZ" altLang="cs-CZ" sz="1600" dirty="0">
                <a:latin typeface="Arial" panose="020B0604020202020204" pitchFamily="34" charset="0"/>
                <a:cs typeface="Arial" panose="020B0604020202020204" pitchFamily="34" charset="0"/>
              </a:rPr>
              <a:t> (</a:t>
            </a:r>
            <a:r>
              <a:rPr lang="cs-CZ" altLang="cs-CZ" sz="1600" dirty="0" err="1">
                <a:latin typeface="Arial" panose="020B0604020202020204" pitchFamily="34" charset="0"/>
                <a:cs typeface="Arial" panose="020B0604020202020204" pitchFamily="34" charset="0"/>
              </a:rPr>
              <a:t>Benson</a:t>
            </a:r>
            <a:r>
              <a:rPr lang="cs-CZ" altLang="cs-CZ" sz="1600" dirty="0">
                <a:latin typeface="Arial" panose="020B0604020202020204" pitchFamily="34" charset="0"/>
                <a:cs typeface="Arial" panose="020B0604020202020204" pitchFamily="34" charset="0"/>
              </a:rPr>
              <a:t>, </a:t>
            </a:r>
            <a:r>
              <a:rPr lang="cs-CZ" altLang="cs-CZ" sz="1600" dirty="0" err="1">
                <a:latin typeface="Arial" panose="020B0604020202020204" pitchFamily="34" charset="0"/>
                <a:cs typeface="Arial" panose="020B0604020202020204" pitchFamily="34" charset="0"/>
              </a:rPr>
              <a:t>Domalski</a:t>
            </a:r>
            <a:r>
              <a:rPr lang="cs-CZ" altLang="cs-CZ" sz="1600" dirty="0">
                <a:latin typeface="Arial" panose="020B0604020202020204" pitchFamily="34" charset="0"/>
                <a:cs typeface="Arial" panose="020B0604020202020204" pitchFamily="34" charset="0"/>
              </a:rPr>
              <a:t>) </a:t>
            </a:r>
          </a:p>
          <a:p>
            <a:pPr eaLnBrk="1" hangingPunct="1">
              <a:lnSpc>
                <a:spcPct val="110000"/>
              </a:lnSpc>
              <a:spcBef>
                <a:spcPct val="0"/>
              </a:spcBef>
              <a:buFontTx/>
              <a:buNone/>
            </a:pPr>
            <a:r>
              <a:rPr lang="cs-CZ" altLang="cs-CZ" sz="1600" b="1" dirty="0">
                <a:latin typeface="Arial" panose="020B0604020202020204" pitchFamily="34" charset="0"/>
                <a:cs typeface="Arial" panose="020B0604020202020204" pitchFamily="34" charset="0"/>
              </a:rPr>
              <a:t>	druhý </a:t>
            </a:r>
            <a:r>
              <a:rPr lang="cs-CZ" altLang="cs-CZ" sz="1600" b="1" dirty="0" err="1">
                <a:latin typeface="Arial" panose="020B0604020202020204" pitchFamily="34" charset="0"/>
                <a:cs typeface="Arial" panose="020B0604020202020204" pitchFamily="34" charset="0"/>
              </a:rPr>
              <a:t>viriální</a:t>
            </a:r>
            <a:r>
              <a:rPr lang="cs-CZ" altLang="cs-CZ" sz="1600" b="1" dirty="0">
                <a:latin typeface="Arial" panose="020B0604020202020204" pitchFamily="34" charset="0"/>
                <a:cs typeface="Arial" panose="020B0604020202020204" pitchFamily="34" charset="0"/>
              </a:rPr>
              <a:t> koeficient </a:t>
            </a:r>
            <a:r>
              <a:rPr lang="cs-CZ" altLang="cs-CZ" sz="1600" b="1" i="1" dirty="0">
                <a:latin typeface="Arial" panose="020B0604020202020204" pitchFamily="34" charset="0"/>
                <a:cs typeface="Arial" panose="020B0604020202020204" pitchFamily="34" charset="0"/>
              </a:rPr>
              <a:t>B</a:t>
            </a:r>
            <a:r>
              <a:rPr lang="cs-CZ" altLang="cs-CZ" sz="1600" dirty="0">
                <a:latin typeface="Arial" panose="020B0604020202020204" pitchFamily="34" charset="0"/>
                <a:cs typeface="Arial" panose="020B0604020202020204" pitchFamily="34" charset="0"/>
              </a:rPr>
              <a:t> (</a:t>
            </a:r>
            <a:r>
              <a:rPr lang="cs-CZ" altLang="cs-CZ" sz="1600" dirty="0" err="1">
                <a:latin typeface="Arial" panose="020B0604020202020204" pitchFamily="34" charset="0"/>
                <a:cs typeface="Arial" panose="020B0604020202020204" pitchFamily="34" charset="0"/>
              </a:rPr>
              <a:t>Danner</a:t>
            </a:r>
            <a:r>
              <a:rPr lang="cs-CZ" altLang="cs-CZ" sz="1600" dirty="0">
                <a:latin typeface="Arial" panose="020B0604020202020204" pitchFamily="34" charset="0"/>
                <a:cs typeface="Arial" panose="020B0604020202020204" pitchFamily="34" charset="0"/>
              </a:rPr>
              <a:t>)</a:t>
            </a:r>
          </a:p>
        </p:txBody>
      </p:sp>
      <p:sp>
        <p:nvSpPr>
          <p:cNvPr id="23558" name="Text Box 7"/>
          <p:cNvSpPr txBox="1">
            <a:spLocks noChangeArrowheads="1"/>
          </p:cNvSpPr>
          <p:nvPr/>
        </p:nvSpPr>
        <p:spPr bwMode="auto">
          <a:xfrm>
            <a:off x="228600" y="5403850"/>
            <a:ext cx="85344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266700" defTabSz="292100">
              <a:spcBef>
                <a:spcPct val="20000"/>
              </a:spcBef>
              <a:buChar char="•"/>
              <a:defRPr sz="3200">
                <a:solidFill>
                  <a:schemeClr val="tx1"/>
                </a:solidFill>
                <a:latin typeface="Times New Roman" panose="02020603050405020304" pitchFamily="18" charset="0"/>
              </a:defRPr>
            </a:lvl1pPr>
            <a:lvl2pPr marL="903288" indent="-285750" defTabSz="292100">
              <a:spcBef>
                <a:spcPct val="20000"/>
              </a:spcBef>
              <a:buChar char="–"/>
              <a:defRPr sz="2800">
                <a:solidFill>
                  <a:schemeClr val="tx1"/>
                </a:solidFill>
                <a:latin typeface="Times New Roman" panose="02020603050405020304" pitchFamily="18" charset="0"/>
              </a:defRPr>
            </a:lvl2pPr>
            <a:lvl3pPr marL="1082675" indent="-228600" defTabSz="292100">
              <a:spcBef>
                <a:spcPct val="20000"/>
              </a:spcBef>
              <a:buChar char="•"/>
              <a:defRPr sz="2400">
                <a:solidFill>
                  <a:schemeClr val="tx1"/>
                </a:solidFill>
                <a:latin typeface="Times New Roman" panose="02020603050405020304" pitchFamily="18" charset="0"/>
              </a:defRPr>
            </a:lvl3pPr>
            <a:lvl4pPr marL="1600200" indent="-228600" defTabSz="292100">
              <a:spcBef>
                <a:spcPct val="20000"/>
              </a:spcBef>
              <a:buChar char="–"/>
              <a:defRPr sz="2000">
                <a:solidFill>
                  <a:schemeClr val="tx1"/>
                </a:solidFill>
                <a:latin typeface="Times New Roman" panose="02020603050405020304" pitchFamily="18" charset="0"/>
              </a:defRPr>
            </a:lvl4pPr>
            <a:lvl5pPr marL="2057400" indent="-228600" defTabSz="292100">
              <a:spcBef>
                <a:spcPct val="20000"/>
              </a:spcBef>
              <a:buChar char="»"/>
              <a:defRPr sz="2000">
                <a:solidFill>
                  <a:schemeClr val="tx1"/>
                </a:solidFill>
                <a:latin typeface="Times New Roman" panose="02020603050405020304" pitchFamily="18" charset="0"/>
              </a:defRPr>
            </a:lvl5pPr>
            <a:lvl6pPr marL="2514600" indent="-228600" defTabSz="2921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921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921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921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1800" b="1" dirty="0" smtClean="0">
                <a:solidFill>
                  <a:srgbClr val="0033CC"/>
                </a:solidFill>
                <a:latin typeface="Arial" panose="020B0604020202020204" pitchFamily="34" charset="0"/>
                <a:cs typeface="Arial" panose="020B0604020202020204" pitchFamily="34" charset="0"/>
              </a:rPr>
              <a:t>5. Empirické korelace</a:t>
            </a:r>
            <a:r>
              <a:rPr lang="cs-CZ" altLang="cs-CZ" sz="1800" b="1" dirty="0" smtClean="0">
                <a:solidFill>
                  <a:srgbClr val="000066"/>
                </a:solidFill>
                <a:latin typeface="Arial" panose="020B0604020202020204" pitchFamily="34" charset="0"/>
                <a:cs typeface="Arial" panose="020B0604020202020204" pitchFamily="34" charset="0"/>
              </a:rPr>
              <a:t> </a:t>
            </a:r>
            <a:r>
              <a:rPr lang="cs-CZ" altLang="cs-CZ" sz="1800" dirty="0" smtClean="0">
                <a:latin typeface="Arial" panose="020B0604020202020204" pitchFamily="34" charset="0"/>
                <a:cs typeface="Arial" panose="020B0604020202020204" pitchFamily="34" charset="0"/>
              </a:rPr>
              <a:t> </a:t>
            </a:r>
            <a:r>
              <a:rPr lang="cs-CZ" altLang="cs-CZ" sz="1800" b="1" dirty="0">
                <a:latin typeface="Arial" panose="020B0604020202020204" pitchFamily="34" charset="0"/>
                <a:cs typeface="Arial" panose="020B0604020202020204" pitchFamily="34" charset="0"/>
              </a:rPr>
              <a:t>	</a:t>
            </a:r>
          </a:p>
          <a:p>
            <a:pPr eaLnBrk="1" hangingPunct="1">
              <a:spcBef>
                <a:spcPct val="50000"/>
              </a:spcBef>
              <a:buFontTx/>
              <a:buNone/>
            </a:pPr>
            <a:r>
              <a:rPr lang="cs-CZ" altLang="cs-CZ" sz="1600" b="1" dirty="0">
                <a:latin typeface="Arial" panose="020B0604020202020204" pitchFamily="34" charset="0"/>
                <a:cs typeface="Arial" panose="020B0604020202020204" pitchFamily="34" charset="0"/>
              </a:rPr>
              <a:t>	</a:t>
            </a:r>
            <a:r>
              <a:rPr lang="cs-CZ" altLang="cs-CZ" sz="1600" dirty="0">
                <a:latin typeface="Arial" panose="020B0604020202020204" pitchFamily="34" charset="0"/>
                <a:cs typeface="Arial" panose="020B0604020202020204" pitchFamily="34" charset="0"/>
              </a:rPr>
              <a:t>Korelace </a:t>
            </a:r>
            <a:r>
              <a:rPr lang="cs-CZ" altLang="cs-CZ" sz="1600" dirty="0" smtClean="0">
                <a:latin typeface="Arial" panose="020B0604020202020204" pitchFamily="34" charset="0"/>
                <a:cs typeface="Arial" panose="020B0604020202020204" pitchFamily="34" charset="0"/>
              </a:rPr>
              <a:t>vycházející </a:t>
            </a:r>
            <a:r>
              <a:rPr lang="cs-CZ" altLang="cs-CZ" sz="1600" dirty="0">
                <a:latin typeface="Arial" panose="020B0604020202020204" pitchFamily="34" charset="0"/>
                <a:cs typeface="Arial" panose="020B0604020202020204" pitchFamily="34" charset="0"/>
              </a:rPr>
              <a:t>z experimentálních dat a zobecňující empiricky zjištěné vztahy mezi různými veličinami.</a:t>
            </a:r>
            <a:endParaRPr lang="cs-CZ" altLang="cs-CZ" sz="1800" dirty="0">
              <a:latin typeface="Arial" panose="020B0604020202020204" pitchFamily="34" charset="0"/>
              <a:cs typeface="Arial" panose="020B0604020202020204" pitchFamily="34" charset="0"/>
            </a:endParaRPr>
          </a:p>
        </p:txBody>
      </p:sp>
      <p:sp>
        <p:nvSpPr>
          <p:cNvPr id="23559" name="Text Box 14"/>
          <p:cNvSpPr txBox="1">
            <a:spLocks noChangeArrowheads="1"/>
          </p:cNvSpPr>
          <p:nvPr/>
        </p:nvSpPr>
        <p:spPr bwMode="auto">
          <a:xfrm>
            <a:off x="228600" y="4235450"/>
            <a:ext cx="7872413" cy="120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a:spcBef>
                <a:spcPct val="20000"/>
              </a:spcBef>
              <a:buChar char="•"/>
              <a:defRPr sz="3200">
                <a:solidFill>
                  <a:schemeClr val="tx1"/>
                </a:solidFill>
                <a:latin typeface="Times New Roman" panose="02020603050405020304" pitchFamily="18" charset="0"/>
              </a:defRPr>
            </a:lvl1pPr>
            <a:lvl2pPr marL="48260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dirty="0">
                <a:solidFill>
                  <a:srgbClr val="0033CC"/>
                </a:solidFill>
                <a:latin typeface="Arial" panose="020B0604020202020204" pitchFamily="34" charset="0"/>
                <a:cs typeface="Arial" panose="020B0604020202020204" pitchFamily="34" charset="0"/>
              </a:rPr>
              <a:t>4</a:t>
            </a:r>
            <a:r>
              <a:rPr lang="cs-CZ" altLang="cs-CZ" sz="1800" b="1" dirty="0">
                <a:solidFill>
                  <a:srgbClr val="0033CC"/>
                </a:solidFill>
                <a:latin typeface="Arial" panose="020B0604020202020204" pitchFamily="34" charset="0"/>
                <a:cs typeface="Arial" panose="020B0604020202020204" pitchFamily="34" charset="0"/>
              </a:rPr>
              <a:t>. </a:t>
            </a:r>
            <a:r>
              <a:rPr lang="cs-CZ" altLang="cs-CZ" sz="1800" b="1" dirty="0" err="1" smtClean="0">
                <a:solidFill>
                  <a:srgbClr val="0033CC"/>
                </a:solidFill>
                <a:latin typeface="Arial" panose="020B0604020202020204" pitchFamily="34" charset="0"/>
                <a:cs typeface="Arial" panose="020B0604020202020204" pitchFamily="34" charset="0"/>
              </a:rPr>
              <a:t>Quantitative</a:t>
            </a:r>
            <a:r>
              <a:rPr lang="cs-CZ" altLang="cs-CZ" sz="1800" b="1" dirty="0" smtClean="0">
                <a:solidFill>
                  <a:srgbClr val="0033CC"/>
                </a:solidFill>
                <a:latin typeface="Arial" panose="020B0604020202020204" pitchFamily="34" charset="0"/>
                <a:cs typeface="Arial" panose="020B0604020202020204" pitchFamily="34" charset="0"/>
              </a:rPr>
              <a:t> </a:t>
            </a:r>
            <a:r>
              <a:rPr lang="cs-CZ" altLang="cs-CZ" sz="1800" b="1" dirty="0" err="1">
                <a:solidFill>
                  <a:srgbClr val="0033CC"/>
                </a:solidFill>
                <a:latin typeface="Arial" panose="020B0604020202020204" pitchFamily="34" charset="0"/>
                <a:cs typeface="Arial" panose="020B0604020202020204" pitchFamily="34" charset="0"/>
              </a:rPr>
              <a:t>Structure-Property</a:t>
            </a:r>
            <a:r>
              <a:rPr lang="cs-CZ" altLang="cs-CZ" sz="1800" b="1" dirty="0">
                <a:solidFill>
                  <a:srgbClr val="0033CC"/>
                </a:solidFill>
                <a:latin typeface="Arial" panose="020B0604020202020204" pitchFamily="34" charset="0"/>
                <a:cs typeface="Arial" panose="020B0604020202020204" pitchFamily="34" charset="0"/>
              </a:rPr>
              <a:t> </a:t>
            </a:r>
            <a:r>
              <a:rPr lang="cs-CZ" altLang="cs-CZ" sz="1800" b="1" dirty="0" err="1">
                <a:solidFill>
                  <a:srgbClr val="0033CC"/>
                </a:solidFill>
                <a:latin typeface="Arial" panose="020B0604020202020204" pitchFamily="34" charset="0"/>
                <a:cs typeface="Arial" panose="020B0604020202020204" pitchFamily="34" charset="0"/>
              </a:rPr>
              <a:t>Relationship</a:t>
            </a:r>
            <a:r>
              <a:rPr lang="en-US" altLang="cs-CZ" sz="1800" b="1" dirty="0">
                <a:solidFill>
                  <a:srgbClr val="0033CC"/>
                </a:solidFill>
                <a:latin typeface="Arial" panose="020B0604020202020204" pitchFamily="34" charset="0"/>
                <a:cs typeface="Arial" panose="020B0604020202020204" pitchFamily="34" charset="0"/>
              </a:rPr>
              <a:t> (QSPR)</a:t>
            </a:r>
            <a:endParaRPr lang="cs-CZ" altLang="cs-CZ" sz="1800" b="1" dirty="0">
              <a:solidFill>
                <a:srgbClr val="0033CC"/>
              </a:solidFill>
              <a:latin typeface="Arial" panose="020B0604020202020204" pitchFamily="34" charset="0"/>
              <a:cs typeface="Arial" panose="020B0604020202020204" pitchFamily="34" charset="0"/>
            </a:endParaRPr>
          </a:p>
          <a:p>
            <a:pPr eaLnBrk="1" hangingPunct="1">
              <a:lnSpc>
                <a:spcPct val="110000"/>
              </a:lnSpc>
              <a:spcBef>
                <a:spcPct val="0"/>
              </a:spcBef>
              <a:buFontTx/>
              <a:buNone/>
            </a:pPr>
            <a:r>
              <a:rPr lang="cs-CZ" altLang="cs-CZ" sz="1800" dirty="0" smtClean="0">
                <a:latin typeface="Arial" panose="020B0604020202020204" pitchFamily="34" charset="0"/>
                <a:cs typeface="Arial" panose="020B0604020202020204" pitchFamily="34" charset="0"/>
              </a:rPr>
              <a:t>	</a:t>
            </a:r>
            <a:r>
              <a:rPr lang="cs-CZ" altLang="cs-CZ" sz="1600" dirty="0" smtClean="0">
                <a:latin typeface="Arial" panose="020B0604020202020204" pitchFamily="34" charset="0"/>
                <a:cs typeface="Arial" panose="020B0604020202020204" pitchFamily="34" charset="0"/>
              </a:rPr>
              <a:t>Hledáme vztah mezi molekulárním deskriptorem a sledovanou vlastností</a:t>
            </a:r>
            <a:br>
              <a:rPr lang="cs-CZ" altLang="cs-CZ" sz="1600" dirty="0" smtClean="0">
                <a:latin typeface="Arial" panose="020B0604020202020204" pitchFamily="34" charset="0"/>
                <a:cs typeface="Arial" panose="020B0604020202020204" pitchFamily="34" charset="0"/>
              </a:rPr>
            </a:br>
            <a:r>
              <a:rPr lang="cs-CZ" altLang="cs-CZ" sz="1600" dirty="0" smtClean="0">
                <a:latin typeface="Arial" panose="020B0604020202020204" pitchFamily="34" charset="0"/>
                <a:cs typeface="Arial" panose="020B0604020202020204" pitchFamily="34" charset="0"/>
              </a:rPr>
              <a:t>(mol.</a:t>
            </a:r>
            <a:r>
              <a:rPr lang="en-US" altLang="cs-CZ" sz="1600" dirty="0" smtClean="0">
                <a:latin typeface="Arial" panose="020B0604020202020204" pitchFamily="34" charset="0"/>
                <a:cs typeface="Arial" panose="020B0604020202020204" pitchFamily="34" charset="0"/>
              </a:rPr>
              <a:t> </a:t>
            </a:r>
            <a:r>
              <a:rPr lang="cs-CZ" altLang="cs-CZ" sz="1600" dirty="0" smtClean="0">
                <a:latin typeface="Arial" panose="020B0604020202020204" pitchFamily="34" charset="0"/>
                <a:cs typeface="Arial" panose="020B0604020202020204" pitchFamily="34" charset="0"/>
              </a:rPr>
              <a:t>hmotnost, objem, povrch, rozložení náboje, </a:t>
            </a:r>
            <a:r>
              <a:rPr lang="cs-CZ" altLang="cs-CZ" sz="1600" dirty="0" err="1" smtClean="0">
                <a:latin typeface="Arial" panose="020B0604020202020204" pitchFamily="34" charset="0"/>
                <a:cs typeface="Arial" panose="020B0604020202020204" pitchFamily="34" charset="0"/>
              </a:rPr>
              <a:t>polarizovatelnost</a:t>
            </a:r>
            <a:r>
              <a:rPr lang="cs-CZ" altLang="cs-CZ" sz="1600" dirty="0" smtClean="0">
                <a:latin typeface="Arial" panose="020B0604020202020204" pitchFamily="34" charset="0"/>
                <a:cs typeface="Arial" panose="020B0604020202020204" pitchFamily="34" charset="0"/>
              </a:rPr>
              <a:t>, …)</a:t>
            </a:r>
            <a:r>
              <a:rPr lang="cs-CZ" altLang="cs-CZ" sz="1600" b="1" dirty="0">
                <a:latin typeface="Arial" panose="020B0604020202020204" pitchFamily="34" charset="0"/>
                <a:cs typeface="Arial" panose="020B0604020202020204" pitchFamily="34" charset="0"/>
              </a:rPr>
              <a:t/>
            </a:r>
            <a:br>
              <a:rPr lang="cs-CZ" altLang="cs-CZ" sz="1600" b="1" dirty="0">
                <a:latin typeface="Arial" panose="020B0604020202020204" pitchFamily="34" charset="0"/>
                <a:cs typeface="Arial" panose="020B0604020202020204" pitchFamily="34" charset="0"/>
              </a:rPr>
            </a:br>
            <a:endParaRPr lang="cs-CZ" altLang="cs-CZ" sz="1600" b="1" dirty="0">
              <a:latin typeface="Arial" panose="020B0604020202020204" pitchFamily="34" charset="0"/>
              <a:cs typeface="Arial" panose="020B0604020202020204" pitchFamily="34" charset="0"/>
            </a:endParaRPr>
          </a:p>
        </p:txBody>
      </p:sp>
    </p:spTree>
  </p:cSld>
  <p:clrMapOvr>
    <a:masterClrMapping/>
  </p:clrMapOvr>
  <p:transition spd="med">
    <p:pull dir="l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cs-CZ" sz="2400" b="1">
                <a:solidFill>
                  <a:srgbClr val="FFFFFF"/>
                </a:solidFill>
                <a:latin typeface="Arial" panose="020B0604020202020204" pitchFamily="34" charset="0"/>
              </a:rPr>
              <a:t>Základní typy odhadových metod</a:t>
            </a:r>
          </a:p>
        </p:txBody>
      </p:sp>
      <p:sp>
        <p:nvSpPr>
          <p:cNvPr id="25603" name="Rectangle 8"/>
          <p:cNvSpPr>
            <a:spLocks noChangeArrowheads="1"/>
          </p:cNvSpPr>
          <p:nvPr/>
        </p:nvSpPr>
        <p:spPr bwMode="auto">
          <a:xfrm>
            <a:off x="395287" y="865221"/>
            <a:ext cx="8353425" cy="559845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cs-CZ" altLang="cs-CZ" sz="2000" b="1" dirty="0">
                <a:solidFill>
                  <a:srgbClr val="0033CC"/>
                </a:solidFill>
                <a:latin typeface="Arial" panose="020B0604020202020204" pitchFamily="34" charset="0"/>
              </a:rPr>
              <a:t>Rozdělení podle typu vstupních </a:t>
            </a:r>
            <a:r>
              <a:rPr lang="cs-CZ" altLang="cs-CZ" sz="2000" b="1" dirty="0" smtClean="0">
                <a:solidFill>
                  <a:srgbClr val="0033CC"/>
                </a:solidFill>
                <a:latin typeface="Arial" panose="020B0604020202020204" pitchFamily="34" charset="0"/>
              </a:rPr>
              <a:t>dat</a:t>
            </a:r>
            <a:endParaRPr lang="en-US" altLang="cs-CZ" sz="2000" b="1" dirty="0" smtClean="0">
              <a:solidFill>
                <a:srgbClr val="0033CC"/>
              </a:solidFill>
              <a:latin typeface="Arial" panose="020B0604020202020204" pitchFamily="34" charset="0"/>
            </a:endParaRPr>
          </a:p>
          <a:p>
            <a:pPr eaLnBrk="1" hangingPunct="1">
              <a:spcBef>
                <a:spcPct val="50000"/>
              </a:spcBef>
              <a:buFontTx/>
              <a:buNone/>
            </a:pPr>
            <a:endParaRPr lang="cs-CZ" altLang="cs-CZ" sz="2000" b="1" dirty="0">
              <a:solidFill>
                <a:srgbClr val="0033CC"/>
              </a:solidFill>
              <a:latin typeface="Arial" panose="020B0604020202020204" pitchFamily="34" charset="0"/>
            </a:endParaRPr>
          </a:p>
          <a:p>
            <a:pPr eaLnBrk="1" hangingPunct="1">
              <a:spcBef>
                <a:spcPct val="50000"/>
              </a:spcBef>
              <a:buFontTx/>
              <a:buNone/>
            </a:pPr>
            <a:r>
              <a:rPr lang="cs-CZ" altLang="cs-CZ" sz="1800" b="1" dirty="0">
                <a:solidFill>
                  <a:srgbClr val="C00000"/>
                </a:solidFill>
                <a:latin typeface="Arial" panose="020B0604020202020204" pitchFamily="34" charset="0"/>
              </a:rPr>
              <a:t>• </a:t>
            </a:r>
            <a:r>
              <a:rPr lang="en-US" altLang="cs-CZ" sz="1800" b="1" dirty="0" smtClean="0">
                <a:solidFill>
                  <a:srgbClr val="C00000"/>
                </a:solidFill>
                <a:latin typeface="Arial" panose="020B0604020202020204" pitchFamily="34" charset="0"/>
              </a:rPr>
              <a:t> </a:t>
            </a:r>
            <a:r>
              <a:rPr lang="cs-CZ" altLang="cs-CZ" sz="1800" b="1" dirty="0" smtClean="0">
                <a:solidFill>
                  <a:srgbClr val="C00000"/>
                </a:solidFill>
                <a:latin typeface="Arial" panose="020B0604020202020204" pitchFamily="34" charset="0"/>
              </a:rPr>
              <a:t>Základní </a:t>
            </a:r>
            <a:r>
              <a:rPr lang="cs-CZ" altLang="cs-CZ" sz="1800" b="1" dirty="0">
                <a:solidFill>
                  <a:srgbClr val="C00000"/>
                </a:solidFill>
                <a:latin typeface="Arial" panose="020B0604020202020204" pitchFamily="34" charset="0"/>
              </a:rPr>
              <a:t>fyzikálně chemické vlastnosti </a:t>
            </a:r>
            <a:r>
              <a:rPr lang="cs-CZ" altLang="cs-CZ" sz="1800" b="1" i="1" dirty="0" err="1">
                <a:solidFill>
                  <a:srgbClr val="C00000"/>
                </a:solidFill>
                <a:latin typeface="Arial" panose="020B0604020202020204" pitchFamily="34" charset="0"/>
              </a:rPr>
              <a:t>T</a:t>
            </a:r>
            <a:r>
              <a:rPr lang="cs-CZ" altLang="cs-CZ" sz="1800" b="1" i="1" baseline="-25000" dirty="0" err="1">
                <a:solidFill>
                  <a:srgbClr val="C00000"/>
                </a:solidFill>
                <a:latin typeface="Arial" panose="020B0604020202020204" pitchFamily="34" charset="0"/>
              </a:rPr>
              <a:t>b</a:t>
            </a:r>
            <a:r>
              <a:rPr lang="cs-CZ" altLang="cs-CZ" sz="1800" b="1" i="1" dirty="0">
                <a:solidFill>
                  <a:srgbClr val="C00000"/>
                </a:solidFill>
                <a:latin typeface="Arial" panose="020B0604020202020204" pitchFamily="34" charset="0"/>
              </a:rPr>
              <a:t>, M, </a:t>
            </a:r>
            <a:r>
              <a:rPr lang="cs-CZ" altLang="cs-CZ" sz="1800" b="1" i="1" dirty="0">
                <a:solidFill>
                  <a:srgbClr val="C00000"/>
                </a:solidFill>
                <a:latin typeface="Arial" panose="020B0604020202020204" pitchFamily="34" charset="0"/>
                <a:sym typeface="Symbol" panose="05050102010706020507" pitchFamily="18" charset="2"/>
              </a:rPr>
              <a:t></a:t>
            </a:r>
            <a:endParaRPr lang="cs-CZ" altLang="cs-CZ" sz="1800" b="1" dirty="0">
              <a:solidFill>
                <a:srgbClr val="C00000"/>
              </a:solidFill>
              <a:latin typeface="Arial" panose="020B0604020202020204" pitchFamily="34" charset="0"/>
              <a:sym typeface="Symbol" panose="05050102010706020507" pitchFamily="18" charset="2"/>
            </a:endParaRPr>
          </a:p>
          <a:p>
            <a:pPr eaLnBrk="1" hangingPunct="1">
              <a:spcBef>
                <a:spcPct val="50000"/>
              </a:spcBef>
              <a:buFontTx/>
              <a:buNone/>
            </a:pPr>
            <a:r>
              <a:rPr lang="cs-CZ" altLang="cs-CZ" sz="1800" dirty="0">
                <a:latin typeface="Arial" panose="020B0604020202020204" pitchFamily="34" charset="0"/>
              </a:rPr>
              <a:t> - odhad vlastností ropy, jejích frakcí, jiných složitých směsí </a:t>
            </a:r>
            <a:endParaRPr lang="en-US" altLang="cs-CZ" sz="1800" dirty="0" smtClean="0">
              <a:latin typeface="Arial" panose="020B0604020202020204" pitchFamily="34" charset="0"/>
            </a:endParaRPr>
          </a:p>
          <a:p>
            <a:pPr eaLnBrk="1" hangingPunct="1">
              <a:spcBef>
                <a:spcPct val="50000"/>
              </a:spcBef>
              <a:buFontTx/>
              <a:buNone/>
            </a:pPr>
            <a:endParaRPr lang="en-US" altLang="cs-CZ" sz="1800" dirty="0">
              <a:latin typeface="Arial" panose="020B0604020202020204" pitchFamily="34" charset="0"/>
            </a:endParaRPr>
          </a:p>
          <a:p>
            <a:pPr eaLnBrk="1" hangingPunct="1">
              <a:spcBef>
                <a:spcPct val="50000"/>
              </a:spcBef>
              <a:buFontTx/>
              <a:buNone/>
            </a:pPr>
            <a:endParaRPr lang="cs-CZ" altLang="cs-CZ" sz="1800" dirty="0">
              <a:latin typeface="Arial" panose="020B0604020202020204" pitchFamily="34" charset="0"/>
            </a:endParaRPr>
          </a:p>
          <a:p>
            <a:pPr eaLnBrk="1" hangingPunct="1">
              <a:spcBef>
                <a:spcPct val="50000"/>
              </a:spcBef>
              <a:buFontTx/>
              <a:buNone/>
            </a:pPr>
            <a:r>
              <a:rPr lang="cs-CZ" altLang="cs-CZ" sz="1800" b="1" dirty="0" smtClean="0">
                <a:solidFill>
                  <a:srgbClr val="C00000"/>
                </a:solidFill>
                <a:latin typeface="Arial" panose="020B0604020202020204" pitchFamily="34" charset="0"/>
              </a:rPr>
              <a:t>•</a:t>
            </a:r>
            <a:r>
              <a:rPr lang="en-US" altLang="cs-CZ" sz="1800" b="1" dirty="0" smtClean="0">
                <a:solidFill>
                  <a:srgbClr val="C00000"/>
                </a:solidFill>
                <a:latin typeface="Arial" panose="020B0604020202020204" pitchFamily="34" charset="0"/>
              </a:rPr>
              <a:t> </a:t>
            </a:r>
            <a:r>
              <a:rPr lang="cs-CZ" altLang="cs-CZ" sz="1800" b="1" dirty="0" smtClean="0">
                <a:solidFill>
                  <a:srgbClr val="C00000"/>
                </a:solidFill>
                <a:latin typeface="Arial" panose="020B0604020202020204" pitchFamily="34" charset="0"/>
              </a:rPr>
              <a:t> </a:t>
            </a:r>
            <a:r>
              <a:rPr lang="cs-CZ" altLang="cs-CZ" sz="1800" b="1" dirty="0">
                <a:solidFill>
                  <a:srgbClr val="C00000"/>
                </a:solidFill>
                <a:latin typeface="Arial" panose="020B0604020202020204" pitchFamily="34" charset="0"/>
              </a:rPr>
              <a:t>Informace o chemické struktuře: </a:t>
            </a:r>
          </a:p>
          <a:p>
            <a:pPr eaLnBrk="1" hangingPunct="1">
              <a:spcBef>
                <a:spcPct val="50000"/>
              </a:spcBef>
              <a:buFontTx/>
              <a:buChar char="-"/>
            </a:pPr>
            <a:r>
              <a:rPr lang="cs-CZ" altLang="cs-CZ" sz="1800" b="1" dirty="0">
                <a:latin typeface="Arial" panose="020B0604020202020204" pitchFamily="34" charset="0"/>
              </a:rPr>
              <a:t> lineární reprezentace </a:t>
            </a:r>
            <a:r>
              <a:rPr lang="cs-CZ" altLang="cs-CZ" sz="1800" dirty="0">
                <a:latin typeface="Arial" panose="020B0604020202020204" pitchFamily="34" charset="0"/>
              </a:rPr>
              <a:t>(</a:t>
            </a:r>
            <a:r>
              <a:rPr lang="cs-CZ" altLang="cs-CZ" sz="1800" dirty="0" err="1">
                <a:latin typeface="Arial" panose="020B0604020202020204" pitchFamily="34" charset="0"/>
              </a:rPr>
              <a:t>Wiswesser</a:t>
            </a:r>
            <a:r>
              <a:rPr lang="cs-CZ" altLang="cs-CZ" sz="1800" dirty="0">
                <a:latin typeface="Arial" panose="020B0604020202020204" pitchFamily="34" charset="0"/>
              </a:rPr>
              <a:t> line </a:t>
            </a:r>
            <a:r>
              <a:rPr lang="cs-CZ" altLang="cs-CZ" sz="1800" dirty="0" err="1">
                <a:latin typeface="Arial" panose="020B0604020202020204" pitchFamily="34" charset="0"/>
              </a:rPr>
              <a:t>notation</a:t>
            </a:r>
            <a:r>
              <a:rPr lang="cs-CZ" altLang="cs-CZ" sz="1800" dirty="0">
                <a:latin typeface="Arial" panose="020B0604020202020204" pitchFamily="34" charset="0"/>
              </a:rPr>
              <a:t>, </a:t>
            </a:r>
            <a:r>
              <a:rPr lang="en-US" altLang="cs-CZ" sz="1800" dirty="0">
                <a:solidFill>
                  <a:srgbClr val="CC0000"/>
                </a:solidFill>
                <a:latin typeface="Arial" panose="020B0604020202020204" pitchFamily="34" charset="0"/>
              </a:rPr>
              <a:t>S</a:t>
            </a:r>
            <a:r>
              <a:rPr lang="en-US" altLang="cs-CZ" sz="1800" dirty="0">
                <a:latin typeface="Arial" panose="020B0604020202020204" pitchFamily="34" charset="0"/>
              </a:rPr>
              <a:t>implified </a:t>
            </a:r>
            <a:r>
              <a:rPr lang="en-US" altLang="cs-CZ" sz="1800" dirty="0">
                <a:solidFill>
                  <a:srgbClr val="CC0000"/>
                </a:solidFill>
                <a:latin typeface="Arial" panose="020B0604020202020204" pitchFamily="34" charset="0"/>
              </a:rPr>
              <a:t>M</a:t>
            </a:r>
            <a:r>
              <a:rPr lang="en-US" altLang="cs-CZ" sz="1800" dirty="0">
                <a:latin typeface="Arial" panose="020B0604020202020204" pitchFamily="34" charset="0"/>
              </a:rPr>
              <a:t>olecular </a:t>
            </a:r>
            <a:r>
              <a:rPr lang="en-US" altLang="cs-CZ" sz="1800" dirty="0">
                <a:solidFill>
                  <a:srgbClr val="CC0000"/>
                </a:solidFill>
                <a:latin typeface="Arial" panose="020B0604020202020204" pitchFamily="34" charset="0"/>
              </a:rPr>
              <a:t>I</a:t>
            </a:r>
            <a:r>
              <a:rPr lang="en-US" altLang="cs-CZ" sz="1800" dirty="0">
                <a:latin typeface="Arial" panose="020B0604020202020204" pitchFamily="34" charset="0"/>
              </a:rPr>
              <a:t>nput </a:t>
            </a:r>
            <a:r>
              <a:rPr lang="en-US" altLang="cs-CZ" sz="1800" dirty="0">
                <a:solidFill>
                  <a:srgbClr val="CC0000"/>
                </a:solidFill>
                <a:latin typeface="Arial" panose="020B0604020202020204" pitchFamily="34" charset="0"/>
              </a:rPr>
              <a:t>L</a:t>
            </a:r>
            <a:r>
              <a:rPr lang="en-US" altLang="cs-CZ" sz="1800" dirty="0">
                <a:latin typeface="Arial" panose="020B0604020202020204" pitchFamily="34" charset="0"/>
              </a:rPr>
              <a:t>ine entry </a:t>
            </a:r>
            <a:r>
              <a:rPr lang="en-US" altLang="cs-CZ" sz="1800" dirty="0">
                <a:solidFill>
                  <a:srgbClr val="CC0000"/>
                </a:solidFill>
                <a:latin typeface="Arial" panose="020B0604020202020204" pitchFamily="34" charset="0"/>
              </a:rPr>
              <a:t>S</a:t>
            </a:r>
            <a:r>
              <a:rPr lang="en-US" altLang="cs-CZ" sz="1800" dirty="0">
                <a:latin typeface="Arial" panose="020B0604020202020204" pitchFamily="34" charset="0"/>
              </a:rPr>
              <a:t>pecification (</a:t>
            </a:r>
            <a:r>
              <a:rPr lang="cs-CZ" altLang="cs-CZ" sz="1800" dirty="0">
                <a:solidFill>
                  <a:srgbClr val="CC0000"/>
                </a:solidFill>
                <a:latin typeface="Arial" panose="020B0604020202020204" pitchFamily="34" charset="0"/>
              </a:rPr>
              <a:t>SMILES</a:t>
            </a:r>
            <a:r>
              <a:rPr lang="en-US" altLang="cs-CZ" sz="1800" dirty="0">
                <a:latin typeface="Arial" panose="020B0604020202020204" pitchFamily="34" charset="0"/>
              </a:rPr>
              <a:t>)</a:t>
            </a:r>
            <a:r>
              <a:rPr lang="cs-CZ" altLang="cs-CZ" sz="1800" dirty="0">
                <a:latin typeface="Arial" panose="020B0604020202020204" pitchFamily="34" charset="0"/>
              </a:rPr>
              <a:t>), IUPAC International </a:t>
            </a:r>
            <a:r>
              <a:rPr lang="cs-CZ" altLang="cs-CZ" sz="1800" dirty="0" err="1">
                <a:latin typeface="Arial" panose="020B0604020202020204" pitchFamily="34" charset="0"/>
              </a:rPr>
              <a:t>Chemical</a:t>
            </a:r>
            <a:r>
              <a:rPr lang="cs-CZ" altLang="cs-CZ" sz="1800" dirty="0">
                <a:latin typeface="Arial" panose="020B0604020202020204" pitchFamily="34" charset="0"/>
              </a:rPr>
              <a:t> </a:t>
            </a:r>
            <a:r>
              <a:rPr lang="cs-CZ" altLang="cs-CZ" sz="1800" dirty="0" err="1">
                <a:latin typeface="Arial" panose="020B0604020202020204" pitchFamily="34" charset="0"/>
              </a:rPr>
              <a:t>Identifier</a:t>
            </a:r>
            <a:r>
              <a:rPr lang="cs-CZ" altLang="cs-CZ" sz="1800" dirty="0">
                <a:latin typeface="Arial" panose="020B0604020202020204" pitchFamily="34" charset="0"/>
              </a:rPr>
              <a:t> (</a:t>
            </a:r>
            <a:r>
              <a:rPr lang="cs-CZ" altLang="cs-CZ" sz="1800" dirty="0" err="1" smtClean="0">
                <a:solidFill>
                  <a:srgbClr val="CC0000"/>
                </a:solidFill>
                <a:latin typeface="Arial" panose="020B0604020202020204" pitchFamily="34" charset="0"/>
              </a:rPr>
              <a:t>InChI</a:t>
            </a:r>
            <a:r>
              <a:rPr lang="cs-CZ" altLang="cs-CZ" sz="1800" dirty="0" smtClean="0">
                <a:latin typeface="Arial" panose="020B0604020202020204" pitchFamily="34" charset="0"/>
              </a:rPr>
              <a:t>, </a:t>
            </a:r>
            <a:r>
              <a:rPr lang="cs-CZ" altLang="cs-CZ" sz="1800" dirty="0">
                <a:latin typeface="Arial" panose="020B0604020202020204" pitchFamily="34" charset="0"/>
              </a:rPr>
              <a:t>IUPAC projekt 2000-2004).</a:t>
            </a:r>
          </a:p>
          <a:p>
            <a:pPr eaLnBrk="1" hangingPunct="1">
              <a:spcBef>
                <a:spcPct val="50000"/>
              </a:spcBef>
              <a:buFontTx/>
              <a:buNone/>
            </a:pPr>
            <a:r>
              <a:rPr lang="cs-CZ" altLang="cs-CZ" sz="1800" b="1" dirty="0">
                <a:latin typeface="Arial" panose="020B0604020202020204" pitchFamily="34" charset="0"/>
              </a:rPr>
              <a:t>  </a:t>
            </a:r>
            <a:r>
              <a:rPr lang="cs-CZ" altLang="cs-CZ" sz="1800" dirty="0">
                <a:solidFill>
                  <a:schemeClr val="bg1">
                    <a:lumMod val="50000"/>
                  </a:schemeClr>
                </a:solidFill>
                <a:latin typeface="Arial" panose="020B0604020202020204" pitchFamily="34" charset="0"/>
              </a:rPr>
              <a:t>např. benzen</a:t>
            </a:r>
            <a:r>
              <a:rPr lang="cs-CZ" altLang="cs-CZ" sz="1800" b="1" dirty="0">
                <a:solidFill>
                  <a:schemeClr val="bg1">
                    <a:lumMod val="50000"/>
                  </a:schemeClr>
                </a:solidFill>
                <a:latin typeface="Arial" panose="020B0604020202020204" pitchFamily="34" charset="0"/>
              </a:rPr>
              <a:t> </a:t>
            </a:r>
            <a:r>
              <a:rPr lang="cs-CZ" altLang="cs-CZ" sz="1800" dirty="0">
                <a:solidFill>
                  <a:schemeClr val="bg1">
                    <a:lumMod val="50000"/>
                  </a:schemeClr>
                </a:solidFill>
                <a:latin typeface="Arial" panose="020B0604020202020204" pitchFamily="34" charset="0"/>
              </a:rPr>
              <a:t>ve SMILES formátu</a:t>
            </a:r>
            <a:r>
              <a:rPr lang="en-US" altLang="cs-CZ" sz="1800" dirty="0">
                <a:solidFill>
                  <a:schemeClr val="bg1">
                    <a:lumMod val="50000"/>
                  </a:schemeClr>
                </a:solidFill>
                <a:latin typeface="Arial" panose="020B0604020202020204" pitchFamily="34" charset="0"/>
              </a:rPr>
              <a:t>: c1ccccc1</a:t>
            </a:r>
            <a:endParaRPr lang="cs-CZ" altLang="cs-CZ" sz="1800" dirty="0">
              <a:solidFill>
                <a:schemeClr val="bg1">
                  <a:lumMod val="50000"/>
                </a:schemeClr>
              </a:solidFill>
              <a:latin typeface="Arial" panose="020B0604020202020204" pitchFamily="34" charset="0"/>
            </a:endParaRPr>
          </a:p>
          <a:p>
            <a:pPr eaLnBrk="1" hangingPunct="1">
              <a:lnSpc>
                <a:spcPct val="120000"/>
              </a:lnSpc>
              <a:spcBef>
                <a:spcPct val="50000"/>
              </a:spcBef>
              <a:buNone/>
            </a:pPr>
            <a:endParaRPr lang="cs-CZ" altLang="cs-CZ" sz="1800" b="1" dirty="0" smtClean="0">
              <a:latin typeface="Arial" panose="020B0604020202020204" pitchFamily="34" charset="0"/>
            </a:endParaRPr>
          </a:p>
          <a:p>
            <a:pPr eaLnBrk="1" hangingPunct="1">
              <a:lnSpc>
                <a:spcPct val="120000"/>
              </a:lnSpc>
              <a:spcBef>
                <a:spcPct val="50000"/>
              </a:spcBef>
              <a:buFontTx/>
              <a:buChar char="-"/>
            </a:pPr>
            <a:r>
              <a:rPr lang="cs-CZ" altLang="cs-CZ" sz="1800" b="1" dirty="0" smtClean="0">
                <a:latin typeface="Arial" panose="020B0604020202020204" pitchFamily="34" charset="0"/>
              </a:rPr>
              <a:t> topologická </a:t>
            </a:r>
            <a:r>
              <a:rPr lang="cs-CZ" altLang="cs-CZ" sz="1800" b="1" dirty="0">
                <a:latin typeface="Arial" panose="020B0604020202020204" pitchFamily="34" charset="0"/>
              </a:rPr>
              <a:t>reprezentace</a:t>
            </a:r>
            <a:r>
              <a:rPr lang="cs-CZ" altLang="cs-CZ" sz="1800" dirty="0">
                <a:latin typeface="Arial" panose="020B0604020202020204" pitchFamily="34" charset="0"/>
              </a:rPr>
              <a:t> (molekulární topologické indexy, maticová </a:t>
            </a:r>
            <a:r>
              <a:rPr lang="cs-CZ" altLang="cs-CZ" sz="1800" dirty="0" smtClean="0">
                <a:latin typeface="Arial" panose="020B0604020202020204" pitchFamily="34" charset="0"/>
              </a:rPr>
              <a:t>reprezentace</a:t>
            </a:r>
            <a:r>
              <a:rPr lang="cs-CZ" altLang="cs-CZ" sz="1800" dirty="0">
                <a:latin typeface="Arial" panose="020B0604020202020204" pitchFamily="34" charset="0"/>
              </a:rPr>
              <a:t>)</a:t>
            </a:r>
            <a:endParaRPr lang="en-US" altLang="cs-CZ" sz="1800" dirty="0">
              <a:latin typeface="Arial" panose="020B0604020202020204" pitchFamily="34" charset="0"/>
            </a:endParaRPr>
          </a:p>
        </p:txBody>
      </p:sp>
    </p:spTree>
  </p:cSld>
  <p:clrMapOvr>
    <a:masterClrMapping/>
  </p:clrMapOvr>
  <p:transition spd="med">
    <p:pull dir="l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143"/>
          <p:cNvSpPr txBox="1">
            <a:spLocks noChangeArrowheads="1"/>
          </p:cNvSpPr>
          <p:nvPr/>
        </p:nvSpPr>
        <p:spPr bwMode="auto">
          <a:xfrm>
            <a:off x="0" y="0"/>
            <a:ext cx="9144000" cy="40005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cs-CZ" sz="2000" b="1">
                <a:solidFill>
                  <a:srgbClr val="FFFFFF"/>
                </a:solidFill>
                <a:latin typeface="Arial" panose="020B0604020202020204" pitchFamily="34" charset="0"/>
              </a:rPr>
              <a:t>Rop</a:t>
            </a:r>
            <a:r>
              <a:rPr lang="cs-CZ" altLang="cs-CZ" sz="2000" b="1">
                <a:solidFill>
                  <a:srgbClr val="FFFFFF"/>
                </a:solidFill>
                <a:latin typeface="Arial" panose="020B0604020202020204" pitchFamily="34" charset="0"/>
              </a:rPr>
              <a:t>a a bitumen (obecně multikomponentní směsi (ill-defined))</a:t>
            </a:r>
            <a:r>
              <a:rPr lang="cs-CZ" altLang="cs-CZ" sz="2000" b="1">
                <a:solidFill>
                  <a:schemeClr val="bg1"/>
                </a:solidFill>
                <a:latin typeface="Arial" panose="020B0604020202020204" pitchFamily="34" charset="0"/>
              </a:rPr>
              <a:t> </a:t>
            </a:r>
            <a:endParaRPr lang="en-US" altLang="cs-CZ" sz="2000">
              <a:latin typeface="Arial" panose="020B0604020202020204" pitchFamily="34" charset="0"/>
            </a:endParaRPr>
          </a:p>
        </p:txBody>
      </p:sp>
      <p:sp>
        <p:nvSpPr>
          <p:cNvPr id="27653" name="Rectangle 145"/>
          <p:cNvSpPr>
            <a:spLocks noChangeArrowheads="1"/>
          </p:cNvSpPr>
          <p:nvPr/>
        </p:nvSpPr>
        <p:spPr bwMode="auto">
          <a:xfrm>
            <a:off x="655192" y="2946746"/>
            <a:ext cx="2592387" cy="927100"/>
          </a:xfrm>
          <a:prstGeom prst="rect">
            <a:avLst/>
          </a:prstGeom>
          <a:solidFill>
            <a:srgbClr val="FFFF99">
              <a:alpha val="39999"/>
            </a:srgbClr>
          </a:solidFill>
          <a:ln w="28575" algn="ctr">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cs-CZ" altLang="cs-CZ" sz="1800">
              <a:latin typeface="Arial" panose="020B0604020202020204" pitchFamily="34" charset="0"/>
            </a:endParaRPr>
          </a:p>
        </p:txBody>
      </p:sp>
      <p:sp>
        <p:nvSpPr>
          <p:cNvPr id="27654" name="Text Box 146"/>
          <p:cNvSpPr txBox="1">
            <a:spLocks noChangeArrowheads="1"/>
          </p:cNvSpPr>
          <p:nvPr/>
        </p:nvSpPr>
        <p:spPr bwMode="auto">
          <a:xfrm>
            <a:off x="618679" y="2320923"/>
            <a:ext cx="2628900" cy="192360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800100" indent="-342900">
              <a:spcBef>
                <a:spcPct val="20000"/>
              </a:spcBef>
              <a:buChar char="–"/>
              <a:defRPr sz="2800">
                <a:solidFill>
                  <a:schemeClr val="tx1"/>
                </a:solidFill>
                <a:latin typeface="Times New Roman" panose="02020603050405020304" pitchFamily="18" charset="0"/>
              </a:defRPr>
            </a:lvl2pPr>
            <a:lvl3pPr marL="1257300" indent="-342900">
              <a:spcBef>
                <a:spcPct val="20000"/>
              </a:spcBef>
              <a:buChar char="•"/>
              <a:defRPr sz="2400">
                <a:solidFill>
                  <a:schemeClr val="tx1"/>
                </a:solidFill>
                <a:latin typeface="Times New Roman" panose="02020603050405020304" pitchFamily="18" charset="0"/>
              </a:defRPr>
            </a:lvl3pPr>
            <a:lvl4pPr marL="1714500" indent="-342900">
              <a:spcBef>
                <a:spcPct val="20000"/>
              </a:spcBef>
              <a:buChar char="–"/>
              <a:defRPr sz="2000">
                <a:solidFill>
                  <a:schemeClr val="tx1"/>
                </a:solidFill>
                <a:latin typeface="Times New Roman" panose="02020603050405020304" pitchFamily="18" charset="0"/>
              </a:defRPr>
            </a:lvl4pPr>
            <a:lvl5pPr marL="2171700" indent="-342900">
              <a:spcBef>
                <a:spcPct val="20000"/>
              </a:spcBef>
              <a:buChar char="»"/>
              <a:defRPr sz="2000">
                <a:solidFill>
                  <a:schemeClr val="tx1"/>
                </a:solidFill>
                <a:latin typeface="Times New Roman" panose="02020603050405020304" pitchFamily="18" charset="0"/>
              </a:defRPr>
            </a:lvl5pPr>
            <a:lvl6pPr marL="2628900" indent="-3429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86100" indent="-3429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43300" indent="-3429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000500" indent="-3429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Clr>
                <a:schemeClr val="tx1"/>
              </a:buClr>
              <a:buFont typeface="Wingdings" panose="05000000000000000000" pitchFamily="2" charset="2"/>
              <a:buNone/>
            </a:pPr>
            <a:r>
              <a:rPr lang="en-US" altLang="cs-CZ" sz="2000" b="1" dirty="0">
                <a:solidFill>
                  <a:srgbClr val="CC0000"/>
                </a:solidFill>
                <a:latin typeface="Arial" panose="020B0604020202020204" pitchFamily="34" charset="0"/>
              </a:rPr>
              <a:t>SARA</a:t>
            </a:r>
            <a:r>
              <a:rPr lang="en-US" altLang="cs-CZ" sz="2000" b="1" dirty="0">
                <a:latin typeface="Arial" panose="020B0604020202020204" pitchFamily="34" charset="0"/>
              </a:rPr>
              <a:t> anal</a:t>
            </a:r>
            <a:r>
              <a:rPr lang="cs-CZ" altLang="cs-CZ" sz="2000" b="1" dirty="0" err="1">
                <a:latin typeface="Arial" panose="020B0604020202020204" pitchFamily="34" charset="0"/>
              </a:rPr>
              <a:t>ýza</a:t>
            </a:r>
            <a:r>
              <a:rPr lang="en-US" altLang="cs-CZ" sz="2000" b="1" dirty="0">
                <a:latin typeface="Arial" panose="020B0604020202020204" pitchFamily="34" charset="0"/>
              </a:rPr>
              <a:t> </a:t>
            </a:r>
            <a:endParaRPr lang="cs-CZ" altLang="cs-CZ" sz="2000" b="1" dirty="0">
              <a:latin typeface="Arial" panose="020B0604020202020204" pitchFamily="34" charset="0"/>
            </a:endParaRPr>
          </a:p>
          <a:p>
            <a:pPr algn="ctr" eaLnBrk="1" hangingPunct="1">
              <a:spcBef>
                <a:spcPct val="50000"/>
              </a:spcBef>
              <a:buClr>
                <a:schemeClr val="tx1"/>
              </a:buClr>
              <a:buFont typeface="Wingdings" panose="05000000000000000000" pitchFamily="2" charset="2"/>
              <a:buNone/>
            </a:pPr>
            <a:r>
              <a:rPr lang="en-US" altLang="cs-CZ" sz="1000" dirty="0">
                <a:latin typeface="Arial" panose="020B0604020202020204" pitchFamily="34" charset="0"/>
              </a:rPr>
              <a:t>(ASTM D2007</a:t>
            </a:r>
            <a:r>
              <a:rPr lang="cs-CZ" altLang="cs-CZ" sz="1000" dirty="0">
                <a:latin typeface="Arial" panose="020B0604020202020204" pitchFamily="34" charset="0"/>
              </a:rPr>
              <a:t> a</a:t>
            </a:r>
            <a:r>
              <a:rPr lang="en-US" altLang="cs-CZ" sz="1000" dirty="0">
                <a:latin typeface="Arial" panose="020B0604020202020204" pitchFamily="34" charset="0"/>
              </a:rPr>
              <a:t> ASTM 3279)</a:t>
            </a:r>
            <a:endParaRPr lang="cs-CZ" altLang="cs-CZ" sz="1000" b="1" dirty="0">
              <a:latin typeface="Arial" panose="020B0604020202020204" pitchFamily="34" charset="0"/>
            </a:endParaRPr>
          </a:p>
          <a:p>
            <a:pPr eaLnBrk="1" hangingPunct="1">
              <a:spcBef>
                <a:spcPct val="50000"/>
              </a:spcBef>
              <a:buClr>
                <a:schemeClr val="tx1"/>
              </a:buClr>
              <a:buFontTx/>
              <a:buNone/>
            </a:pPr>
            <a:r>
              <a:rPr lang="en-US" altLang="cs-CZ" sz="1400" dirty="0">
                <a:solidFill>
                  <a:srgbClr val="CC0000"/>
                </a:solidFill>
                <a:latin typeface="Arial" panose="020B0604020202020204" pitchFamily="34" charset="0"/>
              </a:rPr>
              <a:t>  S</a:t>
            </a:r>
            <a:r>
              <a:rPr lang="en-US" altLang="cs-CZ" sz="1400" dirty="0">
                <a:latin typeface="Arial" panose="020B0604020202020204" pitchFamily="34" charset="0"/>
              </a:rPr>
              <a:t>…</a:t>
            </a:r>
            <a:r>
              <a:rPr lang="cs-CZ" altLang="cs-CZ" sz="1400" dirty="0">
                <a:latin typeface="Arial" panose="020B0604020202020204" pitchFamily="34" charset="0"/>
              </a:rPr>
              <a:t>Saturované uhlovodíky</a:t>
            </a:r>
            <a:endParaRPr lang="en-US" altLang="cs-CZ" sz="1400" dirty="0">
              <a:latin typeface="Arial" panose="020B0604020202020204" pitchFamily="34" charset="0"/>
            </a:endParaRPr>
          </a:p>
          <a:p>
            <a:pPr eaLnBrk="1" hangingPunct="1">
              <a:spcBef>
                <a:spcPct val="50000"/>
              </a:spcBef>
              <a:buFont typeface="Wingdings" panose="05000000000000000000" pitchFamily="2" charset="2"/>
              <a:buNone/>
            </a:pPr>
            <a:r>
              <a:rPr lang="en-US" altLang="cs-CZ" sz="1400" dirty="0">
                <a:latin typeface="Arial" panose="020B0604020202020204" pitchFamily="34" charset="0"/>
              </a:rPr>
              <a:t>  </a:t>
            </a:r>
            <a:r>
              <a:rPr lang="en-US" altLang="cs-CZ" sz="1400" dirty="0">
                <a:solidFill>
                  <a:srgbClr val="CC0000"/>
                </a:solidFill>
                <a:latin typeface="Arial" panose="020B0604020202020204" pitchFamily="34" charset="0"/>
              </a:rPr>
              <a:t>A</a:t>
            </a:r>
            <a:r>
              <a:rPr lang="en-US" altLang="cs-CZ" sz="1400" dirty="0">
                <a:latin typeface="Arial" panose="020B0604020202020204" pitchFamily="34" charset="0"/>
              </a:rPr>
              <a:t>…</a:t>
            </a:r>
            <a:r>
              <a:rPr lang="cs-CZ" altLang="cs-CZ" sz="1400" dirty="0">
                <a:latin typeface="Arial" panose="020B0604020202020204" pitchFamily="34" charset="0"/>
              </a:rPr>
              <a:t>Aromatické uhlovodíky</a:t>
            </a:r>
            <a:endParaRPr lang="en-US" altLang="cs-CZ" sz="1400" dirty="0">
              <a:latin typeface="Arial" panose="020B0604020202020204" pitchFamily="34" charset="0"/>
            </a:endParaRPr>
          </a:p>
          <a:p>
            <a:pPr eaLnBrk="1" hangingPunct="1">
              <a:spcBef>
                <a:spcPct val="50000"/>
              </a:spcBef>
              <a:buFont typeface="Wingdings" panose="05000000000000000000" pitchFamily="2" charset="2"/>
              <a:buNone/>
            </a:pPr>
            <a:r>
              <a:rPr lang="en-US" altLang="cs-CZ" sz="1400" dirty="0">
                <a:latin typeface="Arial" panose="020B0604020202020204" pitchFamily="34" charset="0"/>
              </a:rPr>
              <a:t>  </a:t>
            </a:r>
            <a:r>
              <a:rPr lang="en-US" altLang="cs-CZ" sz="1400" dirty="0">
                <a:solidFill>
                  <a:srgbClr val="CC0000"/>
                </a:solidFill>
                <a:latin typeface="Arial" panose="020B0604020202020204" pitchFamily="34" charset="0"/>
              </a:rPr>
              <a:t>R</a:t>
            </a:r>
            <a:r>
              <a:rPr lang="en-US" altLang="cs-CZ" sz="1400" dirty="0">
                <a:latin typeface="Arial" panose="020B0604020202020204" pitchFamily="34" charset="0"/>
              </a:rPr>
              <a:t>…</a:t>
            </a:r>
            <a:r>
              <a:rPr lang="cs-CZ" altLang="cs-CZ" sz="1400" dirty="0">
                <a:latin typeface="Arial" panose="020B0604020202020204" pitchFamily="34" charset="0"/>
              </a:rPr>
              <a:t>Pryskyřice </a:t>
            </a:r>
            <a:r>
              <a:rPr lang="en-US" altLang="cs-CZ" sz="1400" dirty="0">
                <a:latin typeface="Arial" panose="020B0604020202020204" pitchFamily="34" charset="0"/>
              </a:rPr>
              <a:t>(“Resins”)</a:t>
            </a:r>
          </a:p>
          <a:p>
            <a:pPr eaLnBrk="1" hangingPunct="1">
              <a:spcBef>
                <a:spcPct val="50000"/>
              </a:spcBef>
              <a:buFont typeface="Wingdings" panose="05000000000000000000" pitchFamily="2" charset="2"/>
              <a:buNone/>
            </a:pPr>
            <a:r>
              <a:rPr lang="en-US" altLang="cs-CZ" sz="1400" dirty="0">
                <a:latin typeface="Arial" panose="020B0604020202020204" pitchFamily="34" charset="0"/>
              </a:rPr>
              <a:t>  </a:t>
            </a:r>
            <a:r>
              <a:rPr lang="en-US" altLang="cs-CZ" sz="1400" b="1" dirty="0">
                <a:solidFill>
                  <a:srgbClr val="CC0000"/>
                </a:solidFill>
                <a:latin typeface="Arial" panose="020B0604020202020204" pitchFamily="34" charset="0"/>
              </a:rPr>
              <a:t>A</a:t>
            </a:r>
            <a:r>
              <a:rPr lang="en-US" altLang="cs-CZ" sz="1400" b="1" dirty="0">
                <a:latin typeface="Arial" panose="020B0604020202020204" pitchFamily="34" charset="0"/>
              </a:rPr>
              <a:t>…</a:t>
            </a:r>
            <a:r>
              <a:rPr lang="en-US" altLang="cs-CZ" sz="1400" b="1" dirty="0" err="1">
                <a:latin typeface="Arial" panose="020B0604020202020204" pitchFamily="34" charset="0"/>
              </a:rPr>
              <a:t>Asfalteny</a:t>
            </a:r>
            <a:endParaRPr lang="en-US" altLang="cs-CZ" sz="1400" b="1" dirty="0">
              <a:latin typeface="Arial" panose="020B0604020202020204" pitchFamily="34" charset="0"/>
            </a:endParaRPr>
          </a:p>
        </p:txBody>
      </p:sp>
      <p:sp>
        <p:nvSpPr>
          <p:cNvPr id="27655" name="Line 147"/>
          <p:cNvSpPr>
            <a:spLocks noChangeShapeType="1"/>
          </p:cNvSpPr>
          <p:nvPr/>
        </p:nvSpPr>
        <p:spPr bwMode="auto">
          <a:xfrm>
            <a:off x="2607817" y="3953221"/>
            <a:ext cx="0" cy="288925"/>
          </a:xfrm>
          <a:prstGeom prst="line">
            <a:avLst/>
          </a:prstGeom>
          <a:noFill/>
          <a:ln w="28575">
            <a:solidFill>
              <a:srgbClr val="CC99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57" name="Rectangle 149"/>
          <p:cNvSpPr>
            <a:spLocks noChangeArrowheads="1"/>
          </p:cNvSpPr>
          <p:nvPr/>
        </p:nvSpPr>
        <p:spPr bwMode="auto">
          <a:xfrm>
            <a:off x="1715642" y="4238971"/>
            <a:ext cx="165100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cs-CZ" altLang="cs-CZ" sz="1400" b="1">
                <a:solidFill>
                  <a:srgbClr val="CC0000"/>
                </a:solidFill>
                <a:latin typeface="Arial" panose="020B0604020202020204" pitchFamily="34" charset="0"/>
              </a:rPr>
              <a:t>M</a:t>
            </a:r>
            <a:r>
              <a:rPr lang="cs-CZ" altLang="cs-CZ" sz="1400" b="1">
                <a:latin typeface="Arial" panose="020B0604020202020204" pitchFamily="34" charset="0"/>
              </a:rPr>
              <a:t>…</a:t>
            </a:r>
            <a:r>
              <a:rPr lang="en-US" altLang="cs-CZ" sz="1400" b="1">
                <a:latin typeface="Arial" panose="020B0604020202020204" pitchFamily="34" charset="0"/>
              </a:rPr>
              <a:t>Malteny</a:t>
            </a:r>
            <a:r>
              <a:rPr lang="en-US" altLang="cs-CZ" sz="1400">
                <a:latin typeface="Arial" panose="020B0604020202020204" pitchFamily="34" charset="0"/>
              </a:rPr>
              <a:t> (Olej)</a:t>
            </a:r>
          </a:p>
        </p:txBody>
      </p:sp>
      <p:sp>
        <p:nvSpPr>
          <p:cNvPr id="27660" name="Rectangle 152"/>
          <p:cNvSpPr>
            <a:spLocks noChangeArrowheads="1"/>
          </p:cNvSpPr>
          <p:nvPr/>
        </p:nvSpPr>
        <p:spPr bwMode="auto">
          <a:xfrm>
            <a:off x="4067944" y="2400036"/>
            <a:ext cx="4896545" cy="4001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cs-CZ" sz="2000" dirty="0">
                <a:latin typeface="Arial" panose="020B0604020202020204" pitchFamily="34" charset="0"/>
              </a:rPr>
              <a:t> </a:t>
            </a:r>
            <a:r>
              <a:rPr lang="cs-CZ" altLang="cs-CZ" sz="2000" b="1" dirty="0">
                <a:latin typeface="Arial" panose="020B0604020202020204" pitchFamily="34" charset="0"/>
              </a:rPr>
              <a:t>Elementární</a:t>
            </a:r>
            <a:r>
              <a:rPr lang="en-US" altLang="cs-CZ" sz="2000" b="1" dirty="0">
                <a:latin typeface="Arial" panose="020B0604020202020204" pitchFamily="34" charset="0"/>
              </a:rPr>
              <a:t> </a:t>
            </a:r>
            <a:r>
              <a:rPr lang="cs-CZ" altLang="cs-CZ" sz="2000" b="1" dirty="0">
                <a:latin typeface="Arial" panose="020B0604020202020204" pitchFamily="34" charset="0"/>
              </a:rPr>
              <a:t>analýza </a:t>
            </a:r>
            <a:r>
              <a:rPr lang="en-US" altLang="cs-CZ" sz="2000" b="1" dirty="0">
                <a:latin typeface="Arial" panose="020B0604020202020204" pitchFamily="34" charset="0"/>
              </a:rPr>
              <a:t>(</a:t>
            </a:r>
            <a:r>
              <a:rPr lang="en-US" altLang="cs-CZ" sz="2000" b="1" dirty="0">
                <a:solidFill>
                  <a:srgbClr val="CC0000"/>
                </a:solidFill>
                <a:latin typeface="Arial" panose="020B0604020202020204" pitchFamily="34" charset="0"/>
              </a:rPr>
              <a:t>H, C, O, S, N, …</a:t>
            </a:r>
            <a:r>
              <a:rPr lang="en-US" altLang="cs-CZ" sz="2000" b="1" dirty="0">
                <a:latin typeface="Arial" panose="020B0604020202020204" pitchFamily="34" charset="0"/>
              </a:rPr>
              <a:t>)</a:t>
            </a:r>
          </a:p>
        </p:txBody>
      </p:sp>
      <p:pic>
        <p:nvPicPr>
          <p:cNvPr id="27661" name="Picture 153" descr="yen(1972)"/>
          <p:cNvPicPr>
            <a:picLocks noChangeAspect="1" noChangeArrowheads="1"/>
          </p:cNvPicPr>
          <p:nvPr/>
        </p:nvPicPr>
        <p:blipFill>
          <a:blip r:embed="rId3">
            <a:extLst>
              <a:ext uri="{28A0092B-C50C-407E-A947-70E740481C1C}">
                <a14:useLocalDpi xmlns:a14="http://schemas.microsoft.com/office/drawing/2010/main" val="0"/>
              </a:ext>
            </a:extLst>
          </a:blip>
          <a:srcRect l="12166"/>
          <a:stretch>
            <a:fillRect/>
          </a:stretch>
        </p:blipFill>
        <p:spPr bwMode="auto">
          <a:xfrm>
            <a:off x="107504" y="4615208"/>
            <a:ext cx="1655763" cy="11811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7662" name="Picture 154" descr="asmol1m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367" y="4885083"/>
            <a:ext cx="1800225" cy="1128713"/>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7663" name="Line 155"/>
          <p:cNvSpPr>
            <a:spLocks noChangeShapeType="1"/>
          </p:cNvSpPr>
          <p:nvPr/>
        </p:nvSpPr>
        <p:spPr bwMode="auto">
          <a:xfrm>
            <a:off x="899667" y="4183408"/>
            <a:ext cx="863600" cy="1008063"/>
          </a:xfrm>
          <a:prstGeom prst="line">
            <a:avLst/>
          </a:prstGeom>
          <a:noFill/>
          <a:ln w="28575">
            <a:solidFill>
              <a:srgbClr val="CC99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64" name="Line 156"/>
          <p:cNvSpPr>
            <a:spLocks noChangeShapeType="1"/>
          </p:cNvSpPr>
          <p:nvPr/>
        </p:nvSpPr>
        <p:spPr bwMode="auto">
          <a:xfrm>
            <a:off x="815529" y="4188171"/>
            <a:ext cx="0" cy="360362"/>
          </a:xfrm>
          <a:prstGeom prst="line">
            <a:avLst/>
          </a:prstGeom>
          <a:noFill/>
          <a:ln w="28575">
            <a:solidFill>
              <a:srgbClr val="CC99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 name="TextovéPole 1"/>
          <p:cNvSpPr txBox="1"/>
          <p:nvPr/>
        </p:nvSpPr>
        <p:spPr>
          <a:xfrm>
            <a:off x="2383433" y="1093424"/>
            <a:ext cx="3877985" cy="369332"/>
          </a:xfrm>
          <a:prstGeom prst="rect">
            <a:avLst/>
          </a:prstGeom>
          <a:noFill/>
        </p:spPr>
        <p:txBody>
          <a:bodyPr wrap="none" rtlCol="0">
            <a:spAutoFit/>
          </a:bodyPr>
          <a:lstStyle/>
          <a:p>
            <a:r>
              <a:rPr lang="cs-CZ" dirty="0" smtClean="0">
                <a:solidFill>
                  <a:srgbClr val="CC0000"/>
                </a:solidFill>
              </a:rPr>
              <a:t>Neznáme složení (složku po složce)</a:t>
            </a:r>
            <a:endParaRPr lang="cs-CZ" dirty="0">
              <a:solidFill>
                <a:srgbClr val="CC0000"/>
              </a:solidFill>
            </a:endParaRPr>
          </a:p>
        </p:txBody>
      </p:sp>
      <p:sp>
        <p:nvSpPr>
          <p:cNvPr id="3" name="Šipka dolů 2"/>
          <p:cNvSpPr/>
          <p:nvPr/>
        </p:nvSpPr>
        <p:spPr bwMode="auto">
          <a:xfrm rot="3019467">
            <a:off x="3103427" y="1517050"/>
            <a:ext cx="288304" cy="504056"/>
          </a:xfrm>
          <a:prstGeom prst="downArrow">
            <a:avLst/>
          </a:prstGeom>
          <a:solidFill>
            <a:srgbClr val="FFFF99"/>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83" name="Šipka dolů 82"/>
          <p:cNvSpPr/>
          <p:nvPr/>
        </p:nvSpPr>
        <p:spPr bwMode="auto">
          <a:xfrm rot="18973143">
            <a:off x="5354375" y="1599127"/>
            <a:ext cx="288304" cy="504056"/>
          </a:xfrm>
          <a:prstGeom prst="downArrow">
            <a:avLst/>
          </a:prstGeom>
          <a:solidFill>
            <a:srgbClr val="FFFF99"/>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pic>
        <p:nvPicPr>
          <p:cNvPr id="84" name="Picture 61"/>
          <p:cNvPicPr>
            <a:picLocks noChangeAspect="1" noChangeArrowheads="1"/>
          </p:cNvPicPr>
          <p:nvPr/>
        </p:nvPicPr>
        <p:blipFill>
          <a:blip r:embed="rId5" cstate="print">
            <a:extLst>
              <a:ext uri="{28A0092B-C50C-407E-A947-70E740481C1C}">
                <a14:useLocalDpi xmlns:a14="http://schemas.microsoft.com/office/drawing/2010/main" val="0"/>
              </a:ext>
            </a:extLst>
          </a:blip>
          <a:srcRect l="26048" t="28720" r="29445" b="24089"/>
          <a:stretch>
            <a:fillRect/>
          </a:stretch>
        </p:blipFill>
        <p:spPr bwMode="auto">
          <a:xfrm>
            <a:off x="7613180" y="323750"/>
            <a:ext cx="1536480" cy="11824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Rectangle 152"/>
          <p:cNvSpPr>
            <a:spLocks noChangeArrowheads="1"/>
          </p:cNvSpPr>
          <p:nvPr/>
        </p:nvSpPr>
        <p:spPr bwMode="auto">
          <a:xfrm>
            <a:off x="4211960" y="3434151"/>
            <a:ext cx="4680520" cy="33855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cs-CZ" sz="1600" dirty="0">
                <a:latin typeface="Arial" panose="020B0604020202020204" pitchFamily="34" charset="0"/>
              </a:rPr>
              <a:t> </a:t>
            </a:r>
            <a:r>
              <a:rPr lang="cs-CZ" altLang="cs-CZ" sz="1600" b="1" dirty="0" smtClean="0">
                <a:latin typeface="Arial" panose="020B0604020202020204" pitchFamily="34" charset="0"/>
              </a:rPr>
              <a:t>+ normální teplota varu, hustota dané frakce</a:t>
            </a:r>
            <a:endParaRPr lang="en-US" altLang="cs-CZ" sz="1600" b="1" dirty="0">
              <a:latin typeface="Arial" panose="020B0604020202020204" pitchFamily="34" charset="0"/>
            </a:endParaRPr>
          </a:p>
        </p:txBody>
      </p:sp>
      <p:sp>
        <p:nvSpPr>
          <p:cNvPr id="6" name="Šipka doprava 5"/>
          <p:cNvSpPr/>
          <p:nvPr/>
        </p:nvSpPr>
        <p:spPr bwMode="auto">
          <a:xfrm rot="2912700">
            <a:off x="3882354" y="4466493"/>
            <a:ext cx="1035501" cy="587121"/>
          </a:xfrm>
          <a:prstGeom prst="rightArrow">
            <a:avLst/>
          </a:prstGeom>
          <a:solidFill>
            <a:srgbClr val="FFFF99"/>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94" name="Rectangle 152"/>
          <p:cNvSpPr>
            <a:spLocks noChangeArrowheads="1"/>
          </p:cNvSpPr>
          <p:nvPr/>
        </p:nvSpPr>
        <p:spPr bwMode="auto">
          <a:xfrm>
            <a:off x="4735231" y="5273983"/>
            <a:ext cx="4464495" cy="133882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None/>
            </a:pPr>
            <a:r>
              <a:rPr lang="en-US" altLang="cs-CZ" sz="1800" dirty="0">
                <a:solidFill>
                  <a:srgbClr val="CC0000"/>
                </a:solidFill>
                <a:latin typeface="Arial" panose="020B0604020202020204" pitchFamily="34" charset="0"/>
              </a:rPr>
              <a:t> </a:t>
            </a:r>
            <a:r>
              <a:rPr lang="cs-CZ" altLang="cs-CZ" sz="1800" b="1" dirty="0" smtClean="0">
                <a:solidFill>
                  <a:srgbClr val="CC0000"/>
                </a:solidFill>
                <a:latin typeface="Arial" panose="020B0604020202020204" pitchFamily="34" charset="0"/>
              </a:rPr>
              <a:t>Vývoj termodynamických korelací + predikčních modelů</a:t>
            </a:r>
          </a:p>
          <a:p>
            <a:pPr algn="ctr" eaLnBrk="1" hangingPunct="1">
              <a:spcBef>
                <a:spcPct val="50000"/>
              </a:spcBef>
              <a:buNone/>
            </a:pPr>
            <a:r>
              <a:rPr lang="cs-CZ" altLang="cs-CZ" sz="1800" b="1" dirty="0" smtClean="0">
                <a:solidFill>
                  <a:srgbClr val="CC0000"/>
                </a:solidFill>
                <a:latin typeface="Arial" panose="020B0604020202020204" pitchFamily="34" charset="0"/>
              </a:rPr>
              <a:t>Návrh fázového chování – „</a:t>
            </a:r>
            <a:r>
              <a:rPr lang="cs-CZ" altLang="cs-CZ" sz="1800" b="1" dirty="0" err="1" smtClean="0">
                <a:solidFill>
                  <a:srgbClr val="CC0000"/>
                </a:solidFill>
                <a:latin typeface="Arial" panose="020B0604020202020204" pitchFamily="34" charset="0"/>
              </a:rPr>
              <a:t>pseudosložky</a:t>
            </a:r>
            <a:r>
              <a:rPr lang="cs-CZ" altLang="cs-CZ" sz="1800" b="1" dirty="0" smtClean="0">
                <a:solidFill>
                  <a:srgbClr val="CC0000"/>
                </a:solidFill>
                <a:latin typeface="Arial" panose="020B0604020202020204" pitchFamily="34" charset="0"/>
              </a:rPr>
              <a:t>“ </a:t>
            </a:r>
            <a:endParaRPr lang="en-US" altLang="cs-CZ" sz="1800" b="1" dirty="0">
              <a:solidFill>
                <a:srgbClr val="CC0000"/>
              </a:solidFill>
              <a:latin typeface="Arial" panose="020B0604020202020204" pitchFamily="34" charset="0"/>
            </a:endParaRPr>
          </a:p>
        </p:txBody>
      </p:sp>
      <p:pic>
        <p:nvPicPr>
          <p:cNvPr id="95" name="Picture 51" descr="Ecclesiastical_Oil_Sands_Unconventional_Oil"/>
          <p:cNvPicPr>
            <a:picLocks noChangeAspect="1" noChangeArrowheads="1"/>
          </p:cNvPicPr>
          <p:nvPr/>
        </p:nvPicPr>
        <p:blipFill>
          <a:blip r:embed="rId6" cstate="print">
            <a:extLst>
              <a:ext uri="{28A0092B-C50C-407E-A947-70E740481C1C}">
                <a14:useLocalDpi xmlns:a14="http://schemas.microsoft.com/office/drawing/2010/main" val="0"/>
              </a:ext>
            </a:extLst>
          </a:blip>
          <a:srcRect b="19197"/>
          <a:stretch>
            <a:fillRect/>
          </a:stretch>
        </p:blipFill>
        <p:spPr bwMode="auto">
          <a:xfrm flipH="1">
            <a:off x="31939" y="578816"/>
            <a:ext cx="1294847" cy="816796"/>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131052" y="658191"/>
            <a:ext cx="848659" cy="1212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pull dir="l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4"/>
          <p:cNvPicPr>
            <a:picLocks noChangeAspect="1" noChangeArrowheads="1"/>
          </p:cNvPicPr>
          <p:nvPr/>
        </p:nvPicPr>
        <p:blipFill>
          <a:blip r:embed="rId4">
            <a:extLst>
              <a:ext uri="{28A0092B-C50C-407E-A947-70E740481C1C}">
                <a14:useLocalDpi xmlns:a14="http://schemas.microsoft.com/office/drawing/2010/main" val="0"/>
              </a:ext>
            </a:extLst>
          </a:blip>
          <a:srcRect l="16473" t="20493" r="19817" b="25511"/>
          <a:stretch>
            <a:fillRect/>
          </a:stretch>
        </p:blipFill>
        <p:spPr bwMode="auto">
          <a:xfrm>
            <a:off x="6011863" y="2852738"/>
            <a:ext cx="27368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cs-CZ" sz="2400" b="1" dirty="0" err="1">
                <a:solidFill>
                  <a:srgbClr val="FFFFFF"/>
                </a:solidFill>
                <a:latin typeface="Arial" panose="020B0604020202020204" pitchFamily="34" charset="0"/>
              </a:rPr>
              <a:t>Teoreticky</a:t>
            </a:r>
            <a:r>
              <a:rPr lang="en-US" altLang="cs-CZ" sz="2400" b="1" dirty="0">
                <a:solidFill>
                  <a:srgbClr val="FFFFFF"/>
                </a:solidFill>
                <a:latin typeface="Arial" panose="020B0604020202020204" pitchFamily="34" charset="0"/>
              </a:rPr>
              <a:t> </a:t>
            </a:r>
            <a:r>
              <a:rPr lang="en-US" altLang="cs-CZ" sz="2400" b="1" dirty="0" err="1">
                <a:solidFill>
                  <a:srgbClr val="FFFFFF"/>
                </a:solidFill>
                <a:latin typeface="Arial" panose="020B0604020202020204" pitchFamily="34" charset="0"/>
              </a:rPr>
              <a:t>fundované</a:t>
            </a:r>
            <a:r>
              <a:rPr lang="en-US" altLang="cs-CZ" sz="2400" b="1" dirty="0">
                <a:solidFill>
                  <a:srgbClr val="FFFFFF"/>
                </a:solidFill>
                <a:latin typeface="Arial" panose="020B0604020202020204" pitchFamily="34" charset="0"/>
              </a:rPr>
              <a:t> </a:t>
            </a:r>
            <a:r>
              <a:rPr lang="en-US" altLang="cs-CZ" sz="2400" b="1" dirty="0" err="1">
                <a:solidFill>
                  <a:srgbClr val="FFFFFF"/>
                </a:solidFill>
                <a:latin typeface="Arial" panose="020B0604020202020204" pitchFamily="34" charset="0"/>
              </a:rPr>
              <a:t>metody</a:t>
            </a:r>
            <a:r>
              <a:rPr lang="cs-CZ" altLang="cs-CZ" sz="2400" b="1" dirty="0">
                <a:solidFill>
                  <a:srgbClr val="FFFFFF"/>
                </a:solidFill>
                <a:latin typeface="Arial" panose="020B0604020202020204" pitchFamily="34" charset="0"/>
              </a:rPr>
              <a:t> </a:t>
            </a:r>
            <a:endParaRPr lang="en-US" altLang="cs-CZ" sz="2400" b="1" dirty="0">
              <a:solidFill>
                <a:srgbClr val="FFFFFF"/>
              </a:solidFill>
              <a:latin typeface="Arial" panose="020B0604020202020204" pitchFamily="34" charset="0"/>
            </a:endParaRPr>
          </a:p>
        </p:txBody>
      </p:sp>
      <p:sp>
        <p:nvSpPr>
          <p:cNvPr id="33796" name="Rectangle 10"/>
          <p:cNvSpPr>
            <a:spLocks noChangeArrowheads="1"/>
          </p:cNvSpPr>
          <p:nvPr/>
        </p:nvSpPr>
        <p:spPr bwMode="auto">
          <a:xfrm>
            <a:off x="71438" y="620713"/>
            <a:ext cx="3790950" cy="733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1800" b="1">
                <a:latin typeface="Arial" panose="020B0604020202020204" pitchFamily="34" charset="0"/>
              </a:rPr>
              <a:t>Chapmanova-Enskogova metoda</a:t>
            </a:r>
          </a:p>
          <a:p>
            <a:pPr eaLnBrk="1" hangingPunct="1">
              <a:spcBef>
                <a:spcPct val="50000"/>
              </a:spcBef>
              <a:buFontTx/>
              <a:buNone/>
            </a:pPr>
            <a:r>
              <a:rPr lang="cs-CZ" altLang="cs-CZ" sz="1600">
                <a:latin typeface="Arial" panose="020B0604020202020204" pitchFamily="34" charset="0"/>
              </a:rPr>
              <a:t>- Vychází z Boltzmannovy rovnice</a:t>
            </a:r>
            <a:endParaRPr lang="en-US" altLang="cs-CZ" sz="1600">
              <a:latin typeface="Arial" panose="020B0604020202020204" pitchFamily="34" charset="0"/>
            </a:endParaRPr>
          </a:p>
        </p:txBody>
      </p:sp>
      <p:graphicFrame>
        <p:nvGraphicFramePr>
          <p:cNvPr id="33797" name="Object 11"/>
          <p:cNvGraphicFramePr>
            <a:graphicFrameLocks noChangeAspect="1"/>
          </p:cNvGraphicFramePr>
          <p:nvPr/>
        </p:nvGraphicFramePr>
        <p:xfrm>
          <a:off x="3995738" y="765175"/>
          <a:ext cx="2389187" cy="857250"/>
        </p:xfrm>
        <a:graphic>
          <a:graphicData uri="http://schemas.openxmlformats.org/presentationml/2006/ole">
            <mc:AlternateContent xmlns:mc="http://schemas.openxmlformats.org/markup-compatibility/2006">
              <mc:Choice xmlns:v="urn:schemas-microsoft-com:vml" Requires="v">
                <p:oleObj spid="_x0000_s6153" name="Equation" r:id="rId5" imgW="1308100" imgH="469900" progId="Equation.DSMT4">
                  <p:embed/>
                </p:oleObj>
              </mc:Choice>
              <mc:Fallback>
                <p:oleObj name="Equation" r:id="rId5" imgW="1308100" imgH="469900"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738" y="765175"/>
                        <a:ext cx="2389187"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798" name="Rectangle 12"/>
          <p:cNvSpPr>
            <a:spLocks noChangeArrowheads="1"/>
          </p:cNvSpPr>
          <p:nvPr/>
        </p:nvSpPr>
        <p:spPr bwMode="auto">
          <a:xfrm>
            <a:off x="107950" y="1916113"/>
            <a:ext cx="8424863" cy="452739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cs-CZ" sz="1800" b="1" i="1" dirty="0">
                <a:latin typeface="Arial" panose="020B0604020202020204" pitchFamily="34" charset="0"/>
              </a:rPr>
              <a:t>Ab initio</a:t>
            </a:r>
            <a:r>
              <a:rPr lang="en-US" altLang="cs-CZ" sz="1800" b="1" dirty="0">
                <a:latin typeface="Arial" panose="020B0604020202020204" pitchFamily="34" charset="0"/>
              </a:rPr>
              <a:t> v</a:t>
            </a:r>
            <a:r>
              <a:rPr lang="cs-CZ" altLang="cs-CZ" sz="1800" b="1" dirty="0" err="1">
                <a:latin typeface="Arial" panose="020B0604020202020204" pitchFamily="34" charset="0"/>
              </a:rPr>
              <a:t>ýpočty</a:t>
            </a:r>
            <a:endParaRPr lang="cs-CZ" altLang="cs-CZ" sz="1800" b="1" dirty="0">
              <a:latin typeface="Arial" panose="020B0604020202020204" pitchFamily="34" charset="0"/>
            </a:endParaRPr>
          </a:p>
          <a:p>
            <a:pPr eaLnBrk="1" hangingPunct="1">
              <a:spcBef>
                <a:spcPct val="50000"/>
              </a:spcBef>
            </a:pPr>
            <a:r>
              <a:rPr lang="en-US" altLang="cs-CZ" sz="1600" dirty="0">
                <a:latin typeface="Arial" panose="020B0604020202020204" pitchFamily="34" charset="0"/>
              </a:rPr>
              <a:t> </a:t>
            </a:r>
            <a:r>
              <a:rPr lang="cs-CZ" altLang="cs-CZ" sz="1600" dirty="0">
                <a:latin typeface="Arial" panose="020B0604020202020204" pitchFamily="34" charset="0"/>
              </a:rPr>
              <a:t>Aproximativní řešení </a:t>
            </a:r>
            <a:r>
              <a:rPr lang="cs-CZ" altLang="cs-CZ" sz="1600" dirty="0" err="1">
                <a:latin typeface="Arial" panose="020B0604020202020204" pitchFamily="34" charset="0"/>
              </a:rPr>
              <a:t>Schr</a:t>
            </a:r>
            <a:r>
              <a:rPr lang="en-US" altLang="cs-CZ" sz="1600" dirty="0" err="1">
                <a:latin typeface="Arial" panose="020B0604020202020204" pitchFamily="34" charset="0"/>
                <a:cs typeface="Arial" panose="020B0604020202020204" pitchFamily="34" charset="0"/>
              </a:rPr>
              <a:t>ödingerovy</a:t>
            </a:r>
            <a:r>
              <a:rPr lang="en-US" altLang="cs-CZ" sz="1600" dirty="0">
                <a:latin typeface="Arial" panose="020B0604020202020204" pitchFamily="34" charset="0"/>
                <a:cs typeface="Arial" panose="020B0604020202020204" pitchFamily="34" charset="0"/>
              </a:rPr>
              <a:t> </a:t>
            </a:r>
            <a:r>
              <a:rPr lang="en-US" altLang="cs-CZ" sz="1600" dirty="0" err="1">
                <a:latin typeface="Arial" panose="020B0604020202020204" pitchFamily="34" charset="0"/>
                <a:cs typeface="Arial" panose="020B0604020202020204" pitchFamily="34" charset="0"/>
              </a:rPr>
              <a:t>rovnice</a:t>
            </a:r>
            <a:r>
              <a:rPr lang="cs-CZ" altLang="cs-CZ" sz="1600" dirty="0">
                <a:latin typeface="Arial" panose="020B0604020202020204" pitchFamily="34" charset="0"/>
                <a:cs typeface="Arial" panose="020B0604020202020204" pitchFamily="34" charset="0"/>
              </a:rPr>
              <a:t> </a:t>
            </a:r>
            <a:r>
              <a:rPr lang="cs-CZ" altLang="cs-CZ" sz="1600" dirty="0">
                <a:latin typeface="Arial" panose="020B0604020202020204" pitchFamily="34" charset="0"/>
                <a:cs typeface="Arial" panose="020B0604020202020204" pitchFamily="34" charset="0"/>
                <a:sym typeface="Wingdings" panose="05000000000000000000" pitchFamily="2" charset="2"/>
              </a:rPr>
              <a:t></a:t>
            </a:r>
            <a:r>
              <a:rPr lang="en-US" altLang="cs-CZ" sz="1600" dirty="0">
                <a:latin typeface="Arial" panose="020B0604020202020204" pitchFamily="34" charset="0"/>
                <a:cs typeface="Arial" panose="020B0604020202020204" pitchFamily="34" charset="0"/>
                <a:sym typeface="Wingdings" panose="05000000000000000000" pitchFamily="2" charset="2"/>
              </a:rPr>
              <a:t> </a:t>
            </a:r>
            <a:r>
              <a:rPr lang="en-US" altLang="cs-CZ" sz="1600" dirty="0">
                <a:latin typeface="Arial" panose="020B0604020202020204" pitchFamily="34" charset="0"/>
                <a:cs typeface="Arial" panose="020B0604020202020204" pitchFamily="34" charset="0"/>
              </a:rPr>
              <a:t>e</a:t>
            </a:r>
            <a:r>
              <a:rPr lang="cs-CZ" altLang="cs-CZ" sz="1600" dirty="0" err="1">
                <a:latin typeface="Arial" panose="020B0604020202020204" pitchFamily="34" charset="0"/>
                <a:cs typeface="Arial" panose="020B0604020202020204" pitchFamily="34" charset="0"/>
              </a:rPr>
              <a:t>nergie</a:t>
            </a:r>
            <a:r>
              <a:rPr lang="cs-CZ" altLang="cs-CZ" sz="1600" dirty="0">
                <a:latin typeface="Arial" panose="020B0604020202020204" pitchFamily="34" charset="0"/>
                <a:cs typeface="Arial" panose="020B0604020202020204" pitchFamily="34" charset="0"/>
              </a:rPr>
              <a:t> molekulového systému</a:t>
            </a:r>
            <a:r>
              <a:rPr lang="en-US" altLang="cs-CZ" sz="1600" dirty="0">
                <a:latin typeface="Arial" panose="020B0604020202020204" pitchFamily="34" charset="0"/>
                <a:cs typeface="Arial" panose="020B0604020202020204" pitchFamily="34" charset="0"/>
              </a:rPr>
              <a:t> </a:t>
            </a:r>
            <a:r>
              <a:rPr lang="cs-CZ" altLang="cs-CZ" sz="1600" dirty="0">
                <a:latin typeface="Arial" panose="020B0604020202020204" pitchFamily="34" charset="0"/>
                <a:cs typeface="Arial" panose="020B0604020202020204" pitchFamily="34" charset="0"/>
                <a:sym typeface="Wingdings" panose="05000000000000000000" pitchFamily="2" charset="2"/>
              </a:rPr>
              <a:t></a:t>
            </a:r>
            <a:r>
              <a:rPr lang="en-US" altLang="cs-CZ" sz="1600" dirty="0">
                <a:latin typeface="Arial" panose="020B0604020202020204" pitchFamily="34" charset="0"/>
                <a:cs typeface="Arial" panose="020B0604020202020204" pitchFamily="34" charset="0"/>
                <a:sym typeface="Wingdings" panose="05000000000000000000" pitchFamily="2" charset="2"/>
              </a:rPr>
              <a:t> </a:t>
            </a:r>
            <a:r>
              <a:rPr lang="en-US" altLang="cs-CZ" sz="1600" dirty="0" err="1">
                <a:latin typeface="Arial" panose="020B0604020202020204" pitchFamily="34" charset="0"/>
                <a:cs typeface="Arial" panose="020B0604020202020204" pitchFamily="34" charset="0"/>
                <a:sym typeface="Wingdings" panose="05000000000000000000" pitchFamily="2" charset="2"/>
              </a:rPr>
              <a:t>odvozen</a:t>
            </a:r>
            <a:r>
              <a:rPr lang="cs-CZ" altLang="cs-CZ" sz="1600" dirty="0">
                <a:latin typeface="Arial" panose="020B0604020202020204" pitchFamily="34" charset="0"/>
                <a:cs typeface="Arial" panose="020B0604020202020204" pitchFamily="34" charset="0"/>
                <a:sym typeface="Wingdings" panose="05000000000000000000" pitchFamily="2" charset="2"/>
              </a:rPr>
              <a:t>é veličiny</a:t>
            </a:r>
            <a:r>
              <a:rPr lang="en-US" altLang="cs-CZ" sz="1600" dirty="0">
                <a:latin typeface="Arial" panose="020B0604020202020204" pitchFamily="34" charset="0"/>
                <a:cs typeface="Arial" panose="020B0604020202020204" pitchFamily="34" charset="0"/>
                <a:sym typeface="Wingdings" panose="05000000000000000000" pitchFamily="2" charset="2"/>
              </a:rPr>
              <a:t>:</a:t>
            </a:r>
            <a:endParaRPr lang="cs-CZ" altLang="cs-CZ" sz="1600" dirty="0">
              <a:latin typeface="Arial" panose="020B0604020202020204" pitchFamily="34" charset="0"/>
              <a:cs typeface="Arial" panose="020B0604020202020204" pitchFamily="34" charset="0"/>
              <a:sym typeface="Wingdings" panose="05000000000000000000" pitchFamily="2" charset="2"/>
            </a:endParaRPr>
          </a:p>
          <a:p>
            <a:pPr eaLnBrk="1" hangingPunct="1">
              <a:lnSpc>
                <a:spcPct val="70000"/>
              </a:lnSpc>
              <a:spcBef>
                <a:spcPct val="50000"/>
              </a:spcBef>
              <a:buFontTx/>
              <a:buNone/>
            </a:pPr>
            <a:r>
              <a:rPr lang="cs-CZ" altLang="cs-CZ" sz="1600" dirty="0">
                <a:latin typeface="Arial" panose="020B0604020202020204" pitchFamily="34" charset="0"/>
                <a:cs typeface="Arial" panose="020B0604020202020204" pitchFamily="34" charset="0"/>
              </a:rPr>
              <a:t>	- </a:t>
            </a:r>
            <a:r>
              <a:rPr lang="cs-CZ" altLang="cs-CZ" sz="1600" dirty="0" smtClean="0">
                <a:latin typeface="Arial" panose="020B0604020202020204" pitchFamily="34" charset="0"/>
                <a:cs typeface="Arial" panose="020B0604020202020204" pitchFamily="34" charset="0"/>
              </a:rPr>
              <a:t>fundamentální vibrační frekvence</a:t>
            </a:r>
            <a:endParaRPr lang="cs-CZ" altLang="cs-CZ" sz="1600" dirty="0">
              <a:latin typeface="Arial" panose="020B0604020202020204" pitchFamily="34" charset="0"/>
              <a:cs typeface="Arial" panose="020B0604020202020204" pitchFamily="34" charset="0"/>
            </a:endParaRPr>
          </a:p>
          <a:p>
            <a:pPr eaLnBrk="1" hangingPunct="1">
              <a:lnSpc>
                <a:spcPct val="70000"/>
              </a:lnSpc>
              <a:spcBef>
                <a:spcPct val="50000"/>
              </a:spcBef>
              <a:buFontTx/>
              <a:buNone/>
            </a:pPr>
            <a:r>
              <a:rPr lang="cs-CZ" altLang="cs-CZ" sz="1600" dirty="0">
                <a:latin typeface="Arial" panose="020B0604020202020204" pitchFamily="34" charset="0"/>
                <a:cs typeface="Arial" panose="020B0604020202020204" pitchFamily="34" charset="0"/>
              </a:rPr>
              <a:t>	- slučovací entalpie</a:t>
            </a:r>
          </a:p>
          <a:p>
            <a:pPr eaLnBrk="1" hangingPunct="1">
              <a:lnSpc>
                <a:spcPct val="70000"/>
              </a:lnSpc>
              <a:spcBef>
                <a:spcPct val="50000"/>
              </a:spcBef>
              <a:buFontTx/>
              <a:buNone/>
            </a:pPr>
            <a:r>
              <a:rPr lang="cs-CZ" altLang="cs-CZ" sz="1600" dirty="0">
                <a:latin typeface="Arial" panose="020B0604020202020204" pitchFamily="34" charset="0"/>
                <a:cs typeface="Arial" panose="020B0604020202020204" pitchFamily="34" charset="0"/>
              </a:rPr>
              <a:t>	- termochemické vlastnosti ideálního plynu </a:t>
            </a:r>
            <a:r>
              <a:rPr lang="en-US" altLang="cs-CZ" sz="1600" dirty="0">
                <a:latin typeface="Arial" panose="020B0604020202020204" pitchFamily="34" charset="0"/>
                <a:cs typeface="Arial" panose="020B0604020202020204" pitchFamily="34" charset="0"/>
              </a:rPr>
              <a:t>(</a:t>
            </a:r>
            <a:r>
              <a:rPr lang="en-US" altLang="cs-CZ" sz="1600" i="1" dirty="0" err="1">
                <a:latin typeface="Arial" panose="020B0604020202020204" pitchFamily="34" charset="0"/>
                <a:cs typeface="Arial" panose="020B0604020202020204" pitchFamily="34" charset="0"/>
              </a:rPr>
              <a:t>C</a:t>
            </a:r>
            <a:r>
              <a:rPr lang="en-US" altLang="cs-CZ" sz="1600" i="1" baseline="-25000" dirty="0" err="1">
                <a:latin typeface="Arial" panose="020B0604020202020204" pitchFamily="34" charset="0"/>
                <a:cs typeface="Arial" panose="020B0604020202020204" pitchFamily="34" charset="0"/>
              </a:rPr>
              <a:t>p</a:t>
            </a:r>
            <a:r>
              <a:rPr lang="en-US" altLang="cs-CZ" sz="1600" dirty="0">
                <a:latin typeface="Arial" panose="020B0604020202020204" pitchFamily="34" charset="0"/>
                <a:cs typeface="Arial" panose="020B0604020202020204" pitchFamily="34" charset="0"/>
              </a:rPr>
              <a:t>, </a:t>
            </a:r>
            <a:r>
              <a:rPr lang="en-US" altLang="cs-CZ" sz="1600" i="1" dirty="0">
                <a:latin typeface="Arial" panose="020B0604020202020204" pitchFamily="34" charset="0"/>
                <a:cs typeface="Arial" panose="020B0604020202020204" pitchFamily="34" charset="0"/>
              </a:rPr>
              <a:t>S</a:t>
            </a:r>
            <a:r>
              <a:rPr lang="en-US" altLang="cs-CZ" sz="1600" dirty="0">
                <a:latin typeface="Arial" panose="020B0604020202020204" pitchFamily="34" charset="0"/>
                <a:cs typeface="Arial" panose="020B0604020202020204" pitchFamily="34" charset="0"/>
              </a:rPr>
              <a:t>, </a:t>
            </a:r>
            <a:r>
              <a:rPr lang="en-US" altLang="cs-CZ" sz="1600" i="1" dirty="0">
                <a:latin typeface="Arial" panose="020B0604020202020204" pitchFamily="34" charset="0"/>
                <a:cs typeface="Arial" panose="020B0604020202020204" pitchFamily="34" charset="0"/>
              </a:rPr>
              <a:t>H</a:t>
            </a:r>
            <a:r>
              <a:rPr lang="en-US" altLang="cs-CZ" sz="1600" dirty="0">
                <a:latin typeface="Arial" panose="020B0604020202020204" pitchFamily="34" charset="0"/>
                <a:cs typeface="Arial" panose="020B0604020202020204" pitchFamily="34" charset="0"/>
              </a:rPr>
              <a:t>)</a:t>
            </a:r>
            <a:endParaRPr lang="cs-CZ" altLang="cs-CZ" sz="1600" dirty="0">
              <a:latin typeface="Arial" panose="020B0604020202020204" pitchFamily="34" charset="0"/>
              <a:cs typeface="Arial" panose="020B0604020202020204" pitchFamily="34" charset="0"/>
            </a:endParaRPr>
          </a:p>
          <a:p>
            <a:pPr eaLnBrk="1" hangingPunct="1">
              <a:lnSpc>
                <a:spcPct val="70000"/>
              </a:lnSpc>
              <a:spcBef>
                <a:spcPct val="50000"/>
              </a:spcBef>
              <a:buFontTx/>
              <a:buNone/>
            </a:pPr>
            <a:r>
              <a:rPr lang="cs-CZ" altLang="cs-CZ" sz="1600" dirty="0">
                <a:latin typeface="Arial" panose="020B0604020202020204" pitchFamily="34" charset="0"/>
                <a:cs typeface="Arial" panose="020B0604020202020204" pitchFamily="34" charset="0"/>
              </a:rPr>
              <a:t>	- NMR chemické posuny</a:t>
            </a:r>
          </a:p>
          <a:p>
            <a:pPr eaLnBrk="1" hangingPunct="1">
              <a:lnSpc>
                <a:spcPct val="70000"/>
              </a:lnSpc>
              <a:spcBef>
                <a:spcPct val="50000"/>
              </a:spcBef>
              <a:buFontTx/>
              <a:buNone/>
            </a:pPr>
            <a:r>
              <a:rPr lang="cs-CZ" altLang="cs-CZ" sz="1600" dirty="0">
                <a:latin typeface="Arial" panose="020B0604020202020204" pitchFamily="34" charset="0"/>
                <a:cs typeface="Arial" panose="020B0604020202020204" pitchFamily="34" charset="0"/>
              </a:rPr>
              <a:t>	- </a:t>
            </a:r>
            <a:r>
              <a:rPr lang="cs-CZ" altLang="cs-CZ" sz="1600" dirty="0" smtClean="0">
                <a:latin typeface="Arial" panose="020B0604020202020204" pitchFamily="34" charset="0"/>
                <a:cs typeface="Arial" panose="020B0604020202020204" pitchFamily="34" charset="0"/>
              </a:rPr>
              <a:t>…</a:t>
            </a:r>
          </a:p>
          <a:p>
            <a:pPr eaLnBrk="1" hangingPunct="1">
              <a:lnSpc>
                <a:spcPct val="70000"/>
              </a:lnSpc>
              <a:spcBef>
                <a:spcPct val="50000"/>
              </a:spcBef>
              <a:buFontTx/>
              <a:buNone/>
            </a:pPr>
            <a:endParaRPr lang="cs-CZ" altLang="cs-CZ" sz="1600" dirty="0">
              <a:latin typeface="Arial" panose="020B0604020202020204" pitchFamily="34" charset="0"/>
              <a:cs typeface="Arial" panose="020B0604020202020204" pitchFamily="34" charset="0"/>
            </a:endParaRPr>
          </a:p>
          <a:p>
            <a:pPr eaLnBrk="1" hangingPunct="1">
              <a:lnSpc>
                <a:spcPct val="90000"/>
              </a:lnSpc>
              <a:spcBef>
                <a:spcPct val="50000"/>
              </a:spcBef>
            </a:pPr>
            <a:r>
              <a:rPr lang="cs-CZ" altLang="cs-CZ" sz="1600" b="1" dirty="0">
                <a:solidFill>
                  <a:schemeClr val="bg1">
                    <a:lumMod val="50000"/>
                  </a:schemeClr>
                </a:solidFill>
                <a:latin typeface="Arial" panose="020B0604020202020204" pitchFamily="34" charset="0"/>
                <a:cs typeface="Arial" panose="020B0604020202020204" pitchFamily="34" charset="0"/>
              </a:rPr>
              <a:t> </a:t>
            </a:r>
            <a:r>
              <a:rPr lang="cs-CZ" altLang="cs-CZ" sz="1600" b="1" dirty="0" smtClean="0">
                <a:solidFill>
                  <a:schemeClr val="bg1">
                    <a:lumMod val="50000"/>
                  </a:schemeClr>
                </a:solidFill>
                <a:latin typeface="Arial" panose="020B0604020202020204" pitchFamily="34" charset="0"/>
                <a:cs typeface="Arial" panose="020B0604020202020204" pitchFamily="34" charset="0"/>
              </a:rPr>
              <a:t>Příklady p</a:t>
            </a:r>
            <a:r>
              <a:rPr lang="en-US" altLang="cs-CZ" sz="1600" b="1" dirty="0" err="1">
                <a:solidFill>
                  <a:schemeClr val="bg1">
                    <a:lumMod val="50000"/>
                  </a:schemeClr>
                </a:solidFill>
                <a:latin typeface="Arial" panose="020B0604020202020204" pitchFamily="34" charset="0"/>
                <a:cs typeface="Arial" panose="020B0604020202020204" pitchFamily="34" charset="0"/>
              </a:rPr>
              <a:t>robl</a:t>
            </a:r>
            <a:r>
              <a:rPr lang="cs-CZ" altLang="cs-CZ" sz="1600" b="1" dirty="0" err="1" smtClean="0">
                <a:solidFill>
                  <a:schemeClr val="bg1">
                    <a:lumMod val="50000"/>
                  </a:schemeClr>
                </a:solidFill>
                <a:latin typeface="Arial" panose="020B0604020202020204" pitchFamily="34" charset="0"/>
                <a:cs typeface="Arial" panose="020B0604020202020204" pitchFamily="34" charset="0"/>
              </a:rPr>
              <a:t>émů</a:t>
            </a:r>
            <a:r>
              <a:rPr lang="cs-CZ" altLang="cs-CZ" sz="1600" b="1" dirty="0" smtClean="0">
                <a:solidFill>
                  <a:schemeClr val="bg1">
                    <a:lumMod val="50000"/>
                  </a:schemeClr>
                </a:solidFill>
                <a:latin typeface="Arial" panose="020B0604020202020204" pitchFamily="34" charset="0"/>
                <a:cs typeface="Arial" panose="020B0604020202020204" pitchFamily="34" charset="0"/>
              </a:rPr>
              <a:t>/zdrojů nejistot při </a:t>
            </a:r>
            <a:r>
              <a:rPr lang="cs-CZ" altLang="cs-CZ" sz="1600" b="1" dirty="0">
                <a:solidFill>
                  <a:schemeClr val="bg1">
                    <a:lumMod val="50000"/>
                  </a:schemeClr>
                </a:solidFill>
                <a:latin typeface="Arial" panose="020B0604020202020204" pitchFamily="34" charset="0"/>
                <a:cs typeface="Arial" panose="020B0604020202020204" pitchFamily="34" charset="0"/>
              </a:rPr>
              <a:t>výpočtech </a:t>
            </a:r>
            <a:r>
              <a:rPr lang="en-US" altLang="cs-CZ" sz="1600" b="1" i="1" dirty="0" err="1">
                <a:solidFill>
                  <a:schemeClr val="bg1">
                    <a:lumMod val="50000"/>
                  </a:schemeClr>
                </a:solidFill>
                <a:latin typeface="Arial" panose="020B0604020202020204" pitchFamily="34" charset="0"/>
                <a:cs typeface="Arial" panose="020B0604020202020204" pitchFamily="34" charset="0"/>
              </a:rPr>
              <a:t>C</a:t>
            </a:r>
            <a:r>
              <a:rPr lang="en-US" altLang="cs-CZ" sz="1600" b="1" i="1" baseline="-25000" dirty="0" err="1">
                <a:solidFill>
                  <a:schemeClr val="bg1">
                    <a:lumMod val="50000"/>
                  </a:schemeClr>
                </a:solidFill>
                <a:latin typeface="Arial" panose="020B0604020202020204" pitchFamily="34" charset="0"/>
                <a:cs typeface="Arial" panose="020B0604020202020204" pitchFamily="34" charset="0"/>
              </a:rPr>
              <a:t>p</a:t>
            </a:r>
            <a:r>
              <a:rPr lang="en-US" altLang="cs-CZ" sz="1600" b="1" dirty="0">
                <a:solidFill>
                  <a:schemeClr val="bg1">
                    <a:lumMod val="50000"/>
                  </a:schemeClr>
                </a:solidFill>
                <a:latin typeface="Arial" panose="020B0604020202020204" pitchFamily="34" charset="0"/>
                <a:cs typeface="Arial" panose="020B0604020202020204" pitchFamily="34" charset="0"/>
              </a:rPr>
              <a:t>, </a:t>
            </a:r>
            <a:r>
              <a:rPr lang="en-US" altLang="cs-CZ" sz="1600" b="1" i="1" dirty="0">
                <a:solidFill>
                  <a:schemeClr val="bg1">
                    <a:lumMod val="50000"/>
                  </a:schemeClr>
                </a:solidFill>
                <a:latin typeface="Arial" panose="020B0604020202020204" pitchFamily="34" charset="0"/>
                <a:cs typeface="Arial" panose="020B0604020202020204" pitchFamily="34" charset="0"/>
              </a:rPr>
              <a:t>S</a:t>
            </a:r>
            <a:r>
              <a:rPr lang="en-US" altLang="cs-CZ" sz="1600" b="1" dirty="0">
                <a:solidFill>
                  <a:schemeClr val="bg1">
                    <a:lumMod val="50000"/>
                  </a:schemeClr>
                </a:solidFill>
                <a:latin typeface="Arial" panose="020B0604020202020204" pitchFamily="34" charset="0"/>
                <a:cs typeface="Arial" panose="020B0604020202020204" pitchFamily="34" charset="0"/>
              </a:rPr>
              <a:t>, </a:t>
            </a:r>
            <a:r>
              <a:rPr lang="en-US" altLang="cs-CZ" sz="1600" b="1" i="1" dirty="0">
                <a:solidFill>
                  <a:schemeClr val="bg1">
                    <a:lumMod val="50000"/>
                  </a:schemeClr>
                </a:solidFill>
                <a:latin typeface="Arial" panose="020B0604020202020204" pitchFamily="34" charset="0"/>
                <a:cs typeface="Arial" panose="020B0604020202020204" pitchFamily="34" charset="0"/>
              </a:rPr>
              <a:t>H</a:t>
            </a:r>
            <a:r>
              <a:rPr lang="cs-CZ" altLang="cs-CZ" sz="1600" b="1" i="1" dirty="0">
                <a:solidFill>
                  <a:schemeClr val="bg1">
                    <a:lumMod val="50000"/>
                  </a:schemeClr>
                </a:solidFill>
                <a:latin typeface="Arial" panose="020B0604020202020204" pitchFamily="34" charset="0"/>
                <a:cs typeface="Arial" panose="020B0604020202020204" pitchFamily="34" charset="0"/>
              </a:rPr>
              <a:t> ideálního </a:t>
            </a:r>
            <a:r>
              <a:rPr lang="cs-CZ" altLang="cs-CZ" sz="1600" b="1" i="1" dirty="0" smtClean="0">
                <a:solidFill>
                  <a:schemeClr val="bg1">
                    <a:lumMod val="50000"/>
                  </a:schemeClr>
                </a:solidFill>
                <a:latin typeface="Arial" panose="020B0604020202020204" pitchFamily="34" charset="0"/>
                <a:cs typeface="Arial" panose="020B0604020202020204" pitchFamily="34" charset="0"/>
              </a:rPr>
              <a:t>plynu</a:t>
            </a:r>
            <a:endParaRPr lang="cs-CZ" altLang="cs-CZ" sz="1600" b="1" dirty="0">
              <a:solidFill>
                <a:schemeClr val="bg1">
                  <a:lumMod val="50000"/>
                </a:schemeClr>
              </a:solidFill>
              <a:latin typeface="Arial" panose="020B0604020202020204" pitchFamily="34" charset="0"/>
              <a:cs typeface="Arial" panose="020B0604020202020204" pitchFamily="34" charset="0"/>
            </a:endParaRPr>
          </a:p>
          <a:p>
            <a:pPr algn="just" eaLnBrk="1" hangingPunct="1">
              <a:lnSpc>
                <a:spcPct val="110000"/>
              </a:lnSpc>
              <a:spcBef>
                <a:spcPct val="50000"/>
              </a:spcBef>
              <a:buFontTx/>
              <a:buChar char="-"/>
            </a:pPr>
            <a:r>
              <a:rPr lang="cs-CZ" altLang="cs-CZ" sz="1400" dirty="0">
                <a:solidFill>
                  <a:schemeClr val="tx1">
                    <a:lumMod val="50000"/>
                    <a:lumOff val="50000"/>
                  </a:schemeClr>
                </a:solidFill>
                <a:latin typeface="Arial" panose="020B0604020202020204" pitchFamily="34" charset="0"/>
                <a:cs typeface="Arial" panose="020B0604020202020204" pitchFamily="34" charset="0"/>
              </a:rPr>
              <a:t> velké flexibilní molekuly </a:t>
            </a:r>
            <a:r>
              <a:rPr lang="en-US" altLang="cs-CZ" sz="1400" dirty="0">
                <a:solidFill>
                  <a:schemeClr val="tx1">
                    <a:lumMod val="50000"/>
                    <a:lumOff val="50000"/>
                  </a:schemeClr>
                </a:solidFill>
                <a:latin typeface="Arial" panose="020B0604020202020204" pitchFamily="34" charset="0"/>
                <a:cs typeface="Arial" panose="020B0604020202020204" pitchFamily="34" charset="0"/>
              </a:rPr>
              <a:t>(</a:t>
            </a:r>
            <a:r>
              <a:rPr lang="en-US" altLang="cs-CZ" sz="1400" dirty="0" err="1">
                <a:solidFill>
                  <a:schemeClr val="tx1">
                    <a:lumMod val="50000"/>
                    <a:lumOff val="50000"/>
                  </a:schemeClr>
                </a:solidFill>
                <a:latin typeface="Arial" panose="020B0604020202020204" pitchFamily="34" charset="0"/>
                <a:cs typeface="Arial" panose="020B0604020202020204" pitchFamily="34" charset="0"/>
              </a:rPr>
              <a:t>mnoho</a:t>
            </a:r>
            <a:r>
              <a:rPr lang="en-US" altLang="cs-CZ" sz="1400" dirty="0">
                <a:solidFill>
                  <a:schemeClr val="tx1">
                    <a:lumMod val="50000"/>
                    <a:lumOff val="50000"/>
                  </a:schemeClr>
                </a:solidFill>
                <a:latin typeface="Arial" panose="020B0604020202020204" pitchFamily="34" charset="0"/>
                <a:cs typeface="Arial" panose="020B0604020202020204" pitchFamily="34" charset="0"/>
              </a:rPr>
              <a:t> </a:t>
            </a:r>
            <a:r>
              <a:rPr lang="en-US" altLang="cs-CZ" sz="1400" dirty="0" err="1">
                <a:solidFill>
                  <a:schemeClr val="tx1">
                    <a:lumMod val="50000"/>
                    <a:lumOff val="50000"/>
                  </a:schemeClr>
                </a:solidFill>
                <a:latin typeface="Arial" panose="020B0604020202020204" pitchFamily="34" charset="0"/>
                <a:cs typeface="Arial" panose="020B0604020202020204" pitchFamily="34" charset="0"/>
              </a:rPr>
              <a:t>konformac</a:t>
            </a:r>
            <a:r>
              <a:rPr lang="cs-CZ" altLang="cs-CZ" sz="1400" dirty="0">
                <a:solidFill>
                  <a:schemeClr val="tx1">
                    <a:lumMod val="50000"/>
                    <a:lumOff val="50000"/>
                  </a:schemeClr>
                </a:solidFill>
                <a:latin typeface="Arial" panose="020B0604020202020204" pitchFamily="34" charset="0"/>
                <a:cs typeface="Arial" panose="020B0604020202020204" pitchFamily="34" charset="0"/>
              </a:rPr>
              <a:t>í</a:t>
            </a:r>
            <a:r>
              <a:rPr lang="en-US" altLang="cs-CZ" sz="1400" dirty="0" smtClean="0">
                <a:solidFill>
                  <a:schemeClr val="tx1">
                    <a:lumMod val="50000"/>
                    <a:lumOff val="50000"/>
                  </a:schemeClr>
                </a:solidFill>
                <a:latin typeface="Arial" panose="020B0604020202020204" pitchFamily="34" charset="0"/>
                <a:cs typeface="Arial" panose="020B0604020202020204" pitchFamily="34" charset="0"/>
              </a:rPr>
              <a:t>)</a:t>
            </a:r>
            <a:r>
              <a:rPr lang="cs-CZ" altLang="cs-CZ" sz="1400" dirty="0" smtClean="0">
                <a:solidFill>
                  <a:schemeClr val="tx1">
                    <a:lumMod val="50000"/>
                    <a:lumOff val="50000"/>
                  </a:schemeClr>
                </a:solidFill>
                <a:latin typeface="Arial" panose="020B0604020202020204" pitchFamily="34" charset="0"/>
                <a:cs typeface="Arial" panose="020B0604020202020204" pitchFamily="34" charset="0"/>
              </a:rPr>
              <a:t>, </a:t>
            </a:r>
            <a:r>
              <a:rPr lang="cs-CZ" altLang="cs-CZ" sz="1400" dirty="0" err="1" smtClean="0">
                <a:solidFill>
                  <a:schemeClr val="tx1">
                    <a:lumMod val="50000"/>
                    <a:lumOff val="50000"/>
                  </a:schemeClr>
                </a:solidFill>
                <a:latin typeface="Arial" panose="020B0604020202020204" pitchFamily="34" charset="0"/>
                <a:cs typeface="Arial" panose="020B0604020202020204" pitchFamily="34" charset="0"/>
              </a:rPr>
              <a:t>anharmonicita</a:t>
            </a:r>
            <a:r>
              <a:rPr lang="cs-CZ" altLang="cs-CZ" sz="1400" dirty="0" smtClean="0">
                <a:solidFill>
                  <a:schemeClr val="tx1">
                    <a:lumMod val="50000"/>
                    <a:lumOff val="50000"/>
                  </a:schemeClr>
                </a:solidFill>
                <a:latin typeface="Arial" panose="020B0604020202020204" pitchFamily="34" charset="0"/>
                <a:cs typeface="Arial" panose="020B0604020202020204" pitchFamily="34" charset="0"/>
              </a:rPr>
              <a:t> </a:t>
            </a:r>
            <a:r>
              <a:rPr lang="cs-CZ" altLang="cs-CZ" sz="1400" dirty="0">
                <a:solidFill>
                  <a:schemeClr val="tx1">
                    <a:lumMod val="50000"/>
                    <a:lumOff val="50000"/>
                  </a:schemeClr>
                </a:solidFill>
                <a:latin typeface="Arial" panose="020B0604020202020204" pitchFamily="34" charset="0"/>
                <a:cs typeface="Arial" panose="020B0604020202020204" pitchFamily="34" charset="0"/>
              </a:rPr>
              <a:t>vibrací, vnitřní rotace, </a:t>
            </a:r>
            <a:r>
              <a:rPr lang="cs-CZ" altLang="cs-CZ" sz="1400" dirty="0" err="1">
                <a:solidFill>
                  <a:schemeClr val="tx1">
                    <a:lumMod val="50000"/>
                    <a:lumOff val="50000"/>
                  </a:schemeClr>
                </a:solidFill>
                <a:latin typeface="Arial" panose="020B0604020202020204" pitchFamily="34" charset="0"/>
                <a:cs typeface="Arial" panose="020B0604020202020204" pitchFamily="34" charset="0"/>
              </a:rPr>
              <a:t>škálovací</a:t>
            </a:r>
            <a:r>
              <a:rPr lang="cs-CZ" altLang="cs-CZ" sz="1400" dirty="0">
                <a:solidFill>
                  <a:schemeClr val="tx1">
                    <a:lumMod val="50000"/>
                    <a:lumOff val="50000"/>
                  </a:schemeClr>
                </a:solidFill>
                <a:latin typeface="Arial" panose="020B0604020202020204" pitchFamily="34" charset="0"/>
                <a:cs typeface="Arial" panose="020B0604020202020204" pitchFamily="34" charset="0"/>
              </a:rPr>
              <a:t> faktory, nutno korigovat </a:t>
            </a:r>
            <a:r>
              <a:rPr lang="cs-CZ" altLang="cs-CZ" sz="1400" dirty="0" err="1">
                <a:solidFill>
                  <a:schemeClr val="tx1">
                    <a:lumMod val="50000"/>
                    <a:lumOff val="50000"/>
                  </a:schemeClr>
                </a:solidFill>
                <a:latin typeface="Arial" panose="020B0604020202020204" pitchFamily="34" charset="0"/>
                <a:cs typeface="Arial" panose="020B0604020202020204" pitchFamily="34" charset="0"/>
              </a:rPr>
              <a:t>experimenálními</a:t>
            </a:r>
            <a:r>
              <a:rPr lang="cs-CZ" altLang="cs-CZ" sz="1400" dirty="0">
                <a:solidFill>
                  <a:schemeClr val="tx1">
                    <a:lumMod val="50000"/>
                    <a:lumOff val="50000"/>
                  </a:schemeClr>
                </a:solidFill>
                <a:latin typeface="Arial" panose="020B0604020202020204" pitchFamily="34" charset="0"/>
                <a:cs typeface="Arial" panose="020B0604020202020204" pitchFamily="34" charset="0"/>
              </a:rPr>
              <a:t> výsledky </a:t>
            </a:r>
            <a:r>
              <a:rPr lang="en-US" altLang="cs-CZ" sz="1400" dirty="0">
                <a:solidFill>
                  <a:schemeClr val="tx1">
                    <a:lumMod val="50000"/>
                    <a:lumOff val="50000"/>
                  </a:schemeClr>
                </a:solidFill>
                <a:latin typeface="Arial" panose="020B0604020202020204" pitchFamily="34" charset="0"/>
                <a:cs typeface="Arial" panose="020B0604020202020204" pitchFamily="34" charset="0"/>
              </a:rPr>
              <a:t>(IR </a:t>
            </a:r>
            <a:r>
              <a:rPr lang="en-US" altLang="cs-CZ" sz="1400" dirty="0" err="1">
                <a:solidFill>
                  <a:schemeClr val="tx1">
                    <a:lumMod val="50000"/>
                    <a:lumOff val="50000"/>
                  </a:schemeClr>
                </a:solidFill>
                <a:latin typeface="Arial" panose="020B0604020202020204" pitchFamily="34" charset="0"/>
                <a:cs typeface="Arial" panose="020B0604020202020204" pitchFamily="34" charset="0"/>
              </a:rPr>
              <a:t>spektra</a:t>
            </a:r>
            <a:r>
              <a:rPr lang="en-US" altLang="cs-CZ" sz="1400" dirty="0">
                <a:solidFill>
                  <a:schemeClr val="tx1">
                    <a:lumMod val="50000"/>
                    <a:lumOff val="50000"/>
                  </a:schemeClr>
                </a:solidFill>
                <a:latin typeface="Arial" panose="020B0604020202020204" pitchFamily="34" charset="0"/>
                <a:cs typeface="Arial" panose="020B0604020202020204" pitchFamily="34" charset="0"/>
              </a:rPr>
              <a:t>, barriers to rotation, </a:t>
            </a:r>
            <a:r>
              <a:rPr lang="en-US" altLang="cs-CZ" sz="1400" dirty="0" err="1">
                <a:solidFill>
                  <a:schemeClr val="tx1">
                    <a:lumMod val="50000"/>
                    <a:lumOff val="50000"/>
                  </a:schemeClr>
                </a:solidFill>
                <a:latin typeface="Arial" panose="020B0604020202020204" pitchFamily="34" charset="0"/>
                <a:cs typeface="Arial" panose="020B0604020202020204" pitchFamily="34" charset="0"/>
              </a:rPr>
              <a:t>termochemick</a:t>
            </a:r>
            <a:r>
              <a:rPr lang="cs-CZ" altLang="cs-CZ" sz="1400" dirty="0">
                <a:solidFill>
                  <a:schemeClr val="tx1">
                    <a:lumMod val="50000"/>
                    <a:lumOff val="50000"/>
                  </a:schemeClr>
                </a:solidFill>
                <a:latin typeface="Arial" panose="020B0604020202020204" pitchFamily="34" charset="0"/>
                <a:cs typeface="Arial" panose="020B0604020202020204" pitchFamily="34" charset="0"/>
              </a:rPr>
              <a:t>á</a:t>
            </a:r>
            <a:r>
              <a:rPr lang="en-US" altLang="cs-CZ" sz="1400" dirty="0">
                <a:solidFill>
                  <a:schemeClr val="tx1">
                    <a:lumMod val="50000"/>
                    <a:lumOff val="50000"/>
                  </a:schemeClr>
                </a:solidFill>
                <a:latin typeface="Arial" panose="020B0604020202020204" pitchFamily="34" charset="0"/>
                <a:cs typeface="Arial" panose="020B0604020202020204" pitchFamily="34" charset="0"/>
              </a:rPr>
              <a:t> data), </a:t>
            </a:r>
            <a:r>
              <a:rPr lang="en-US" altLang="cs-CZ" sz="1400" dirty="0" err="1">
                <a:solidFill>
                  <a:schemeClr val="tx1">
                    <a:lumMod val="50000"/>
                    <a:lumOff val="50000"/>
                  </a:schemeClr>
                </a:solidFill>
                <a:latin typeface="Arial" panose="020B0604020202020204" pitchFamily="34" charset="0"/>
                <a:cs typeface="Arial" panose="020B0604020202020204" pitchFamily="34" charset="0"/>
              </a:rPr>
              <a:t>aproximace</a:t>
            </a:r>
            <a:r>
              <a:rPr lang="en-US" altLang="cs-CZ" sz="1400" dirty="0">
                <a:solidFill>
                  <a:schemeClr val="tx1">
                    <a:lumMod val="50000"/>
                    <a:lumOff val="50000"/>
                  </a:schemeClr>
                </a:solidFill>
                <a:latin typeface="Arial" panose="020B0604020202020204" pitchFamily="34" charset="0"/>
                <a:cs typeface="Arial" panose="020B0604020202020204" pitchFamily="34" charset="0"/>
              </a:rPr>
              <a:t> (Rigid Rotor – Harmonic Oscillator (RRHO), 1D-</a:t>
            </a:r>
            <a:r>
              <a:rPr lang="cs-CZ" altLang="cs-CZ" sz="1400" dirty="0" err="1">
                <a:solidFill>
                  <a:schemeClr val="tx1">
                    <a:lumMod val="50000"/>
                    <a:lumOff val="50000"/>
                  </a:schemeClr>
                </a:solidFill>
                <a:latin typeface="Arial" panose="020B0604020202020204" pitchFamily="34" charset="0"/>
                <a:cs typeface="Arial" panose="020B0604020202020204" pitchFamily="34" charset="0"/>
              </a:rPr>
              <a:t>hindered</a:t>
            </a:r>
            <a:r>
              <a:rPr lang="cs-CZ" altLang="cs-CZ" sz="1400" dirty="0">
                <a:solidFill>
                  <a:schemeClr val="tx1">
                    <a:lumMod val="50000"/>
                    <a:lumOff val="50000"/>
                  </a:schemeClr>
                </a:solidFill>
                <a:latin typeface="Arial" panose="020B0604020202020204" pitchFamily="34" charset="0"/>
                <a:cs typeface="Arial" panose="020B0604020202020204" pitchFamily="34" charset="0"/>
              </a:rPr>
              <a:t> </a:t>
            </a:r>
            <a:r>
              <a:rPr lang="en-US" altLang="cs-CZ" sz="1400" dirty="0">
                <a:solidFill>
                  <a:schemeClr val="tx1">
                    <a:lumMod val="50000"/>
                    <a:lumOff val="50000"/>
                  </a:schemeClr>
                </a:solidFill>
                <a:latin typeface="Arial" panose="020B0604020202020204" pitchFamily="34" charset="0"/>
                <a:cs typeface="Arial" panose="020B0604020202020204" pitchFamily="34" charset="0"/>
              </a:rPr>
              <a:t>rotor approximation, …)</a:t>
            </a:r>
            <a:r>
              <a:rPr lang="cs-CZ" altLang="cs-CZ" sz="1400" dirty="0">
                <a:solidFill>
                  <a:schemeClr val="tx1">
                    <a:lumMod val="50000"/>
                    <a:lumOff val="50000"/>
                  </a:schemeClr>
                </a:solidFill>
                <a:latin typeface="Arial" panose="020B0604020202020204" pitchFamily="34" charset="0"/>
                <a:cs typeface="Arial" panose="020B0604020202020204" pitchFamily="34" charset="0"/>
              </a:rPr>
              <a:t>, volba </a:t>
            </a:r>
            <a:r>
              <a:rPr lang="cs-CZ" altLang="cs-CZ" sz="1400" dirty="0" err="1">
                <a:solidFill>
                  <a:schemeClr val="tx1">
                    <a:lumMod val="50000"/>
                    <a:lumOff val="50000"/>
                  </a:schemeClr>
                </a:solidFill>
                <a:latin typeface="Arial" panose="020B0604020202020204" pitchFamily="34" charset="0"/>
                <a:cs typeface="Arial" panose="020B0604020202020204" pitchFamily="34" charset="0"/>
              </a:rPr>
              <a:t>basis</a:t>
            </a:r>
            <a:r>
              <a:rPr lang="cs-CZ" altLang="cs-CZ" sz="1400" dirty="0">
                <a:solidFill>
                  <a:schemeClr val="tx1">
                    <a:lumMod val="50000"/>
                    <a:lumOff val="50000"/>
                  </a:schemeClr>
                </a:solidFill>
                <a:latin typeface="Arial" panose="020B0604020202020204" pitchFamily="34" charset="0"/>
                <a:cs typeface="Arial" panose="020B0604020202020204" pitchFamily="34" charset="0"/>
              </a:rPr>
              <a:t> set, …</a:t>
            </a:r>
          </a:p>
          <a:p>
            <a:pPr eaLnBrk="1" hangingPunct="1">
              <a:spcBef>
                <a:spcPct val="50000"/>
              </a:spcBef>
              <a:buFontTx/>
              <a:buNone/>
            </a:pPr>
            <a:endParaRPr lang="en-US" altLang="cs-CZ" sz="1600" dirty="0">
              <a:latin typeface="Arial" panose="020B0604020202020204" pitchFamily="34" charset="0"/>
              <a:cs typeface="Arial" panose="020B0604020202020204" pitchFamily="34" charset="0"/>
            </a:endParaRPr>
          </a:p>
        </p:txBody>
      </p:sp>
    </p:spTree>
  </p:cSld>
  <p:clrMapOvr>
    <a:masterClrMapping/>
  </p:clrMapOvr>
  <p:transition spd="med">
    <p:pull dir="l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2"/>
          <p:cNvSpPr>
            <a:spLocks noGrp="1"/>
          </p:cNvSpPr>
          <p:nvPr>
            <p:ph sz="quarter" idx="4294967295"/>
          </p:nvPr>
        </p:nvSpPr>
        <p:spPr>
          <a:xfrm>
            <a:off x="-36512" y="692696"/>
            <a:ext cx="4248472" cy="470693"/>
          </a:xfrm>
          <a:prstGeom prst="rect">
            <a:avLst/>
          </a:prstGeom>
        </p:spPr>
        <p:txBody>
          <a:bodyPr lIns="288000">
            <a:noAutofit/>
          </a:bodyPr>
          <a:lstStyle/>
          <a:p>
            <a:pPr marL="0">
              <a:buClr>
                <a:srgbClr val="E74011"/>
              </a:buClr>
              <a:buSzPct val="110000"/>
              <a:buFont typeface="Wingdings" panose="05000000000000000000" pitchFamily="2" charset="2"/>
              <a:buChar char="§"/>
            </a:pPr>
            <a:r>
              <a:rPr lang="cs-CZ" sz="2000" dirty="0" smtClean="0">
                <a:solidFill>
                  <a:schemeClr val="tx1"/>
                </a:solidFill>
                <a:latin typeface="Calibri" panose="020F0502020204030204" pitchFamily="34" charset="0"/>
              </a:rPr>
              <a:t>Sublimační entalpie</a:t>
            </a:r>
            <a:endParaRPr lang="en-US" sz="2000" dirty="0" smtClean="0">
              <a:solidFill>
                <a:schemeClr val="tx1"/>
              </a:solidFill>
              <a:latin typeface="Calibri" panose="020F0502020204030204" pitchFamily="34" charset="0"/>
            </a:endParaRPr>
          </a:p>
        </p:txBody>
      </p:sp>
      <p:graphicFrame>
        <p:nvGraphicFramePr>
          <p:cNvPr id="7" name="Objekt 6"/>
          <p:cNvGraphicFramePr>
            <a:graphicFrameLocks noChangeAspect="1"/>
          </p:cNvGraphicFramePr>
          <p:nvPr>
            <p:extLst/>
          </p:nvPr>
        </p:nvGraphicFramePr>
        <p:xfrm>
          <a:off x="1136650" y="1051967"/>
          <a:ext cx="7637463" cy="504825"/>
        </p:xfrm>
        <a:graphic>
          <a:graphicData uri="http://schemas.openxmlformats.org/presentationml/2006/ole">
            <mc:AlternateContent xmlns:mc="http://schemas.openxmlformats.org/markup-compatibility/2006">
              <mc:Choice xmlns:v="urn:schemas-microsoft-com:vml" Requires="v">
                <p:oleObj spid="_x0000_s9233" name="Equation" r:id="rId4" imgW="4914720" imgH="330120" progId="Equation.DSMT4">
                  <p:embed/>
                </p:oleObj>
              </mc:Choice>
              <mc:Fallback>
                <p:oleObj name="Equation" r:id="rId4" imgW="4914720" imgH="330120" progId="Equation.DSMT4">
                  <p:embed/>
                  <p:pic>
                    <p:nvPicPr>
                      <p:cNvPr id="0" name=""/>
                      <p:cNvPicPr>
                        <a:picLocks noChangeAspect="1" noChangeArrowheads="1"/>
                      </p:cNvPicPr>
                      <p:nvPr/>
                    </p:nvPicPr>
                    <p:blipFill>
                      <a:blip r:embed="rId5"/>
                      <a:srcRect/>
                      <a:stretch>
                        <a:fillRect/>
                      </a:stretch>
                    </p:blipFill>
                    <p:spPr bwMode="auto">
                      <a:xfrm>
                        <a:off x="1136650" y="1051967"/>
                        <a:ext cx="7637463" cy="504825"/>
                      </a:xfrm>
                      <a:prstGeom prst="rect">
                        <a:avLst/>
                      </a:prstGeom>
                      <a:noFill/>
                    </p:spPr>
                  </p:pic>
                </p:oleObj>
              </mc:Fallback>
            </mc:AlternateContent>
          </a:graphicData>
        </a:graphic>
      </p:graphicFrame>
      <p:sp>
        <p:nvSpPr>
          <p:cNvPr id="12" name="Zástupný symbol pro obsah 2"/>
          <p:cNvSpPr txBox="1">
            <a:spLocks/>
          </p:cNvSpPr>
          <p:nvPr/>
        </p:nvSpPr>
        <p:spPr>
          <a:xfrm>
            <a:off x="4932040" y="1916832"/>
            <a:ext cx="4154878" cy="1027435"/>
          </a:xfrm>
          <a:prstGeom prst="rect">
            <a:avLst/>
          </a:prstGeom>
          <a:ln w="38100">
            <a:noFill/>
            <a:prstDash val="sysDash"/>
          </a:ln>
        </p:spPr>
        <p:txBody>
          <a:bodyPr vert="horz" lIns="28800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a:lnSpc>
                <a:spcPct val="80000"/>
              </a:lnSpc>
              <a:buClr>
                <a:srgbClr val="006600"/>
              </a:buClr>
              <a:buSzPct val="110000"/>
              <a:buFont typeface="Wingdings" panose="05000000000000000000" pitchFamily="2" charset="2"/>
              <a:buChar char="§"/>
            </a:pPr>
            <a:r>
              <a:rPr lang="cs-CZ" sz="1600" dirty="0" smtClean="0">
                <a:solidFill>
                  <a:srgbClr val="006600"/>
                </a:solidFill>
                <a:latin typeface="Calibri" panose="020F0502020204030204" pitchFamily="34" charset="0"/>
              </a:rPr>
              <a:t>Výpočet vibračních (</a:t>
            </a:r>
            <a:r>
              <a:rPr lang="cs-CZ" sz="1600" dirty="0" err="1" smtClean="0">
                <a:solidFill>
                  <a:srgbClr val="006600"/>
                </a:solidFill>
                <a:latin typeface="Calibri" panose="020F0502020204030204" pitchFamily="34" charset="0"/>
              </a:rPr>
              <a:t>fononových</a:t>
            </a:r>
            <a:r>
              <a:rPr lang="cs-CZ" sz="1600" dirty="0" smtClean="0">
                <a:solidFill>
                  <a:srgbClr val="006600"/>
                </a:solidFill>
                <a:latin typeface="Calibri" panose="020F0502020204030204" pitchFamily="34" charset="0"/>
              </a:rPr>
              <a:t>) vlastností</a:t>
            </a:r>
          </a:p>
          <a:p>
            <a:pPr marL="0">
              <a:lnSpc>
                <a:spcPct val="80000"/>
              </a:lnSpc>
              <a:buClr>
                <a:srgbClr val="006600"/>
              </a:buClr>
              <a:buSzPct val="110000"/>
              <a:buFont typeface="Wingdings" panose="05000000000000000000" pitchFamily="2" charset="2"/>
              <a:buChar char="§"/>
            </a:pPr>
            <a:r>
              <a:rPr lang="cs-CZ" sz="1600" dirty="0" err="1" smtClean="0">
                <a:solidFill>
                  <a:srgbClr val="006600"/>
                </a:solidFill>
                <a:latin typeface="Calibri" panose="020F0502020204030204" pitchFamily="34" charset="0"/>
              </a:rPr>
              <a:t>Kvaziharmonická</a:t>
            </a:r>
            <a:r>
              <a:rPr lang="cs-CZ" sz="1600" dirty="0" smtClean="0">
                <a:solidFill>
                  <a:srgbClr val="006600"/>
                </a:solidFill>
                <a:latin typeface="Calibri" panose="020F0502020204030204" pitchFamily="34" charset="0"/>
              </a:rPr>
              <a:t> aproximace</a:t>
            </a:r>
            <a:endParaRPr lang="en-US" sz="1600" dirty="0">
              <a:solidFill>
                <a:srgbClr val="006600"/>
              </a:solidFill>
              <a:latin typeface="Calibri" panose="020F0502020204030204" pitchFamily="34" charset="0"/>
            </a:endParaRPr>
          </a:p>
          <a:p>
            <a:pPr marL="0">
              <a:lnSpc>
                <a:spcPct val="80000"/>
              </a:lnSpc>
              <a:buClr>
                <a:srgbClr val="006600"/>
              </a:buClr>
              <a:buSzPct val="110000"/>
              <a:buFont typeface="Wingdings" panose="05000000000000000000" pitchFamily="2" charset="2"/>
              <a:buChar char="§"/>
            </a:pPr>
            <a:r>
              <a:rPr lang="cs-CZ" sz="1600" dirty="0" smtClean="0">
                <a:solidFill>
                  <a:srgbClr val="006600"/>
                </a:solidFill>
                <a:latin typeface="Calibri" panose="020F0502020204030204" pitchFamily="34" charset="0"/>
              </a:rPr>
              <a:t>Termodynamické vlastnosti ideálního plynu</a:t>
            </a:r>
            <a:endParaRPr lang="en-US" sz="1600" dirty="0" smtClean="0">
              <a:solidFill>
                <a:srgbClr val="006600"/>
              </a:solidFill>
              <a:latin typeface="Calibri" panose="020F0502020204030204" pitchFamily="34" charset="0"/>
            </a:endParaRPr>
          </a:p>
        </p:txBody>
      </p:sp>
      <p:sp>
        <p:nvSpPr>
          <p:cNvPr id="21" name="Zástupný symbol pro obsah 2"/>
          <p:cNvSpPr txBox="1">
            <a:spLocks/>
          </p:cNvSpPr>
          <p:nvPr/>
        </p:nvSpPr>
        <p:spPr>
          <a:xfrm>
            <a:off x="1115616" y="1563329"/>
            <a:ext cx="3096344" cy="720080"/>
          </a:xfrm>
          <a:prstGeom prst="rect">
            <a:avLst/>
          </a:prstGeom>
          <a:ln w="38100">
            <a:noFill/>
            <a:prstDash val="sysDash"/>
          </a:ln>
        </p:spPr>
        <p:txBody>
          <a:bodyPr vert="horz" lIns="28800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spcAft>
                <a:spcPts val="0"/>
              </a:spcAft>
              <a:buClr>
                <a:srgbClr val="0000FF"/>
              </a:buClr>
              <a:buSzPct val="110000"/>
              <a:buNone/>
            </a:pPr>
            <a:r>
              <a:rPr lang="cs-CZ" sz="1600" dirty="0" smtClean="0">
                <a:solidFill>
                  <a:srgbClr val="0000FF"/>
                </a:solidFill>
                <a:latin typeface="Calibri" panose="020F0502020204030204" pitchFamily="34" charset="0"/>
              </a:rPr>
              <a:t>Kohezní (mřížková) energie</a:t>
            </a:r>
            <a:endParaRPr lang="cs-CZ" sz="1600" dirty="0">
              <a:solidFill>
                <a:srgbClr val="0000FF"/>
              </a:solidFill>
              <a:latin typeface="Calibri" panose="020F0502020204030204" pitchFamily="34" charset="0"/>
            </a:endParaRPr>
          </a:p>
          <a:p>
            <a:pPr marL="179388" indent="-179388">
              <a:spcAft>
                <a:spcPts val="0"/>
              </a:spcAft>
              <a:buClr>
                <a:srgbClr val="0000FF"/>
              </a:buClr>
              <a:buSzPct val="110000"/>
              <a:buFont typeface="Wingdings" panose="05000000000000000000" pitchFamily="2" charset="2"/>
              <a:buChar char="§"/>
            </a:pPr>
            <a:r>
              <a:rPr lang="cs-CZ" sz="1600" dirty="0" smtClean="0">
                <a:solidFill>
                  <a:srgbClr val="0000FF"/>
                </a:solidFill>
                <a:latin typeface="Calibri" panose="020F0502020204030204" pitchFamily="34" charset="0"/>
                <a:sym typeface="Symbol" panose="05050102010706020507" pitchFamily="18" charset="2"/>
              </a:rPr>
              <a:t>dominantní příspěvek k </a:t>
            </a:r>
            <a:r>
              <a:rPr lang="en-US" sz="1600" baseline="-25000" dirty="0" err="1" smtClean="0">
                <a:solidFill>
                  <a:srgbClr val="0000FF"/>
                </a:solidFill>
                <a:latin typeface="Calibri" panose="020F0502020204030204" pitchFamily="34" charset="0"/>
                <a:sym typeface="Symbol" panose="05050102010706020507" pitchFamily="18" charset="2"/>
              </a:rPr>
              <a:t>sub</a:t>
            </a:r>
            <a:r>
              <a:rPr lang="en-US" sz="1600" i="1" dirty="0" err="1" smtClean="0">
                <a:solidFill>
                  <a:srgbClr val="0000FF"/>
                </a:solidFill>
                <a:latin typeface="Calibri" panose="020F0502020204030204" pitchFamily="34" charset="0"/>
                <a:sym typeface="Symbol" panose="05050102010706020507" pitchFamily="18" charset="2"/>
              </a:rPr>
              <a:t>H</a:t>
            </a:r>
            <a:endParaRPr lang="en-US" sz="1600" dirty="0">
              <a:solidFill>
                <a:schemeClr val="tx1"/>
              </a:solidFill>
              <a:latin typeface="Calibri" panose="020F0502020204030204" pitchFamily="34" charset="0"/>
            </a:endParaRPr>
          </a:p>
        </p:txBody>
      </p:sp>
      <p:cxnSp>
        <p:nvCxnSpPr>
          <p:cNvPr id="6" name="Přímá spojnice se šipkou 5"/>
          <p:cNvCxnSpPr/>
          <p:nvPr/>
        </p:nvCxnSpPr>
        <p:spPr>
          <a:xfrm flipH="1">
            <a:off x="3779912" y="1484784"/>
            <a:ext cx="288032" cy="206221"/>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a:off x="6660232" y="1524352"/>
            <a:ext cx="0" cy="352911"/>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25" name="Zástupný symbol pro obsah 2"/>
          <p:cNvSpPr txBox="1">
            <a:spLocks/>
          </p:cNvSpPr>
          <p:nvPr/>
        </p:nvSpPr>
        <p:spPr>
          <a:xfrm>
            <a:off x="-36512" y="3506776"/>
            <a:ext cx="6377984" cy="2802544"/>
          </a:xfrm>
          <a:prstGeom prst="rect">
            <a:avLst/>
          </a:prstGeom>
        </p:spPr>
        <p:txBody>
          <a:bodyPr vert="horz" lIns="28800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a:buClr>
                <a:srgbClr val="E74011"/>
              </a:buClr>
              <a:buSzPct val="110000"/>
              <a:buFont typeface="Wingdings" panose="05000000000000000000" pitchFamily="2" charset="2"/>
              <a:buChar char="§"/>
            </a:pPr>
            <a:r>
              <a:rPr lang="cs-CZ" sz="2000" dirty="0" smtClean="0">
                <a:solidFill>
                  <a:schemeClr val="tx1"/>
                </a:solidFill>
                <a:latin typeface="Calibri" panose="020F0502020204030204" pitchFamily="34" charset="0"/>
              </a:rPr>
              <a:t>Výpočetní metodologie</a:t>
            </a:r>
          </a:p>
          <a:p>
            <a:pPr marL="320040" lvl="1">
              <a:buClr>
                <a:srgbClr val="E74011"/>
              </a:buClr>
              <a:buSzPct val="110000"/>
              <a:buFont typeface="Wingdings" panose="05000000000000000000" pitchFamily="2" charset="2"/>
              <a:buChar char="§"/>
            </a:pPr>
            <a:r>
              <a:rPr lang="cs-CZ" sz="1800" dirty="0" smtClean="0">
                <a:solidFill>
                  <a:schemeClr val="tx1">
                    <a:lumMod val="65000"/>
                    <a:lumOff val="35000"/>
                  </a:schemeClr>
                </a:solidFill>
                <a:latin typeface="Calibri" panose="020F0502020204030204" pitchFamily="34" charset="0"/>
              </a:rPr>
              <a:t>Fragmentační přístup</a:t>
            </a:r>
          </a:p>
          <a:p>
            <a:pPr marL="594360" lvl="2">
              <a:buClr>
                <a:srgbClr val="E74011"/>
              </a:buClr>
              <a:buSzPct val="110000"/>
              <a:buFont typeface="Wingdings" panose="05000000000000000000" pitchFamily="2" charset="2"/>
              <a:buChar char="§"/>
            </a:pPr>
            <a:r>
              <a:rPr lang="cs-CZ" sz="1400" dirty="0" smtClean="0">
                <a:solidFill>
                  <a:schemeClr val="tx1">
                    <a:lumMod val="65000"/>
                    <a:lumOff val="35000"/>
                  </a:schemeClr>
                </a:solidFill>
                <a:latin typeface="Calibri" panose="020F0502020204030204" pitchFamily="34" charset="0"/>
              </a:rPr>
              <a:t>Fragmentace krystalu na párové a </a:t>
            </a:r>
            <a:r>
              <a:rPr lang="cs-CZ" sz="1400" dirty="0" err="1" smtClean="0">
                <a:solidFill>
                  <a:schemeClr val="tx1">
                    <a:lumMod val="65000"/>
                    <a:lumOff val="35000"/>
                  </a:schemeClr>
                </a:solidFill>
                <a:latin typeface="Calibri" panose="020F0502020204030204" pitchFamily="34" charset="0"/>
              </a:rPr>
              <a:t>vícečásticové</a:t>
            </a:r>
            <a:r>
              <a:rPr lang="cs-CZ" sz="1400" dirty="0" smtClean="0">
                <a:solidFill>
                  <a:schemeClr val="tx1">
                    <a:lumMod val="65000"/>
                    <a:lumOff val="35000"/>
                  </a:schemeClr>
                </a:solidFill>
                <a:latin typeface="Calibri" panose="020F0502020204030204" pitchFamily="34" charset="0"/>
              </a:rPr>
              <a:t> interakce</a:t>
            </a:r>
          </a:p>
          <a:p>
            <a:pPr marL="594360" lvl="2">
              <a:buClr>
                <a:srgbClr val="E74011"/>
              </a:buClr>
              <a:buSzPct val="110000"/>
              <a:buFont typeface="Wingdings" panose="05000000000000000000" pitchFamily="2" charset="2"/>
              <a:buChar char="§"/>
            </a:pPr>
            <a:r>
              <a:rPr lang="cs-CZ" sz="1400" dirty="0" smtClean="0">
                <a:solidFill>
                  <a:schemeClr val="tx1">
                    <a:lumMod val="65000"/>
                    <a:lumOff val="35000"/>
                  </a:schemeClr>
                </a:solidFill>
                <a:latin typeface="Calibri" panose="020F0502020204030204" pitchFamily="34" charset="0"/>
              </a:rPr>
              <a:t>Možnost použití vyšších hladin teorie</a:t>
            </a:r>
          </a:p>
          <a:p>
            <a:pPr marL="594360" lvl="2">
              <a:spcAft>
                <a:spcPts val="1200"/>
              </a:spcAft>
              <a:buClr>
                <a:srgbClr val="E74011"/>
              </a:buClr>
              <a:buSzPct val="110000"/>
              <a:buFont typeface="Wingdings" panose="05000000000000000000" pitchFamily="2" charset="2"/>
              <a:buChar char="§"/>
            </a:pPr>
            <a:r>
              <a:rPr lang="cs-CZ" sz="1400" dirty="0" smtClean="0">
                <a:solidFill>
                  <a:schemeClr val="tx1">
                    <a:lumMod val="65000"/>
                    <a:lumOff val="35000"/>
                  </a:schemeClr>
                </a:solidFill>
                <a:latin typeface="Calibri" panose="020F0502020204030204" pitchFamily="34" charset="0"/>
              </a:rPr>
              <a:t>Výpočet kohezních energií</a:t>
            </a:r>
            <a:endParaRPr lang="cs-CZ" sz="1600" dirty="0" smtClean="0">
              <a:solidFill>
                <a:schemeClr val="tx1">
                  <a:lumMod val="65000"/>
                  <a:lumOff val="35000"/>
                </a:schemeClr>
              </a:solidFill>
              <a:latin typeface="Calibri" panose="020F0502020204030204" pitchFamily="34" charset="0"/>
            </a:endParaRPr>
          </a:p>
          <a:p>
            <a:pPr marL="320040" lvl="1">
              <a:buClr>
                <a:srgbClr val="E74011"/>
              </a:buClr>
              <a:buSzPct val="110000"/>
              <a:buFont typeface="Wingdings" panose="05000000000000000000" pitchFamily="2" charset="2"/>
              <a:buChar char="§"/>
            </a:pPr>
            <a:r>
              <a:rPr lang="cs-CZ" sz="1800" dirty="0" smtClean="0">
                <a:solidFill>
                  <a:schemeClr val="tx1">
                    <a:lumMod val="65000"/>
                    <a:lumOff val="35000"/>
                  </a:schemeClr>
                </a:solidFill>
                <a:latin typeface="Calibri" panose="020F0502020204030204" pitchFamily="34" charset="0"/>
              </a:rPr>
              <a:t>Periodické DFT výpočty</a:t>
            </a:r>
          </a:p>
          <a:p>
            <a:pPr marL="594360" lvl="2">
              <a:buClr>
                <a:srgbClr val="E74011"/>
              </a:buClr>
              <a:buSzPct val="110000"/>
              <a:buFont typeface="Wingdings" panose="05000000000000000000" pitchFamily="2" charset="2"/>
              <a:buChar char="§"/>
            </a:pPr>
            <a:r>
              <a:rPr lang="cs-CZ" sz="1400" dirty="0" smtClean="0">
                <a:solidFill>
                  <a:schemeClr val="tx1">
                    <a:lumMod val="65000"/>
                    <a:lumOff val="35000"/>
                  </a:schemeClr>
                </a:solidFill>
                <a:latin typeface="Calibri" panose="020F0502020204030204" pitchFamily="34" charset="0"/>
              </a:rPr>
              <a:t>DFT metody (</a:t>
            </a:r>
            <a:r>
              <a:rPr lang="cs-CZ" sz="1400" dirty="0" err="1" smtClean="0">
                <a:solidFill>
                  <a:schemeClr val="tx1">
                    <a:lumMod val="65000"/>
                    <a:lumOff val="35000"/>
                  </a:schemeClr>
                </a:solidFill>
                <a:latin typeface="Calibri" panose="020F0502020204030204" pitchFamily="34" charset="0"/>
              </a:rPr>
              <a:t>funkcionály</a:t>
            </a:r>
            <a:r>
              <a:rPr lang="cs-CZ" sz="1400" dirty="0" smtClean="0">
                <a:solidFill>
                  <a:schemeClr val="tx1">
                    <a:lumMod val="65000"/>
                    <a:lumOff val="35000"/>
                  </a:schemeClr>
                </a:solidFill>
                <a:latin typeface="Calibri" panose="020F0502020204030204" pitchFamily="34" charset="0"/>
              </a:rPr>
              <a:t>) s korekcí na disperzní interakce</a:t>
            </a:r>
          </a:p>
          <a:p>
            <a:pPr marL="594360" lvl="2">
              <a:buClr>
                <a:srgbClr val="E74011"/>
              </a:buClr>
              <a:buSzPct val="110000"/>
              <a:buFont typeface="Wingdings" panose="05000000000000000000" pitchFamily="2" charset="2"/>
              <a:buChar char="§"/>
            </a:pPr>
            <a:r>
              <a:rPr lang="cs-CZ" sz="1400" dirty="0" smtClean="0">
                <a:solidFill>
                  <a:schemeClr val="tx1">
                    <a:lumMod val="65000"/>
                    <a:lumOff val="35000"/>
                  </a:schemeClr>
                </a:solidFill>
                <a:latin typeface="Calibri" panose="020F0502020204030204" pitchFamily="34" charset="0"/>
              </a:rPr>
              <a:t>Výpočet kohezních energií a hustoty </a:t>
            </a:r>
            <a:r>
              <a:rPr lang="cs-CZ" sz="1400" dirty="0" err="1" smtClean="0">
                <a:solidFill>
                  <a:schemeClr val="tx1">
                    <a:lumMod val="65000"/>
                    <a:lumOff val="35000"/>
                  </a:schemeClr>
                </a:solidFill>
                <a:latin typeface="Calibri" panose="020F0502020204030204" pitchFamily="34" charset="0"/>
              </a:rPr>
              <a:t>fonových</a:t>
            </a:r>
            <a:r>
              <a:rPr lang="cs-CZ" sz="1400" dirty="0" smtClean="0">
                <a:solidFill>
                  <a:schemeClr val="tx1">
                    <a:lumMod val="65000"/>
                    <a:lumOff val="35000"/>
                  </a:schemeClr>
                </a:solidFill>
                <a:latin typeface="Calibri" panose="020F0502020204030204" pitchFamily="34" charset="0"/>
              </a:rPr>
              <a:t> stavů </a:t>
            </a:r>
            <a:r>
              <a:rPr lang="cs-CZ" sz="1400" dirty="0" smtClean="0">
                <a:solidFill>
                  <a:schemeClr val="tx1">
                    <a:lumMod val="65000"/>
                    <a:lumOff val="35000"/>
                  </a:schemeClr>
                </a:solidFill>
                <a:latin typeface="Calibri" panose="020F0502020204030204" pitchFamily="34" charset="0"/>
                <a:sym typeface="Wingdings" panose="05000000000000000000" pitchFamily="2" charset="2"/>
              </a:rPr>
              <a:t></a:t>
            </a:r>
            <a:r>
              <a:rPr lang="en-US" sz="1400" dirty="0" smtClean="0">
                <a:solidFill>
                  <a:schemeClr val="tx1">
                    <a:lumMod val="65000"/>
                    <a:lumOff val="35000"/>
                  </a:schemeClr>
                </a:solidFill>
                <a:latin typeface="Calibri" panose="020F0502020204030204" pitchFamily="34" charset="0"/>
                <a:sym typeface="Wingdings" panose="05000000000000000000" pitchFamily="2" charset="2"/>
              </a:rPr>
              <a:t> </a:t>
            </a:r>
            <a:r>
              <a:rPr lang="en-US" sz="1400" dirty="0" err="1" smtClean="0">
                <a:solidFill>
                  <a:schemeClr val="tx1">
                    <a:lumMod val="65000"/>
                    <a:lumOff val="35000"/>
                  </a:schemeClr>
                </a:solidFill>
                <a:latin typeface="Calibri" panose="020F0502020204030204" pitchFamily="34" charset="0"/>
                <a:sym typeface="Wingdings" panose="05000000000000000000" pitchFamily="2" charset="2"/>
              </a:rPr>
              <a:t>vibra</a:t>
            </a:r>
            <a:r>
              <a:rPr lang="cs-CZ" sz="1400" dirty="0" smtClean="0">
                <a:solidFill>
                  <a:schemeClr val="tx1">
                    <a:lumMod val="65000"/>
                    <a:lumOff val="35000"/>
                  </a:schemeClr>
                </a:solidFill>
                <a:latin typeface="Calibri" panose="020F0502020204030204" pitchFamily="34" charset="0"/>
                <a:sym typeface="Wingdings" panose="05000000000000000000" pitchFamily="2" charset="2"/>
              </a:rPr>
              <a:t>ční příspěvky</a:t>
            </a:r>
            <a:endParaRPr lang="en-US" sz="1400" dirty="0" smtClean="0">
              <a:solidFill>
                <a:schemeClr val="tx1">
                  <a:lumMod val="65000"/>
                  <a:lumOff val="35000"/>
                </a:schemeClr>
              </a:solidFill>
              <a:latin typeface="Calibri" panose="020F0502020204030204" pitchFamily="34" charset="0"/>
            </a:endParaRPr>
          </a:p>
        </p:txBody>
      </p:sp>
      <p:pic>
        <p:nvPicPr>
          <p:cNvPr id="27" name="Obrázek 26"/>
          <p:cNvPicPr/>
          <p:nvPr/>
        </p:nvPicPr>
        <p:blipFill>
          <a:blip r:embed="rId6">
            <a:extLst>
              <a:ext uri="{28A0092B-C50C-407E-A947-70E740481C1C}">
                <a14:useLocalDpi xmlns:a14="http://schemas.microsoft.com/office/drawing/2010/main" val="0"/>
              </a:ext>
            </a:extLst>
          </a:blip>
          <a:srcRect/>
          <a:stretch>
            <a:fillRect/>
          </a:stretch>
        </p:blipFill>
        <p:spPr bwMode="auto">
          <a:xfrm>
            <a:off x="5868144" y="3645024"/>
            <a:ext cx="3106291" cy="1525079"/>
          </a:xfrm>
          <a:prstGeom prst="rect">
            <a:avLst/>
          </a:prstGeom>
          <a:noFill/>
          <a:ln>
            <a:noFill/>
          </a:ln>
        </p:spPr>
      </p:pic>
      <p:graphicFrame>
        <p:nvGraphicFramePr>
          <p:cNvPr id="28" name="Objekt 27"/>
          <p:cNvGraphicFramePr>
            <a:graphicFrameLocks noChangeAspect="1"/>
          </p:cNvGraphicFramePr>
          <p:nvPr>
            <p:extLst/>
          </p:nvPr>
        </p:nvGraphicFramePr>
        <p:xfrm>
          <a:off x="4962624" y="4850557"/>
          <a:ext cx="2338388" cy="541338"/>
        </p:xfrm>
        <a:graphic>
          <a:graphicData uri="http://schemas.openxmlformats.org/presentationml/2006/ole">
            <mc:AlternateContent xmlns:mc="http://schemas.openxmlformats.org/markup-compatibility/2006">
              <mc:Choice xmlns:v="urn:schemas-microsoft-com:vml" Requires="v">
                <p:oleObj spid="_x0000_s9234" name="Equation" r:id="rId7" imgW="2108160" imgH="457200" progId="Equation.DSMT4">
                  <p:embed/>
                </p:oleObj>
              </mc:Choice>
              <mc:Fallback>
                <p:oleObj name="Equation" r:id="rId7" imgW="2108160" imgH="457200" progId="Equation.DSMT4">
                  <p:embed/>
                  <p:pic>
                    <p:nvPicPr>
                      <p:cNvPr id="0" name=""/>
                      <p:cNvPicPr>
                        <a:picLocks noChangeAspect="1" noChangeArrowheads="1"/>
                      </p:cNvPicPr>
                      <p:nvPr/>
                    </p:nvPicPr>
                    <p:blipFill>
                      <a:blip r:embed="rId8"/>
                      <a:srcRect/>
                      <a:stretch>
                        <a:fillRect/>
                      </a:stretch>
                    </p:blipFill>
                    <p:spPr bwMode="auto">
                      <a:xfrm>
                        <a:off x="4962624" y="4850557"/>
                        <a:ext cx="2338388" cy="541338"/>
                      </a:xfrm>
                      <a:prstGeom prst="rect">
                        <a:avLst/>
                      </a:prstGeom>
                      <a:noFill/>
                    </p:spPr>
                  </p:pic>
                </p:oleObj>
              </mc:Fallback>
            </mc:AlternateContent>
          </a:graphicData>
        </a:graphic>
      </p:graphicFrame>
      <p:sp>
        <p:nvSpPr>
          <p:cNvPr id="16" name="Text Box 3"/>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dirty="0" smtClean="0">
                <a:solidFill>
                  <a:srgbClr val="FFFFFF"/>
                </a:solidFill>
                <a:latin typeface="Arial" panose="020B0604020202020204" pitchFamily="34" charset="0"/>
              </a:rPr>
              <a:t>Teoreticky fundované metody</a:t>
            </a:r>
            <a:endParaRPr lang="en-US" altLang="cs-CZ" sz="2400" b="1" dirty="0">
              <a:solidFill>
                <a:srgbClr val="FFFFFF"/>
              </a:solidFill>
              <a:latin typeface="Arial" panose="020B0604020202020204" pitchFamily="34" charset="0"/>
            </a:endParaRPr>
          </a:p>
        </p:txBody>
      </p:sp>
    </p:spTree>
    <p:extLst>
      <p:ext uri="{BB962C8B-B14F-4D97-AF65-F5344CB8AC3E}">
        <p14:creationId xmlns:p14="http://schemas.microsoft.com/office/powerpoint/2010/main" val="1421302765"/>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kt 11"/>
          <p:cNvGraphicFramePr>
            <a:graphicFrameLocks noChangeAspect="1"/>
          </p:cNvGraphicFramePr>
          <p:nvPr>
            <p:extLst/>
          </p:nvPr>
        </p:nvGraphicFramePr>
        <p:xfrm>
          <a:off x="222012" y="2132275"/>
          <a:ext cx="4886794" cy="3411782"/>
        </p:xfrm>
        <a:graphic>
          <a:graphicData uri="http://schemas.openxmlformats.org/presentationml/2006/ole">
            <mc:AlternateContent xmlns:mc="http://schemas.openxmlformats.org/markup-compatibility/2006">
              <mc:Choice xmlns:v="urn:schemas-microsoft-com:vml" Requires="v">
                <p:oleObj spid="_x0000_s11273" name="Graph" r:id="rId4" imgW="4150080" imgH="2897280" progId="Origin50.Graph">
                  <p:embed/>
                </p:oleObj>
              </mc:Choice>
              <mc:Fallback>
                <p:oleObj name="Graph" r:id="rId4" imgW="4150080" imgH="2897280" progId="Origin50.Graph">
                  <p:embed/>
                  <p:pic>
                    <p:nvPicPr>
                      <p:cNvPr id="0" name=""/>
                      <p:cNvPicPr/>
                      <p:nvPr/>
                    </p:nvPicPr>
                    <p:blipFill>
                      <a:blip r:embed="rId5"/>
                      <a:stretch>
                        <a:fillRect/>
                      </a:stretch>
                    </p:blipFill>
                    <p:spPr>
                      <a:xfrm>
                        <a:off x="222012" y="2132275"/>
                        <a:ext cx="4886794" cy="3411782"/>
                      </a:xfrm>
                      <a:prstGeom prst="rect">
                        <a:avLst/>
                      </a:prstGeom>
                    </p:spPr>
                  </p:pic>
                </p:oleObj>
              </mc:Fallback>
            </mc:AlternateContent>
          </a:graphicData>
        </a:graphic>
      </p:graphicFrame>
      <p:sp>
        <p:nvSpPr>
          <p:cNvPr id="11" name="Zástupný symbol pro obsah 2"/>
          <p:cNvSpPr>
            <a:spLocks noGrp="1"/>
          </p:cNvSpPr>
          <p:nvPr>
            <p:ph sz="quarter" idx="4294967295"/>
          </p:nvPr>
        </p:nvSpPr>
        <p:spPr>
          <a:xfrm>
            <a:off x="1259632" y="929189"/>
            <a:ext cx="7848872" cy="506680"/>
          </a:xfrm>
          <a:prstGeom prst="rect">
            <a:avLst/>
          </a:prstGeom>
        </p:spPr>
        <p:txBody>
          <a:bodyPr lIns="288000">
            <a:noAutofit/>
          </a:bodyPr>
          <a:lstStyle/>
          <a:p>
            <a:pPr marL="422910" lvl="1" indent="-285750">
              <a:spcBef>
                <a:spcPts val="0"/>
              </a:spcBef>
              <a:spcAft>
                <a:spcPts val="600"/>
              </a:spcAft>
              <a:buClr>
                <a:srgbClr val="E74011"/>
              </a:buClr>
              <a:buSzPct val="110000"/>
              <a:buFont typeface="Wingdings" panose="05000000000000000000" pitchFamily="2" charset="2"/>
              <a:buChar char="§"/>
            </a:pPr>
            <a:r>
              <a:rPr lang="cs-CZ" sz="1400" dirty="0" smtClean="0">
                <a:solidFill>
                  <a:prstClr val="black">
                    <a:lumMod val="65000"/>
                    <a:lumOff val="35000"/>
                  </a:prstClr>
                </a:solidFill>
                <a:latin typeface="Calibri" panose="020F0502020204030204" pitchFamily="34" charset="0"/>
              </a:rPr>
              <a:t>„Standard“ pro výpočty kohezní energie </a:t>
            </a:r>
            <a:r>
              <a:rPr lang="cs-CZ" sz="1400" i="1" dirty="0" err="1" smtClean="0">
                <a:solidFill>
                  <a:prstClr val="black">
                    <a:lumMod val="65000"/>
                    <a:lumOff val="35000"/>
                  </a:prstClr>
                </a:solidFill>
                <a:latin typeface="Calibri" panose="020F0502020204030204" pitchFamily="34" charset="0"/>
              </a:rPr>
              <a:t>E</a:t>
            </a:r>
            <a:r>
              <a:rPr lang="cs-CZ" sz="1400" baseline="-25000" dirty="0" err="1" smtClean="0">
                <a:solidFill>
                  <a:prstClr val="black">
                    <a:lumMod val="65000"/>
                    <a:lumOff val="35000"/>
                  </a:prstClr>
                </a:solidFill>
                <a:latin typeface="Calibri" panose="020F0502020204030204" pitchFamily="34" charset="0"/>
              </a:rPr>
              <a:t>lat</a:t>
            </a:r>
            <a:r>
              <a:rPr lang="cs-CZ" sz="1400" dirty="0" smtClean="0">
                <a:solidFill>
                  <a:prstClr val="black">
                    <a:lumMod val="65000"/>
                    <a:lumOff val="35000"/>
                  </a:prstClr>
                </a:solidFill>
                <a:latin typeface="Calibri" panose="020F0502020204030204" pitchFamily="34" charset="0"/>
              </a:rPr>
              <a:t> </a:t>
            </a:r>
            <a:r>
              <a:rPr lang="cs-CZ" sz="1400" dirty="0" smtClean="0">
                <a:solidFill>
                  <a:prstClr val="black">
                    <a:lumMod val="65000"/>
                    <a:lumOff val="35000"/>
                  </a:prstClr>
                </a:solidFill>
                <a:latin typeface="Calibri" panose="020F0502020204030204" pitchFamily="34" charset="0"/>
                <a:sym typeface="Wingdings" panose="05000000000000000000" pitchFamily="2" charset="2"/>
              </a:rPr>
              <a:t></a:t>
            </a:r>
            <a:r>
              <a:rPr lang="en-US" sz="1400" dirty="0" smtClean="0">
                <a:solidFill>
                  <a:prstClr val="black">
                    <a:lumMod val="65000"/>
                    <a:lumOff val="35000"/>
                  </a:prstClr>
                </a:solidFill>
                <a:latin typeface="Calibri" panose="020F0502020204030204" pitchFamily="34" charset="0"/>
                <a:sym typeface="Wingdings" panose="05000000000000000000" pitchFamily="2" charset="2"/>
              </a:rPr>
              <a:t> </a:t>
            </a:r>
            <a:r>
              <a:rPr lang="cs-CZ" sz="1400" dirty="0" smtClean="0">
                <a:solidFill>
                  <a:prstClr val="black">
                    <a:lumMod val="65000"/>
                    <a:lumOff val="35000"/>
                  </a:prstClr>
                </a:solidFill>
                <a:latin typeface="Calibri" panose="020F0502020204030204" pitchFamily="34" charset="0"/>
                <a:sym typeface="Wingdings" panose="05000000000000000000" pitchFamily="2" charset="2"/>
              </a:rPr>
              <a:t>porovnání se sublimační entalpií </a:t>
            </a:r>
            <a:r>
              <a:rPr lang="cs-CZ" sz="1400" dirty="0" smtClean="0">
                <a:solidFill>
                  <a:prstClr val="black">
                    <a:lumMod val="65000"/>
                    <a:lumOff val="35000"/>
                  </a:prstClr>
                </a:solidFill>
                <a:latin typeface="Calibri" panose="020F0502020204030204" pitchFamily="34" charset="0"/>
                <a:sym typeface="Symbol" panose="05050102010706020507" pitchFamily="18" charset="2"/>
              </a:rPr>
              <a:t></a:t>
            </a:r>
            <a:r>
              <a:rPr lang="cs-CZ" sz="1400" i="1" dirty="0" err="1" smtClean="0">
                <a:solidFill>
                  <a:prstClr val="black">
                    <a:lumMod val="65000"/>
                    <a:lumOff val="35000"/>
                  </a:prstClr>
                </a:solidFill>
                <a:latin typeface="Calibri" panose="020F0502020204030204" pitchFamily="34" charset="0"/>
                <a:sym typeface="Symbol" panose="05050102010706020507" pitchFamily="18" charset="2"/>
              </a:rPr>
              <a:t>H</a:t>
            </a:r>
            <a:r>
              <a:rPr lang="cs-CZ" sz="1400" baseline="-25000" dirty="0" err="1" smtClean="0">
                <a:solidFill>
                  <a:prstClr val="black">
                    <a:lumMod val="65000"/>
                    <a:lumOff val="35000"/>
                  </a:prstClr>
                </a:solidFill>
                <a:latin typeface="Calibri" panose="020F0502020204030204" pitchFamily="34" charset="0"/>
                <a:sym typeface="Symbol" panose="05050102010706020507" pitchFamily="18" charset="2"/>
              </a:rPr>
              <a:t>sub</a:t>
            </a:r>
            <a:endParaRPr lang="cs-CZ" sz="1400" baseline="-25000" dirty="0" smtClean="0">
              <a:solidFill>
                <a:prstClr val="black">
                  <a:lumMod val="65000"/>
                  <a:lumOff val="35000"/>
                </a:prstClr>
              </a:solidFill>
              <a:latin typeface="Calibri" panose="020F0502020204030204" pitchFamily="34" charset="0"/>
            </a:endParaRPr>
          </a:p>
          <a:p>
            <a:pPr marL="422910" lvl="1" indent="-285750">
              <a:spcBef>
                <a:spcPts val="0"/>
              </a:spcBef>
              <a:spcAft>
                <a:spcPts val="600"/>
              </a:spcAft>
              <a:buClr>
                <a:srgbClr val="E74011"/>
              </a:buClr>
              <a:buSzPct val="110000"/>
              <a:buFont typeface="Wingdings" panose="05000000000000000000" pitchFamily="2" charset="2"/>
              <a:buChar char="§"/>
            </a:pPr>
            <a:r>
              <a:rPr lang="cs-CZ" sz="1400" dirty="0" err="1" smtClean="0">
                <a:solidFill>
                  <a:prstClr val="black">
                    <a:lumMod val="65000"/>
                    <a:lumOff val="35000"/>
                  </a:prstClr>
                </a:solidFill>
                <a:latin typeface="Calibri" panose="020F0502020204030204" pitchFamily="34" charset="0"/>
              </a:rPr>
              <a:t>Dunitz</a:t>
            </a:r>
            <a:r>
              <a:rPr lang="cs-CZ" sz="1400" dirty="0" smtClean="0">
                <a:solidFill>
                  <a:prstClr val="black">
                    <a:lumMod val="65000"/>
                    <a:lumOff val="35000"/>
                  </a:prstClr>
                </a:solidFill>
                <a:latin typeface="Calibri" panose="020F0502020204030204" pitchFamily="34" charset="0"/>
              </a:rPr>
              <a:t> </a:t>
            </a:r>
            <a:r>
              <a:rPr lang="en-US" sz="1400" dirty="0" smtClean="0">
                <a:solidFill>
                  <a:prstClr val="black">
                    <a:lumMod val="65000"/>
                    <a:lumOff val="35000"/>
                  </a:prstClr>
                </a:solidFill>
                <a:latin typeface="Calibri" panose="020F0502020204030204" pitchFamily="34" charset="0"/>
              </a:rPr>
              <a:t>&amp;</a:t>
            </a:r>
            <a:r>
              <a:rPr lang="cs-CZ" sz="1400" dirty="0" smtClean="0">
                <a:solidFill>
                  <a:prstClr val="black">
                    <a:lumMod val="65000"/>
                    <a:lumOff val="35000"/>
                  </a:prstClr>
                </a:solidFill>
                <a:latin typeface="Calibri" panose="020F0502020204030204" pitchFamily="34" charset="0"/>
              </a:rPr>
              <a:t> </a:t>
            </a:r>
            <a:r>
              <a:rPr lang="en-US" sz="1400" dirty="0" err="1" smtClean="0">
                <a:solidFill>
                  <a:prstClr val="black">
                    <a:lumMod val="65000"/>
                    <a:lumOff val="35000"/>
                  </a:prstClr>
                </a:solidFill>
                <a:latin typeface="Calibri" panose="020F0502020204030204" pitchFamily="34" charset="0"/>
              </a:rPr>
              <a:t>Gavezzotti</a:t>
            </a:r>
            <a:r>
              <a:rPr lang="en-US" sz="1400" dirty="0" smtClean="0">
                <a:solidFill>
                  <a:prstClr val="black">
                    <a:lumMod val="65000"/>
                    <a:lumOff val="35000"/>
                  </a:prstClr>
                </a:solidFill>
                <a:latin typeface="Calibri" panose="020F0502020204030204" pitchFamily="34" charset="0"/>
              </a:rPr>
              <a:t>, </a:t>
            </a:r>
            <a:r>
              <a:rPr lang="cs-CZ" sz="1400" i="1" dirty="0" err="1" smtClean="0">
                <a:solidFill>
                  <a:prstClr val="black">
                    <a:lumMod val="65000"/>
                    <a:lumOff val="35000"/>
                  </a:prstClr>
                </a:solidFill>
                <a:latin typeface="Calibri" panose="020F0502020204030204" pitchFamily="34" charset="0"/>
              </a:rPr>
              <a:t>Chem</a:t>
            </a:r>
            <a:r>
              <a:rPr lang="cs-CZ" sz="1400" i="1" dirty="0">
                <a:solidFill>
                  <a:prstClr val="black">
                    <a:lumMod val="65000"/>
                    <a:lumOff val="35000"/>
                  </a:prstClr>
                </a:solidFill>
                <a:latin typeface="Calibri" panose="020F0502020204030204" pitchFamily="34" charset="0"/>
              </a:rPr>
              <a:t>. Soc. </a:t>
            </a:r>
            <a:r>
              <a:rPr lang="cs-CZ" sz="1400" i="1" dirty="0" err="1">
                <a:solidFill>
                  <a:prstClr val="black">
                    <a:lumMod val="65000"/>
                    <a:lumOff val="35000"/>
                  </a:prstClr>
                </a:solidFill>
                <a:latin typeface="Calibri" panose="020F0502020204030204" pitchFamily="34" charset="0"/>
              </a:rPr>
              <a:t>Rev</a:t>
            </a:r>
            <a:r>
              <a:rPr lang="cs-CZ" sz="1400" i="1" dirty="0">
                <a:solidFill>
                  <a:prstClr val="black">
                    <a:lumMod val="65000"/>
                    <a:lumOff val="35000"/>
                  </a:prstClr>
                </a:solidFill>
                <a:latin typeface="Calibri" panose="020F0502020204030204" pitchFamily="34" charset="0"/>
              </a:rPr>
              <a:t>., </a:t>
            </a:r>
            <a:r>
              <a:rPr lang="cs-CZ" sz="1400" b="1" dirty="0">
                <a:solidFill>
                  <a:prstClr val="black">
                    <a:lumMod val="65000"/>
                    <a:lumOff val="35000"/>
                  </a:prstClr>
                </a:solidFill>
                <a:latin typeface="Calibri" panose="020F0502020204030204" pitchFamily="34" charset="0"/>
              </a:rPr>
              <a:t>2009</a:t>
            </a:r>
            <a:r>
              <a:rPr lang="cs-CZ" sz="1400" dirty="0">
                <a:solidFill>
                  <a:prstClr val="black">
                    <a:lumMod val="65000"/>
                    <a:lumOff val="35000"/>
                  </a:prstClr>
                </a:solidFill>
                <a:latin typeface="Calibri" panose="020F0502020204030204" pitchFamily="34" charset="0"/>
              </a:rPr>
              <a:t>, </a:t>
            </a:r>
            <a:r>
              <a:rPr lang="cs-CZ" sz="1400" i="1" dirty="0">
                <a:solidFill>
                  <a:prstClr val="black">
                    <a:lumMod val="65000"/>
                    <a:lumOff val="35000"/>
                  </a:prstClr>
                </a:solidFill>
                <a:latin typeface="Calibri" panose="020F0502020204030204" pitchFamily="34" charset="0"/>
              </a:rPr>
              <a:t>38</a:t>
            </a:r>
            <a:r>
              <a:rPr lang="cs-CZ" sz="1400" dirty="0">
                <a:solidFill>
                  <a:prstClr val="black">
                    <a:lumMod val="65000"/>
                    <a:lumOff val="35000"/>
                  </a:prstClr>
                </a:solidFill>
                <a:latin typeface="Calibri" panose="020F0502020204030204" pitchFamily="34" charset="0"/>
              </a:rPr>
              <a:t>, 2622–2633</a:t>
            </a:r>
            <a:r>
              <a:rPr lang="cs-CZ" sz="1400" dirty="0" smtClean="0">
                <a:solidFill>
                  <a:prstClr val="black">
                    <a:lumMod val="65000"/>
                    <a:lumOff val="35000"/>
                  </a:prstClr>
                </a:solidFill>
                <a:latin typeface="Calibri" panose="020F0502020204030204" pitchFamily="34" charset="0"/>
              </a:rPr>
              <a:t>:</a:t>
            </a:r>
            <a:r>
              <a:rPr lang="en-US" sz="1400" dirty="0">
                <a:solidFill>
                  <a:prstClr val="black">
                    <a:lumMod val="65000"/>
                    <a:lumOff val="35000"/>
                  </a:prstClr>
                </a:solidFill>
                <a:latin typeface="Calibri" panose="020F0502020204030204" pitchFamily="34" charset="0"/>
              </a:rPr>
              <a:t> </a:t>
            </a:r>
            <a:r>
              <a:rPr lang="en-US" sz="1400" dirty="0" smtClean="0">
                <a:solidFill>
                  <a:prstClr val="black">
                    <a:lumMod val="65000"/>
                    <a:lumOff val="35000"/>
                  </a:prstClr>
                </a:solidFill>
                <a:latin typeface="Calibri" panose="020F0502020204030204" pitchFamily="34" charset="0"/>
              </a:rPr>
              <a:t>“… barring </a:t>
            </a:r>
            <a:r>
              <a:rPr lang="en-US" sz="1400" dirty="0">
                <a:solidFill>
                  <a:prstClr val="black">
                    <a:lumMod val="65000"/>
                    <a:lumOff val="35000"/>
                  </a:prstClr>
                </a:solidFill>
                <a:latin typeface="Calibri" panose="020F0502020204030204" pitchFamily="34" charset="0"/>
              </a:rPr>
              <a:t>an improved experimental estimate, may be the end of the story</a:t>
            </a:r>
            <a:r>
              <a:rPr lang="en-US" sz="1400" dirty="0" smtClean="0">
                <a:solidFill>
                  <a:prstClr val="black">
                    <a:lumMod val="65000"/>
                    <a:lumOff val="35000"/>
                  </a:prstClr>
                </a:solidFill>
                <a:latin typeface="Calibri" panose="020F0502020204030204" pitchFamily="34" charset="0"/>
              </a:rPr>
              <a:t>.”</a:t>
            </a:r>
            <a:endParaRPr lang="en-US" sz="1400" dirty="0">
              <a:solidFill>
                <a:prstClr val="black">
                  <a:lumMod val="65000"/>
                  <a:lumOff val="35000"/>
                </a:prstClr>
              </a:solidFill>
              <a:latin typeface="Calibri" panose="020F0502020204030204" pitchFamily="34" charset="0"/>
            </a:endParaRPr>
          </a:p>
          <a:p>
            <a:pPr marL="320040" lvl="1">
              <a:buClr>
                <a:srgbClr val="E74011"/>
              </a:buClr>
              <a:buSzPct val="110000"/>
              <a:buFont typeface="Wingdings" panose="05000000000000000000" pitchFamily="2" charset="2"/>
              <a:buChar char="§"/>
            </a:pPr>
            <a:endParaRPr lang="en-US" sz="1400" dirty="0">
              <a:solidFill>
                <a:prstClr val="black">
                  <a:lumMod val="65000"/>
                  <a:lumOff val="35000"/>
                </a:prstClr>
              </a:solidFill>
              <a:latin typeface="Calibri" panose="020F0502020204030204" pitchFamily="34" charset="0"/>
            </a:endParaRPr>
          </a:p>
        </p:txBody>
      </p:sp>
      <p:sp>
        <p:nvSpPr>
          <p:cNvPr id="5" name="TextovéPole 4"/>
          <p:cNvSpPr txBox="1"/>
          <p:nvPr/>
        </p:nvSpPr>
        <p:spPr>
          <a:xfrm>
            <a:off x="2483768" y="2690836"/>
            <a:ext cx="1889333" cy="523220"/>
          </a:xfrm>
          <a:prstGeom prst="rect">
            <a:avLst/>
          </a:prstGeom>
          <a:noFill/>
        </p:spPr>
        <p:txBody>
          <a:bodyPr wrap="square" rtlCol="0">
            <a:spAutoFit/>
          </a:bodyPr>
          <a:lstStyle/>
          <a:p>
            <a:pPr algn="ctr"/>
            <a:r>
              <a:rPr lang="cs-CZ" sz="1400" dirty="0" smtClean="0">
                <a:solidFill>
                  <a:srgbClr val="E74011"/>
                </a:solidFill>
                <a:latin typeface="Calibri" panose="020F0502020204030204" pitchFamily="34" charset="0"/>
              </a:rPr>
              <a:t>Benzen</a:t>
            </a:r>
            <a:endParaRPr lang="en-US" sz="1400" dirty="0" smtClean="0">
              <a:solidFill>
                <a:srgbClr val="E74011"/>
              </a:solidFill>
              <a:latin typeface="Calibri" panose="020F0502020204030204" pitchFamily="34" charset="0"/>
            </a:endParaRPr>
          </a:p>
          <a:p>
            <a:pPr algn="ctr"/>
            <a:r>
              <a:rPr lang="en-US" sz="1400" dirty="0" smtClean="0">
                <a:solidFill>
                  <a:srgbClr val="E74011"/>
                </a:solidFill>
                <a:latin typeface="Calibri" panose="020F0502020204030204" pitchFamily="34" charset="0"/>
              </a:rPr>
              <a:t>(</a:t>
            </a:r>
            <a:r>
              <a:rPr lang="cs-CZ" sz="1400" dirty="0" smtClean="0">
                <a:solidFill>
                  <a:srgbClr val="E74011"/>
                </a:solidFill>
                <a:latin typeface="Calibri" panose="020F0502020204030204" pitchFamily="34" charset="0"/>
              </a:rPr>
              <a:t>vybrané experimenty</a:t>
            </a:r>
            <a:r>
              <a:rPr lang="en-US" sz="1400" dirty="0" smtClean="0">
                <a:solidFill>
                  <a:srgbClr val="E74011"/>
                </a:solidFill>
                <a:latin typeface="Calibri" panose="020F0502020204030204" pitchFamily="34" charset="0"/>
              </a:rPr>
              <a:t>)</a:t>
            </a:r>
            <a:endParaRPr lang="cs-CZ" sz="1400" dirty="0">
              <a:solidFill>
                <a:srgbClr val="E74011"/>
              </a:solidFill>
              <a:latin typeface="Calibri" panose="020F0502020204030204" pitchFamily="34" charset="0"/>
            </a:endParaRPr>
          </a:p>
        </p:txBody>
      </p:sp>
      <p:sp>
        <p:nvSpPr>
          <p:cNvPr id="10" name="TextovéPole 9"/>
          <p:cNvSpPr txBox="1"/>
          <p:nvPr/>
        </p:nvSpPr>
        <p:spPr>
          <a:xfrm>
            <a:off x="1327453" y="3812506"/>
            <a:ext cx="1211624" cy="523220"/>
          </a:xfrm>
          <a:prstGeom prst="rect">
            <a:avLst/>
          </a:prstGeom>
          <a:noFill/>
        </p:spPr>
        <p:txBody>
          <a:bodyPr wrap="square" rtlCol="0">
            <a:spAutoFit/>
          </a:bodyPr>
          <a:lstStyle/>
          <a:p>
            <a:pPr algn="ctr"/>
            <a:r>
              <a:rPr lang="cs-CZ" sz="1400" dirty="0" smtClean="0">
                <a:solidFill>
                  <a:srgbClr val="FF0000"/>
                </a:solidFill>
              </a:rPr>
              <a:t>Doporučené hodnoty</a:t>
            </a:r>
          </a:p>
        </p:txBody>
      </p:sp>
      <p:pic>
        <p:nvPicPr>
          <p:cNvPr id="17" name="Obrázek 16"/>
          <p:cNvPicPr>
            <a:picLocks noChangeAspect="1"/>
          </p:cNvPicPr>
          <p:nvPr/>
        </p:nvPicPr>
        <p:blipFill>
          <a:blip r:embed="rId6"/>
          <a:stretch>
            <a:fillRect/>
          </a:stretch>
        </p:blipFill>
        <p:spPr>
          <a:xfrm>
            <a:off x="5004048" y="2657450"/>
            <a:ext cx="846686" cy="2291033"/>
          </a:xfrm>
          <a:prstGeom prst="rect">
            <a:avLst/>
          </a:prstGeom>
        </p:spPr>
      </p:pic>
      <p:cxnSp>
        <p:nvCxnSpPr>
          <p:cNvPr id="19" name="Přímá spojnice se šipkou 18"/>
          <p:cNvCxnSpPr/>
          <p:nvPr/>
        </p:nvCxnSpPr>
        <p:spPr>
          <a:xfrm>
            <a:off x="5967604" y="2852936"/>
            <a:ext cx="0" cy="1800200"/>
          </a:xfrm>
          <a:prstGeom prst="straightConnector1">
            <a:avLst/>
          </a:prstGeom>
          <a:ln w="28575">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ovéPole 24"/>
          <p:cNvSpPr txBox="1"/>
          <p:nvPr/>
        </p:nvSpPr>
        <p:spPr>
          <a:xfrm rot="16200000">
            <a:off x="5511710" y="3630840"/>
            <a:ext cx="1435008" cy="523220"/>
          </a:xfrm>
          <a:prstGeom prst="rect">
            <a:avLst/>
          </a:prstGeom>
          <a:noFill/>
        </p:spPr>
        <p:txBody>
          <a:bodyPr wrap="none" rtlCol="0">
            <a:spAutoFit/>
          </a:bodyPr>
          <a:lstStyle/>
          <a:p>
            <a:pPr algn="ctr"/>
            <a:r>
              <a:rPr lang="cs-CZ" sz="1400" dirty="0" smtClean="0">
                <a:solidFill>
                  <a:srgbClr val="0000FF"/>
                </a:solidFill>
                <a:latin typeface="Calibri" panose="020F0502020204030204" pitchFamily="34" charset="0"/>
              </a:rPr>
              <a:t>Experimenty</a:t>
            </a:r>
            <a:r>
              <a:rPr lang="en-US" sz="1400" dirty="0" smtClean="0">
                <a:solidFill>
                  <a:srgbClr val="0000FF"/>
                </a:solidFill>
                <a:latin typeface="Calibri" panose="020F0502020204030204" pitchFamily="34" charset="0"/>
              </a:rPr>
              <a:t> </a:t>
            </a:r>
          </a:p>
          <a:p>
            <a:pPr algn="ctr"/>
            <a:r>
              <a:rPr lang="en-US" sz="1400" dirty="0" smtClean="0">
                <a:solidFill>
                  <a:srgbClr val="0000FF"/>
                </a:solidFill>
                <a:latin typeface="Calibri" panose="020F0502020204030204" pitchFamily="34" charset="0"/>
              </a:rPr>
              <a:t>(33 </a:t>
            </a:r>
            <a:r>
              <a:rPr lang="cs-CZ" sz="1400" dirty="0" smtClean="0">
                <a:solidFill>
                  <a:srgbClr val="0000FF"/>
                </a:solidFill>
                <a:latin typeface="Calibri" panose="020F0502020204030204" pitchFamily="34" charset="0"/>
              </a:rPr>
              <a:t>- </a:t>
            </a:r>
            <a:r>
              <a:rPr lang="en-US" sz="1400" dirty="0" smtClean="0">
                <a:solidFill>
                  <a:srgbClr val="0000FF"/>
                </a:solidFill>
                <a:latin typeface="Calibri" panose="020F0502020204030204" pitchFamily="34" charset="0"/>
              </a:rPr>
              <a:t>53 </a:t>
            </a:r>
            <a:r>
              <a:rPr lang="en-US" sz="1400" dirty="0">
                <a:solidFill>
                  <a:srgbClr val="0000FF"/>
                </a:solidFill>
                <a:latin typeface="Calibri" panose="020F0502020204030204" pitchFamily="34" charset="0"/>
                <a:sym typeface="Symbol" panose="05050102010706020507" pitchFamily="18" charset="2"/>
              </a:rPr>
              <a:t>kJmol</a:t>
            </a:r>
            <a:r>
              <a:rPr lang="en-US" sz="1400" baseline="30000" dirty="0">
                <a:solidFill>
                  <a:srgbClr val="0000FF"/>
                </a:solidFill>
                <a:latin typeface="Calibri" panose="020F0502020204030204" pitchFamily="34" charset="0"/>
                <a:sym typeface="Symbol" panose="05050102010706020507" pitchFamily="18" charset="2"/>
              </a:rPr>
              <a:t>-1</a:t>
            </a:r>
            <a:r>
              <a:rPr lang="en-US" sz="1400" dirty="0">
                <a:solidFill>
                  <a:srgbClr val="0000FF"/>
                </a:solidFill>
                <a:latin typeface="Calibri" panose="020F0502020204030204" pitchFamily="34" charset="0"/>
                <a:sym typeface="Symbol" panose="05050102010706020507" pitchFamily="18" charset="2"/>
              </a:rPr>
              <a:t>)</a:t>
            </a:r>
            <a:r>
              <a:rPr lang="en-US" sz="1400" dirty="0">
                <a:solidFill>
                  <a:srgbClr val="0000FF"/>
                </a:solidFill>
                <a:latin typeface="Calibri" panose="020F0502020204030204" pitchFamily="34" charset="0"/>
              </a:rPr>
              <a:t> </a:t>
            </a:r>
            <a:endParaRPr lang="cs-CZ" sz="1400" dirty="0">
              <a:solidFill>
                <a:srgbClr val="0000FF"/>
              </a:solidFill>
              <a:latin typeface="Calibri" panose="020F0502020204030204" pitchFamily="34" charset="0"/>
            </a:endParaRPr>
          </a:p>
        </p:txBody>
      </p:sp>
      <p:cxnSp>
        <p:nvCxnSpPr>
          <p:cNvPr id="26" name="Přímá spojnice se šipkou 25"/>
          <p:cNvCxnSpPr/>
          <p:nvPr/>
        </p:nvCxnSpPr>
        <p:spPr>
          <a:xfrm>
            <a:off x="6903708" y="2375705"/>
            <a:ext cx="0" cy="2808312"/>
          </a:xfrm>
          <a:prstGeom prst="straightConnector1">
            <a:avLst/>
          </a:prstGeom>
          <a:ln w="28575">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9" name="TextovéPole 28"/>
          <p:cNvSpPr txBox="1"/>
          <p:nvPr/>
        </p:nvSpPr>
        <p:spPr>
          <a:xfrm rot="16200000">
            <a:off x="6428649" y="3763784"/>
            <a:ext cx="1435008" cy="523220"/>
          </a:xfrm>
          <a:prstGeom prst="rect">
            <a:avLst/>
          </a:prstGeom>
          <a:noFill/>
          <a:ln>
            <a:noFill/>
          </a:ln>
        </p:spPr>
        <p:txBody>
          <a:bodyPr wrap="none" rtlCol="0">
            <a:spAutoFit/>
          </a:bodyPr>
          <a:lstStyle/>
          <a:p>
            <a:pPr algn="ctr"/>
            <a:r>
              <a:rPr lang="cs-CZ" sz="1400" dirty="0" smtClean="0">
                <a:solidFill>
                  <a:schemeClr val="tx1">
                    <a:lumMod val="50000"/>
                    <a:lumOff val="50000"/>
                  </a:schemeClr>
                </a:solidFill>
                <a:latin typeface="Calibri" panose="020F0502020204030204" pitchFamily="34" charset="0"/>
              </a:rPr>
              <a:t>Výpočty při </a:t>
            </a:r>
            <a:r>
              <a:rPr lang="en-US" sz="1400" dirty="0" smtClean="0">
                <a:solidFill>
                  <a:schemeClr val="tx1">
                    <a:lumMod val="50000"/>
                    <a:lumOff val="50000"/>
                  </a:schemeClr>
                </a:solidFill>
                <a:latin typeface="Calibri" panose="020F0502020204030204" pitchFamily="34" charset="0"/>
              </a:rPr>
              <a:t> 0 K </a:t>
            </a:r>
          </a:p>
          <a:p>
            <a:pPr algn="ctr"/>
            <a:r>
              <a:rPr lang="en-US" sz="1400" dirty="0" smtClean="0">
                <a:solidFill>
                  <a:schemeClr val="tx1">
                    <a:lumMod val="50000"/>
                    <a:lumOff val="50000"/>
                  </a:schemeClr>
                </a:solidFill>
                <a:latin typeface="Calibri" panose="020F0502020204030204" pitchFamily="34" charset="0"/>
              </a:rPr>
              <a:t>(6 </a:t>
            </a:r>
            <a:r>
              <a:rPr lang="cs-CZ" sz="1400" dirty="0" smtClean="0">
                <a:solidFill>
                  <a:schemeClr val="tx1">
                    <a:lumMod val="50000"/>
                    <a:lumOff val="50000"/>
                  </a:schemeClr>
                </a:solidFill>
                <a:latin typeface="Calibri" panose="020F0502020204030204" pitchFamily="34" charset="0"/>
              </a:rPr>
              <a:t>- </a:t>
            </a:r>
            <a:r>
              <a:rPr lang="en-US" sz="1400" dirty="0" smtClean="0">
                <a:solidFill>
                  <a:schemeClr val="tx1">
                    <a:lumMod val="50000"/>
                    <a:lumOff val="50000"/>
                  </a:schemeClr>
                </a:solidFill>
                <a:latin typeface="Calibri" panose="020F0502020204030204" pitchFamily="34" charset="0"/>
              </a:rPr>
              <a:t>107 </a:t>
            </a:r>
            <a:r>
              <a:rPr lang="en-US" sz="1400" dirty="0">
                <a:solidFill>
                  <a:schemeClr val="tx1">
                    <a:lumMod val="50000"/>
                    <a:lumOff val="50000"/>
                  </a:schemeClr>
                </a:solidFill>
                <a:latin typeface="Calibri" panose="020F0502020204030204" pitchFamily="34" charset="0"/>
                <a:sym typeface="Symbol" panose="05050102010706020507" pitchFamily="18" charset="2"/>
              </a:rPr>
              <a:t>kJ</a:t>
            </a:r>
            <a:r>
              <a:rPr lang="en-US" sz="1400" dirty="0" smtClean="0">
                <a:solidFill>
                  <a:schemeClr val="tx1">
                    <a:lumMod val="50000"/>
                    <a:lumOff val="50000"/>
                  </a:schemeClr>
                </a:solidFill>
                <a:latin typeface="Calibri" panose="020F0502020204030204" pitchFamily="34" charset="0"/>
                <a:sym typeface="Symbol" panose="05050102010706020507" pitchFamily="18" charset="2"/>
              </a:rPr>
              <a:t>mol</a:t>
            </a:r>
            <a:r>
              <a:rPr lang="en-US" sz="1400" baseline="30000" dirty="0" smtClean="0">
                <a:solidFill>
                  <a:schemeClr val="tx1">
                    <a:lumMod val="50000"/>
                    <a:lumOff val="50000"/>
                  </a:schemeClr>
                </a:solidFill>
                <a:latin typeface="Calibri" panose="020F0502020204030204" pitchFamily="34" charset="0"/>
                <a:sym typeface="Symbol" panose="05050102010706020507" pitchFamily="18" charset="2"/>
              </a:rPr>
              <a:t>-1</a:t>
            </a:r>
            <a:r>
              <a:rPr lang="en-US" sz="1400" dirty="0" smtClean="0">
                <a:solidFill>
                  <a:schemeClr val="tx1">
                    <a:lumMod val="50000"/>
                    <a:lumOff val="50000"/>
                  </a:schemeClr>
                </a:solidFill>
                <a:latin typeface="Calibri" panose="020F0502020204030204" pitchFamily="34" charset="0"/>
                <a:sym typeface="Symbol" panose="05050102010706020507" pitchFamily="18" charset="2"/>
              </a:rPr>
              <a:t>)</a:t>
            </a:r>
            <a:r>
              <a:rPr lang="en-US" sz="1400" dirty="0" smtClean="0">
                <a:solidFill>
                  <a:schemeClr val="tx1">
                    <a:lumMod val="50000"/>
                    <a:lumOff val="50000"/>
                  </a:schemeClr>
                </a:solidFill>
                <a:latin typeface="Calibri" panose="020F0502020204030204" pitchFamily="34" charset="0"/>
              </a:rPr>
              <a:t> </a:t>
            </a:r>
            <a:endParaRPr lang="cs-CZ" sz="1400" dirty="0">
              <a:solidFill>
                <a:schemeClr val="tx1">
                  <a:lumMod val="50000"/>
                  <a:lumOff val="50000"/>
                </a:schemeClr>
              </a:solidFill>
              <a:latin typeface="Calibri" panose="020F0502020204030204" pitchFamily="34" charset="0"/>
            </a:endParaRPr>
          </a:p>
        </p:txBody>
      </p:sp>
      <p:cxnSp>
        <p:nvCxnSpPr>
          <p:cNvPr id="31" name="Přímá spojnice se šipkou 30"/>
          <p:cNvCxnSpPr/>
          <p:nvPr/>
        </p:nvCxnSpPr>
        <p:spPr>
          <a:xfrm>
            <a:off x="7766471" y="3014881"/>
            <a:ext cx="0" cy="577503"/>
          </a:xfrm>
          <a:prstGeom prst="straightConnector1">
            <a:avLst/>
          </a:prstGeom>
          <a:ln w="28575">
            <a:solidFill>
              <a:srgbClr val="0066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ovéPole 31"/>
          <p:cNvSpPr txBox="1"/>
          <p:nvPr/>
        </p:nvSpPr>
        <p:spPr>
          <a:xfrm rot="16200000">
            <a:off x="6857274" y="4183956"/>
            <a:ext cx="2574218" cy="523220"/>
          </a:xfrm>
          <a:prstGeom prst="rect">
            <a:avLst/>
          </a:prstGeom>
          <a:noFill/>
        </p:spPr>
        <p:txBody>
          <a:bodyPr wrap="square" rtlCol="0">
            <a:spAutoFit/>
          </a:bodyPr>
          <a:lstStyle/>
          <a:p>
            <a:pPr algn="ctr"/>
            <a:r>
              <a:rPr lang="cs-CZ" sz="1400" dirty="0" smtClean="0">
                <a:solidFill>
                  <a:srgbClr val="006600"/>
                </a:solidFill>
                <a:latin typeface="Calibri" panose="020F0502020204030204" pitchFamily="34" charset="0"/>
              </a:rPr>
              <a:t>Vybrané  nedávné výpočty (</a:t>
            </a:r>
            <a:r>
              <a:rPr lang="en-US" sz="1400" dirty="0" smtClean="0">
                <a:solidFill>
                  <a:srgbClr val="006600"/>
                </a:solidFill>
                <a:latin typeface="Calibri" panose="020F0502020204030204" pitchFamily="34" charset="0"/>
              </a:rPr>
              <a:t> 0 K</a:t>
            </a:r>
            <a:r>
              <a:rPr lang="cs-CZ" sz="1400" dirty="0" smtClean="0">
                <a:solidFill>
                  <a:srgbClr val="006600"/>
                </a:solidFill>
                <a:latin typeface="Calibri" panose="020F0502020204030204" pitchFamily="34" charset="0"/>
              </a:rPr>
              <a:t>)</a:t>
            </a:r>
            <a:endParaRPr lang="en-US" sz="1400" dirty="0" smtClean="0">
              <a:solidFill>
                <a:srgbClr val="006600"/>
              </a:solidFill>
              <a:latin typeface="Calibri" panose="020F0502020204030204" pitchFamily="34" charset="0"/>
            </a:endParaRPr>
          </a:p>
          <a:p>
            <a:pPr algn="ctr"/>
            <a:r>
              <a:rPr lang="en-US" sz="1400" dirty="0" smtClean="0">
                <a:solidFill>
                  <a:srgbClr val="006600"/>
                </a:solidFill>
                <a:latin typeface="Calibri" panose="020F0502020204030204" pitchFamily="34" charset="0"/>
              </a:rPr>
              <a:t>(45 to 51 </a:t>
            </a:r>
            <a:r>
              <a:rPr lang="en-US" sz="1400" dirty="0">
                <a:solidFill>
                  <a:srgbClr val="006600"/>
                </a:solidFill>
                <a:latin typeface="Calibri" panose="020F0502020204030204" pitchFamily="34" charset="0"/>
                <a:sym typeface="Symbol" panose="05050102010706020507" pitchFamily="18" charset="2"/>
              </a:rPr>
              <a:t>kJmol</a:t>
            </a:r>
            <a:r>
              <a:rPr lang="en-US" sz="1400" baseline="30000" dirty="0">
                <a:solidFill>
                  <a:srgbClr val="006600"/>
                </a:solidFill>
                <a:latin typeface="Calibri" panose="020F0502020204030204" pitchFamily="34" charset="0"/>
                <a:sym typeface="Symbol" panose="05050102010706020507" pitchFamily="18" charset="2"/>
              </a:rPr>
              <a:t>-1</a:t>
            </a:r>
            <a:r>
              <a:rPr lang="en-US" sz="1400" dirty="0">
                <a:solidFill>
                  <a:srgbClr val="006600"/>
                </a:solidFill>
                <a:latin typeface="Calibri" panose="020F0502020204030204" pitchFamily="34" charset="0"/>
                <a:sym typeface="Symbol" panose="05050102010706020507" pitchFamily="18" charset="2"/>
              </a:rPr>
              <a:t>)</a:t>
            </a:r>
            <a:r>
              <a:rPr lang="en-US" sz="1400" dirty="0">
                <a:solidFill>
                  <a:srgbClr val="006600"/>
                </a:solidFill>
                <a:latin typeface="Calibri" panose="020F0502020204030204" pitchFamily="34" charset="0"/>
              </a:rPr>
              <a:t> </a:t>
            </a:r>
            <a:r>
              <a:rPr lang="en-US" sz="1400" dirty="0" smtClean="0">
                <a:solidFill>
                  <a:srgbClr val="006600"/>
                </a:solidFill>
                <a:latin typeface="Calibri" panose="020F0502020204030204" pitchFamily="34" charset="0"/>
              </a:rPr>
              <a:t>)</a:t>
            </a:r>
            <a:endParaRPr lang="cs-CZ" sz="1400" dirty="0">
              <a:solidFill>
                <a:srgbClr val="006600"/>
              </a:solidFill>
              <a:latin typeface="Calibri" panose="020F0502020204030204" pitchFamily="34" charset="0"/>
            </a:endParaRPr>
          </a:p>
        </p:txBody>
      </p:sp>
      <p:sp>
        <p:nvSpPr>
          <p:cNvPr id="35" name="TextovéPole 34"/>
          <p:cNvSpPr txBox="1"/>
          <p:nvPr/>
        </p:nvSpPr>
        <p:spPr>
          <a:xfrm>
            <a:off x="1311420" y="3284218"/>
            <a:ext cx="864096" cy="307777"/>
          </a:xfrm>
          <a:prstGeom prst="rect">
            <a:avLst/>
          </a:prstGeom>
          <a:noFill/>
        </p:spPr>
        <p:txBody>
          <a:bodyPr wrap="square" rtlCol="0">
            <a:spAutoFit/>
          </a:bodyPr>
          <a:lstStyle/>
          <a:p>
            <a:r>
              <a:rPr lang="en-US" sz="1400" dirty="0" smtClean="0">
                <a:solidFill>
                  <a:srgbClr val="FF0000"/>
                </a:solidFill>
              </a:rPr>
              <a:t>48.8</a:t>
            </a:r>
            <a:endParaRPr lang="cs-CZ" sz="1400" dirty="0">
              <a:solidFill>
                <a:srgbClr val="FF0000"/>
              </a:solidFill>
            </a:endParaRPr>
          </a:p>
        </p:txBody>
      </p:sp>
      <p:sp>
        <p:nvSpPr>
          <p:cNvPr id="36" name="TextovéPole 35"/>
          <p:cNvSpPr txBox="1"/>
          <p:nvPr/>
        </p:nvSpPr>
        <p:spPr>
          <a:xfrm>
            <a:off x="3460362" y="4321457"/>
            <a:ext cx="864096" cy="307777"/>
          </a:xfrm>
          <a:prstGeom prst="rect">
            <a:avLst/>
          </a:prstGeom>
          <a:noFill/>
        </p:spPr>
        <p:txBody>
          <a:bodyPr wrap="square" rtlCol="0">
            <a:spAutoFit/>
          </a:bodyPr>
          <a:lstStyle/>
          <a:p>
            <a:r>
              <a:rPr lang="en-US" sz="1400" dirty="0" smtClean="0">
                <a:solidFill>
                  <a:srgbClr val="FF0000"/>
                </a:solidFill>
              </a:rPr>
              <a:t>45.0</a:t>
            </a:r>
            <a:endParaRPr lang="cs-CZ" sz="1400" dirty="0">
              <a:solidFill>
                <a:srgbClr val="FF0000"/>
              </a:solidFill>
            </a:endParaRPr>
          </a:p>
        </p:txBody>
      </p:sp>
      <p:cxnSp>
        <p:nvCxnSpPr>
          <p:cNvPr id="38" name="Přímá spojnice 37"/>
          <p:cNvCxnSpPr/>
          <p:nvPr/>
        </p:nvCxnSpPr>
        <p:spPr>
          <a:xfrm>
            <a:off x="5736371" y="3151332"/>
            <a:ext cx="2952328"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39" name="TextovéPole 38"/>
          <p:cNvSpPr txBox="1"/>
          <p:nvPr/>
        </p:nvSpPr>
        <p:spPr>
          <a:xfrm>
            <a:off x="6922874" y="2357121"/>
            <a:ext cx="2163182" cy="523220"/>
          </a:xfrm>
          <a:prstGeom prst="rect">
            <a:avLst/>
          </a:prstGeom>
          <a:noFill/>
        </p:spPr>
        <p:txBody>
          <a:bodyPr wrap="square" rtlCol="0">
            <a:spAutoFit/>
          </a:bodyPr>
          <a:lstStyle/>
          <a:p>
            <a:r>
              <a:rPr lang="cs-CZ" sz="1400" dirty="0" smtClean="0">
                <a:solidFill>
                  <a:srgbClr val="FF0000"/>
                </a:solidFill>
                <a:latin typeface="Calibri" panose="020F0502020204030204" pitchFamily="34" charset="0"/>
              </a:rPr>
              <a:t>Doporučená hodnota</a:t>
            </a:r>
            <a:r>
              <a:rPr lang="en-US" sz="1400" dirty="0" smtClean="0">
                <a:solidFill>
                  <a:srgbClr val="FF0000"/>
                </a:solidFill>
                <a:latin typeface="Calibri" panose="020F0502020204030204" pitchFamily="34" charset="0"/>
              </a:rPr>
              <a:t> </a:t>
            </a:r>
            <a:r>
              <a:rPr lang="cs-CZ" sz="1400" dirty="0" smtClean="0">
                <a:solidFill>
                  <a:srgbClr val="FF0000"/>
                </a:solidFill>
                <a:latin typeface="Calibri" panose="020F0502020204030204" pitchFamily="34" charset="0"/>
              </a:rPr>
              <a:t>(</a:t>
            </a:r>
            <a:r>
              <a:rPr lang="en-US" sz="1400" dirty="0" smtClean="0">
                <a:solidFill>
                  <a:srgbClr val="FF0000"/>
                </a:solidFill>
                <a:latin typeface="Calibri" panose="020F0502020204030204" pitchFamily="34" charset="0"/>
              </a:rPr>
              <a:t>0 K</a:t>
            </a:r>
            <a:r>
              <a:rPr lang="cs-CZ" sz="1400" dirty="0" smtClean="0">
                <a:solidFill>
                  <a:srgbClr val="FF0000"/>
                </a:solidFill>
                <a:latin typeface="Calibri" panose="020F0502020204030204" pitchFamily="34" charset="0"/>
              </a:rPr>
              <a:t>)</a:t>
            </a:r>
            <a:endParaRPr lang="en-US" sz="1400" dirty="0" smtClean="0">
              <a:solidFill>
                <a:srgbClr val="FF0000"/>
              </a:solidFill>
              <a:latin typeface="Calibri" panose="020F0502020204030204" pitchFamily="34" charset="0"/>
            </a:endParaRPr>
          </a:p>
          <a:p>
            <a:r>
              <a:rPr lang="en-US" sz="1400" dirty="0" smtClean="0">
                <a:solidFill>
                  <a:srgbClr val="FF0000"/>
                </a:solidFill>
                <a:latin typeface="Calibri" panose="020F0502020204030204" pitchFamily="34" charset="0"/>
              </a:rPr>
              <a:t>((49.6 </a:t>
            </a:r>
            <a:r>
              <a:rPr lang="en-US" sz="1400" dirty="0" smtClean="0">
                <a:solidFill>
                  <a:srgbClr val="FF0000"/>
                </a:solidFill>
                <a:latin typeface="Calibri" panose="020F0502020204030204" pitchFamily="34" charset="0"/>
                <a:sym typeface="Symbol" panose="05050102010706020507" pitchFamily="18" charset="2"/>
              </a:rPr>
              <a:t> 1.0) </a:t>
            </a:r>
            <a:r>
              <a:rPr lang="en-US" sz="1400" dirty="0">
                <a:solidFill>
                  <a:srgbClr val="FF0000"/>
                </a:solidFill>
                <a:latin typeface="Calibri" panose="020F0502020204030204" pitchFamily="34" charset="0"/>
                <a:sym typeface="Symbol" panose="05050102010706020507" pitchFamily="18" charset="2"/>
              </a:rPr>
              <a:t>kJmol</a:t>
            </a:r>
            <a:r>
              <a:rPr lang="en-US" sz="1400" baseline="30000" dirty="0">
                <a:solidFill>
                  <a:srgbClr val="FF0000"/>
                </a:solidFill>
                <a:latin typeface="Calibri" panose="020F0502020204030204" pitchFamily="34" charset="0"/>
                <a:sym typeface="Symbol" panose="05050102010706020507" pitchFamily="18" charset="2"/>
              </a:rPr>
              <a:t>-1</a:t>
            </a:r>
            <a:r>
              <a:rPr lang="en-US" sz="1400" dirty="0" smtClean="0">
                <a:solidFill>
                  <a:srgbClr val="FF0000"/>
                </a:solidFill>
                <a:latin typeface="Calibri" panose="020F0502020204030204" pitchFamily="34" charset="0"/>
                <a:sym typeface="Symbol" panose="05050102010706020507" pitchFamily="18" charset="2"/>
              </a:rPr>
              <a:t>) </a:t>
            </a:r>
            <a:endParaRPr lang="cs-CZ" sz="1400" dirty="0">
              <a:solidFill>
                <a:srgbClr val="FF0000"/>
              </a:solidFill>
              <a:latin typeface="Calibri" panose="020F0502020204030204" pitchFamily="34" charset="0"/>
            </a:endParaRPr>
          </a:p>
        </p:txBody>
      </p:sp>
      <p:pic>
        <p:nvPicPr>
          <p:cNvPr id="20" name="Picture 15" descr="benzene"/>
          <p:cNvPicPr>
            <a:picLocks noChangeAspect="1" noChangeArrowheads="1"/>
          </p:cNvPicPr>
          <p:nvPr/>
        </p:nvPicPr>
        <p:blipFill>
          <a:blip r:embed="rId7" cstate="print">
            <a:extLst>
              <a:ext uri="{28A0092B-C50C-407E-A947-70E740481C1C}">
                <a14:useLocalDpi xmlns:a14="http://schemas.microsoft.com/office/drawing/2010/main" val="0"/>
              </a:ext>
            </a:extLst>
          </a:blip>
          <a:srcRect l="16437" t="6656" r="26619"/>
          <a:stretch>
            <a:fillRect/>
          </a:stretch>
        </p:blipFill>
        <p:spPr bwMode="auto">
          <a:xfrm>
            <a:off x="-1" y="596837"/>
            <a:ext cx="1498684" cy="139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Přímá spojnice 20"/>
          <p:cNvCxnSpPr/>
          <p:nvPr/>
        </p:nvCxnSpPr>
        <p:spPr>
          <a:xfrm>
            <a:off x="5736371" y="3068960"/>
            <a:ext cx="2952328" cy="0"/>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a:off x="5736371" y="3233306"/>
            <a:ext cx="2952328" cy="0"/>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 name="Obdélník 3"/>
          <p:cNvSpPr/>
          <p:nvPr/>
        </p:nvSpPr>
        <p:spPr>
          <a:xfrm>
            <a:off x="1115616" y="2242736"/>
            <a:ext cx="2496453" cy="276999"/>
          </a:xfrm>
          <a:prstGeom prst="rect">
            <a:avLst/>
          </a:prstGeom>
        </p:spPr>
        <p:txBody>
          <a:bodyPr wrap="none">
            <a:spAutoFit/>
          </a:bodyPr>
          <a:lstStyle/>
          <a:p>
            <a:r>
              <a:rPr lang="cs-CZ" sz="1200" i="1" dirty="0">
                <a:latin typeface="Calibri" panose="020F0502020204030204" pitchFamily="34" charset="0"/>
                <a:ea typeface="Times New Roman" panose="02020603050405020304" pitchFamily="18" charset="0"/>
              </a:rPr>
              <a:t>J. </a:t>
            </a:r>
            <a:r>
              <a:rPr lang="cs-CZ" sz="1200" i="1" dirty="0" err="1">
                <a:latin typeface="Calibri" panose="020F0502020204030204" pitchFamily="34" charset="0"/>
                <a:ea typeface="Times New Roman" panose="02020603050405020304" pitchFamily="18" charset="0"/>
              </a:rPr>
              <a:t>Chem</a:t>
            </a:r>
            <a:r>
              <a:rPr lang="cs-CZ" sz="1200" i="1" dirty="0">
                <a:latin typeface="Calibri" panose="020F0502020204030204" pitchFamily="34" charset="0"/>
                <a:ea typeface="Times New Roman" panose="02020603050405020304" pitchFamily="18" charset="0"/>
              </a:rPr>
              <a:t>. </a:t>
            </a:r>
            <a:r>
              <a:rPr lang="cs-CZ" sz="1200" i="1" dirty="0" err="1">
                <a:latin typeface="Calibri" panose="020F0502020204030204" pitchFamily="34" charset="0"/>
                <a:ea typeface="Times New Roman" panose="02020603050405020304" pitchFamily="18" charset="0"/>
              </a:rPr>
              <a:t>Thermodyn</a:t>
            </a:r>
            <a:r>
              <a:rPr lang="cs-CZ" sz="1200" i="1" dirty="0">
                <a:latin typeface="Calibri" panose="020F0502020204030204" pitchFamily="34" charset="0"/>
                <a:ea typeface="Times New Roman" panose="02020603050405020304" pitchFamily="18" charset="0"/>
              </a:rPr>
              <a:t>. </a:t>
            </a:r>
            <a:r>
              <a:rPr lang="cs-CZ" sz="1200" b="1" dirty="0">
                <a:latin typeface="Calibri" panose="020F0502020204030204" pitchFamily="34" charset="0"/>
                <a:ea typeface="Times New Roman" panose="02020603050405020304" pitchFamily="18" charset="0"/>
              </a:rPr>
              <a:t>2014,</a:t>
            </a:r>
            <a:r>
              <a:rPr lang="cs-CZ" sz="1200" dirty="0">
                <a:latin typeface="Calibri" panose="020F0502020204030204" pitchFamily="34" charset="0"/>
                <a:ea typeface="Times New Roman" panose="02020603050405020304" pitchFamily="18" charset="0"/>
              </a:rPr>
              <a:t> </a:t>
            </a:r>
            <a:r>
              <a:rPr lang="cs-CZ" sz="1200" i="1" dirty="0">
                <a:latin typeface="Calibri" panose="020F0502020204030204" pitchFamily="34" charset="0"/>
                <a:ea typeface="Times New Roman" panose="02020603050405020304" pitchFamily="18" charset="0"/>
              </a:rPr>
              <a:t>68</a:t>
            </a:r>
            <a:r>
              <a:rPr lang="cs-CZ" sz="1200" dirty="0">
                <a:latin typeface="Calibri" panose="020F0502020204030204" pitchFamily="34" charset="0"/>
                <a:ea typeface="Times New Roman" panose="02020603050405020304" pitchFamily="18" charset="0"/>
              </a:rPr>
              <a:t>, 40-47</a:t>
            </a:r>
            <a:endParaRPr lang="cs-CZ" sz="1200" dirty="0">
              <a:latin typeface="Calibri" panose="020F0502020204030204" pitchFamily="34" charset="0"/>
            </a:endParaRPr>
          </a:p>
        </p:txBody>
      </p:sp>
      <p:sp>
        <p:nvSpPr>
          <p:cNvPr id="3" name="Obdélník 2"/>
          <p:cNvSpPr/>
          <p:nvPr/>
        </p:nvSpPr>
        <p:spPr>
          <a:xfrm>
            <a:off x="3802360" y="6145559"/>
            <a:ext cx="5450160" cy="307777"/>
          </a:xfrm>
          <a:prstGeom prst="rect">
            <a:avLst/>
          </a:prstGeom>
        </p:spPr>
        <p:txBody>
          <a:bodyPr wrap="square">
            <a:spAutoFit/>
          </a:bodyPr>
          <a:lstStyle/>
          <a:p>
            <a:r>
              <a:rPr lang="cs-CZ" sz="1400" dirty="0" err="1"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Yang</a:t>
            </a:r>
            <a:r>
              <a:rPr lang="cs-CZ" sz="1400" dirty="0">
                <a:solidFill>
                  <a:srgbClr val="006600"/>
                </a:solidFill>
                <a:latin typeface="Calibri" panose="020F0502020204030204" pitchFamily="34" charset="0"/>
                <a:ea typeface="Calibri" panose="020F0502020204030204" pitchFamily="34" charset="0"/>
                <a:cs typeface="Times New Roman" panose="02020603050405020304" pitchFamily="18" charset="0"/>
              </a:rPr>
              <a:t>, </a:t>
            </a:r>
            <a:r>
              <a:rPr lang="cs-CZ" sz="14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J. et al. </a:t>
            </a:r>
            <a:r>
              <a:rPr lang="cs-CZ" sz="1400" i="1"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Science </a:t>
            </a:r>
            <a:r>
              <a:rPr lang="cs-CZ" sz="1400" b="1" dirty="0">
                <a:solidFill>
                  <a:srgbClr val="006600"/>
                </a:solidFill>
                <a:latin typeface="Calibri" panose="020F0502020204030204" pitchFamily="34" charset="0"/>
                <a:ea typeface="Calibri" panose="020F0502020204030204" pitchFamily="34" charset="0"/>
                <a:cs typeface="Times New Roman" panose="02020603050405020304" pitchFamily="18" charset="0"/>
              </a:rPr>
              <a:t>2014,</a:t>
            </a:r>
            <a:r>
              <a:rPr lang="cs-CZ" sz="1400" dirty="0">
                <a:solidFill>
                  <a:srgbClr val="006600"/>
                </a:solidFill>
                <a:latin typeface="Calibri" panose="020F0502020204030204" pitchFamily="34" charset="0"/>
                <a:ea typeface="Calibri" panose="020F0502020204030204" pitchFamily="34" charset="0"/>
                <a:cs typeface="Times New Roman" panose="02020603050405020304" pitchFamily="18" charset="0"/>
              </a:rPr>
              <a:t> </a:t>
            </a:r>
            <a:r>
              <a:rPr lang="cs-CZ" sz="1400" i="1" dirty="0">
                <a:solidFill>
                  <a:srgbClr val="006600"/>
                </a:solidFill>
                <a:latin typeface="Calibri" panose="020F0502020204030204" pitchFamily="34" charset="0"/>
                <a:ea typeface="Calibri" panose="020F0502020204030204" pitchFamily="34" charset="0"/>
                <a:cs typeface="Times New Roman" panose="02020603050405020304" pitchFamily="18" charset="0"/>
              </a:rPr>
              <a:t>345</a:t>
            </a:r>
            <a:r>
              <a:rPr lang="cs-CZ" sz="1400" dirty="0">
                <a:solidFill>
                  <a:srgbClr val="006600"/>
                </a:solidFill>
                <a:latin typeface="Calibri" panose="020F0502020204030204" pitchFamily="34" charset="0"/>
                <a:ea typeface="Calibri" panose="020F0502020204030204" pitchFamily="34" charset="0"/>
                <a:cs typeface="Times New Roman" panose="02020603050405020304" pitchFamily="18" charset="0"/>
              </a:rPr>
              <a:t>, </a:t>
            </a:r>
            <a:r>
              <a:rPr lang="cs-CZ" sz="14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640-643: </a:t>
            </a:r>
            <a:r>
              <a:rPr lang="cs-CZ" sz="1400" dirty="0">
                <a:solidFill>
                  <a:srgbClr val="006600"/>
                </a:solidFill>
                <a:latin typeface="Calibri" panose="020F0502020204030204" pitchFamily="34" charset="0"/>
                <a:sym typeface="Symbol" panose="05050102010706020507" pitchFamily="18" charset="2"/>
              </a:rPr>
              <a:t></a:t>
            </a:r>
            <a:r>
              <a:rPr lang="cs-CZ" sz="1400" i="1" dirty="0" err="1" smtClean="0">
                <a:solidFill>
                  <a:srgbClr val="006600"/>
                </a:solidFill>
                <a:latin typeface="Calibri" panose="020F0502020204030204" pitchFamily="34" charset="0"/>
                <a:sym typeface="Symbol" panose="05050102010706020507" pitchFamily="18" charset="2"/>
              </a:rPr>
              <a:t>H</a:t>
            </a:r>
            <a:r>
              <a:rPr lang="cs-CZ" sz="1400" baseline="-25000" dirty="0" err="1" smtClean="0">
                <a:solidFill>
                  <a:srgbClr val="006600"/>
                </a:solidFill>
                <a:latin typeface="Calibri" panose="020F0502020204030204" pitchFamily="34" charset="0"/>
                <a:sym typeface="Symbol" panose="05050102010706020507" pitchFamily="18" charset="2"/>
              </a:rPr>
              <a:t>sub</a:t>
            </a:r>
            <a:r>
              <a:rPr lang="en-US" sz="1400" dirty="0" smtClean="0">
                <a:solidFill>
                  <a:srgbClr val="006600"/>
                </a:solidFill>
                <a:latin typeface="Calibri" panose="020F0502020204030204" pitchFamily="34" charset="0"/>
                <a:sym typeface="Symbol" panose="05050102010706020507" pitchFamily="18" charset="2"/>
              </a:rPr>
              <a:t>(0K)= </a:t>
            </a:r>
            <a:r>
              <a:rPr lang="en-US" sz="1400" dirty="0">
                <a:solidFill>
                  <a:srgbClr val="006600"/>
                </a:solidFill>
                <a:latin typeface="Calibri" panose="020F0502020204030204" pitchFamily="34" charset="0"/>
                <a:sym typeface="Symbol" panose="05050102010706020507" pitchFamily="18" charset="2"/>
              </a:rPr>
              <a:t>(51.1</a:t>
            </a:r>
            <a:r>
              <a:rPr lang="en-US" sz="1400" dirty="0" smtClean="0">
                <a:solidFill>
                  <a:srgbClr val="006600"/>
                </a:solidFill>
                <a:latin typeface="Calibri" panose="020F0502020204030204" pitchFamily="34" charset="0"/>
                <a:sym typeface="Symbol" panose="05050102010706020507" pitchFamily="18" charset="2"/>
              </a:rPr>
              <a:t>0.9) </a:t>
            </a:r>
            <a:r>
              <a:rPr lang="en-US" sz="1400" dirty="0">
                <a:solidFill>
                  <a:srgbClr val="006600"/>
                </a:solidFill>
                <a:latin typeface="Calibri" panose="020F0502020204030204" pitchFamily="34" charset="0"/>
                <a:sym typeface="Symbol" panose="05050102010706020507" pitchFamily="18" charset="2"/>
              </a:rPr>
              <a:t>kJmol</a:t>
            </a:r>
            <a:r>
              <a:rPr lang="en-US" sz="1400" baseline="30000" dirty="0">
                <a:solidFill>
                  <a:srgbClr val="006600"/>
                </a:solidFill>
                <a:latin typeface="Calibri" panose="020F0502020204030204" pitchFamily="34" charset="0"/>
                <a:sym typeface="Symbol" panose="05050102010706020507" pitchFamily="18" charset="2"/>
              </a:rPr>
              <a:t>-1</a:t>
            </a:r>
            <a:r>
              <a:rPr lang="en-US" sz="1400" dirty="0" smtClean="0">
                <a:solidFill>
                  <a:srgbClr val="006600"/>
                </a:solidFill>
                <a:latin typeface="Calibri" panose="020F0502020204030204" pitchFamily="34" charset="0"/>
                <a:sym typeface="Symbol" panose="05050102010706020507" pitchFamily="18" charset="2"/>
              </a:rPr>
              <a:t>   </a:t>
            </a:r>
            <a:endParaRPr lang="cs-CZ" sz="1400" dirty="0">
              <a:solidFill>
                <a:srgbClr val="006600"/>
              </a:solidFill>
              <a:latin typeface="Calibri" panose="020F0502020204030204" pitchFamily="34" charset="0"/>
            </a:endParaRPr>
          </a:p>
        </p:txBody>
      </p:sp>
      <p:cxnSp>
        <p:nvCxnSpPr>
          <p:cNvPr id="8" name="Přímá spojnice se šipkou 7"/>
          <p:cNvCxnSpPr/>
          <p:nvPr/>
        </p:nvCxnSpPr>
        <p:spPr>
          <a:xfrm>
            <a:off x="8100392" y="5753565"/>
            <a:ext cx="0" cy="339150"/>
          </a:xfrm>
          <a:prstGeom prst="straightConnector1">
            <a:avLst/>
          </a:prstGeom>
          <a:ln w="25400">
            <a:solidFill>
              <a:srgbClr val="0066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7" name="Text Box 3"/>
          <p:cNvSpPr txBox="1">
            <a:spLocks noChangeArrowheads="1"/>
          </p:cNvSpPr>
          <p:nvPr/>
        </p:nvSpPr>
        <p:spPr bwMode="auto">
          <a:xfrm>
            <a:off x="0" y="0"/>
            <a:ext cx="9144000" cy="461665"/>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cs-CZ" altLang="cs-CZ" sz="2400" b="1" dirty="0">
                <a:solidFill>
                  <a:srgbClr val="FFFFFF"/>
                </a:solidFill>
                <a:latin typeface="Arial" panose="020B0604020202020204" pitchFamily="34" charset="0"/>
              </a:rPr>
              <a:t>Teoreticky fundované </a:t>
            </a:r>
            <a:r>
              <a:rPr lang="cs-CZ" altLang="cs-CZ" sz="2400" b="1" dirty="0" smtClean="0">
                <a:solidFill>
                  <a:srgbClr val="FFFFFF"/>
                </a:solidFill>
                <a:latin typeface="Arial" panose="020B0604020202020204" pitchFamily="34" charset="0"/>
              </a:rPr>
              <a:t>metody: příklad benzen</a:t>
            </a:r>
            <a:endParaRPr lang="en-US" altLang="cs-CZ" sz="2400" b="1" dirty="0">
              <a:solidFill>
                <a:srgbClr val="FFFFFF"/>
              </a:solidFill>
              <a:latin typeface="Arial" panose="020B0604020202020204" pitchFamily="34" charset="0"/>
            </a:endParaRPr>
          </a:p>
        </p:txBody>
      </p:sp>
    </p:spTree>
    <p:extLst>
      <p:ext uri="{BB962C8B-B14F-4D97-AF65-F5344CB8AC3E}">
        <p14:creationId xmlns:p14="http://schemas.microsoft.com/office/powerpoint/2010/main" val="2656335879"/>
      </p:ext>
    </p:extLst>
  </p:cSld>
  <p:clrMapOvr>
    <a:masterClrMapping/>
  </p:clrMapOvr>
  <p:transition spd="med">
    <p:pull dir="l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p:cNvGraphicFramePr>
            <a:graphicFrameLocks noChangeAspect="1"/>
          </p:cNvGraphicFramePr>
          <p:nvPr>
            <p:extLst/>
          </p:nvPr>
        </p:nvGraphicFramePr>
        <p:xfrm>
          <a:off x="2051050" y="616174"/>
          <a:ext cx="5113338" cy="436562"/>
        </p:xfrm>
        <a:graphic>
          <a:graphicData uri="http://schemas.openxmlformats.org/presentationml/2006/ole">
            <mc:AlternateContent xmlns:mc="http://schemas.openxmlformats.org/markup-compatibility/2006">
              <mc:Choice xmlns:v="urn:schemas-microsoft-com:vml" Requires="v">
                <p:oleObj spid="_x0000_s10249" name="Equation" r:id="rId3" imgW="3809880" imgH="330120" progId="Equation.DSMT4">
                  <p:embed/>
                </p:oleObj>
              </mc:Choice>
              <mc:Fallback>
                <p:oleObj name="Equation" r:id="rId3" imgW="3809880" imgH="330120" progId="Equation.DSMT4">
                  <p:embed/>
                  <p:pic>
                    <p:nvPicPr>
                      <p:cNvPr id="0" name=""/>
                      <p:cNvPicPr>
                        <a:picLocks noChangeAspect="1" noChangeArrowheads="1"/>
                      </p:cNvPicPr>
                      <p:nvPr/>
                    </p:nvPicPr>
                    <p:blipFill>
                      <a:blip r:embed="rId4"/>
                      <a:srcRect/>
                      <a:stretch>
                        <a:fillRect/>
                      </a:stretch>
                    </p:blipFill>
                    <p:spPr bwMode="auto">
                      <a:xfrm>
                        <a:off x="2051050" y="616174"/>
                        <a:ext cx="5113338" cy="436562"/>
                      </a:xfrm>
                      <a:prstGeom prst="rect">
                        <a:avLst/>
                      </a:prstGeom>
                      <a:noFill/>
                    </p:spPr>
                  </p:pic>
                </p:oleObj>
              </mc:Fallback>
            </mc:AlternateContent>
          </a:graphicData>
        </a:graphic>
      </p:graphicFrame>
      <p:sp>
        <p:nvSpPr>
          <p:cNvPr id="13" name="TextovéPole 12"/>
          <p:cNvSpPr txBox="1"/>
          <p:nvPr/>
        </p:nvSpPr>
        <p:spPr>
          <a:xfrm>
            <a:off x="5580112" y="4930591"/>
            <a:ext cx="3384376" cy="618631"/>
          </a:xfrm>
          <a:prstGeom prst="rect">
            <a:avLst/>
          </a:prstGeom>
          <a:noFill/>
        </p:spPr>
        <p:txBody>
          <a:bodyPr wrap="square" rtlCol="0">
            <a:spAutoFit/>
          </a:bodyPr>
          <a:lstStyle/>
          <a:p>
            <a:pPr marL="171450" indent="-171450">
              <a:lnSpc>
                <a:spcPct val="114000"/>
              </a:lnSpc>
              <a:buClr>
                <a:srgbClr val="E74011"/>
              </a:buClr>
              <a:buFont typeface="Wingdings" panose="05000000000000000000" pitchFamily="2" charset="2"/>
              <a:buChar char="§"/>
            </a:pPr>
            <a:r>
              <a:rPr lang="cs-CZ" sz="1500" dirty="0" smtClean="0">
                <a:latin typeface="Calibri" panose="020F0502020204030204" pitchFamily="34" charset="0"/>
              </a:rPr>
              <a:t>Průměrná odchylka </a:t>
            </a:r>
            <a:r>
              <a:rPr lang="en-US" sz="1500" dirty="0">
                <a:latin typeface="Calibri" panose="020F0502020204030204" pitchFamily="34" charset="0"/>
                <a:sym typeface="Symbol" panose="05050102010706020507" pitchFamily="18" charset="2"/>
              </a:rPr>
              <a:t> </a:t>
            </a:r>
            <a:r>
              <a:rPr lang="cs-CZ" sz="1500" dirty="0" smtClean="0">
                <a:latin typeface="Calibri" panose="020F0502020204030204" pitchFamily="34" charset="0"/>
                <a:sym typeface="Symbol" panose="05050102010706020507" pitchFamily="18" charset="2"/>
              </a:rPr>
              <a:t> </a:t>
            </a:r>
            <a:r>
              <a:rPr lang="cs-CZ" sz="1500" dirty="0" smtClean="0">
                <a:latin typeface="Calibri" panose="020F0502020204030204" pitchFamily="34" charset="0"/>
              </a:rPr>
              <a:t>15 </a:t>
            </a:r>
            <a:r>
              <a:rPr lang="en-US" sz="1500" dirty="0" smtClean="0">
                <a:latin typeface="Calibri" panose="020F0502020204030204" pitchFamily="34" charset="0"/>
              </a:rPr>
              <a:t>% </a:t>
            </a:r>
            <a:r>
              <a:rPr lang="en-US" sz="1500" dirty="0" smtClean="0">
                <a:latin typeface="Calibri" panose="020F0502020204030204" pitchFamily="34" charset="0"/>
                <a:sym typeface="Symbol" panose="05050102010706020507" pitchFamily="18" charset="2"/>
              </a:rPr>
              <a:t> 5 kJmol</a:t>
            </a:r>
            <a:r>
              <a:rPr lang="en-US" sz="1500" baseline="30000" dirty="0" smtClean="0">
                <a:latin typeface="Calibri" panose="020F0502020204030204" pitchFamily="34" charset="0"/>
                <a:sym typeface="Symbol" panose="05050102010706020507" pitchFamily="18" charset="2"/>
              </a:rPr>
              <a:t>-1</a:t>
            </a:r>
            <a:endParaRPr lang="cs-CZ" sz="1500" baseline="30000" dirty="0" smtClean="0">
              <a:latin typeface="Calibri" panose="020F0502020204030204" pitchFamily="34" charset="0"/>
              <a:sym typeface="Symbol" panose="05050102010706020507" pitchFamily="18" charset="2"/>
            </a:endParaRPr>
          </a:p>
          <a:p>
            <a:pPr marL="171450" indent="-171450">
              <a:lnSpc>
                <a:spcPct val="114000"/>
              </a:lnSpc>
              <a:buClr>
                <a:srgbClr val="E74011"/>
              </a:buClr>
              <a:buFont typeface="Wingdings" panose="05000000000000000000" pitchFamily="2" charset="2"/>
              <a:buChar char="§"/>
            </a:pPr>
            <a:r>
              <a:rPr lang="en-US" sz="1500" dirty="0">
                <a:latin typeface="Calibri" panose="020F0502020204030204" pitchFamily="34" charset="0"/>
                <a:sym typeface="Symbol" panose="05050102010706020507" pitchFamily="18" charset="2"/>
              </a:rPr>
              <a:t></a:t>
            </a:r>
            <a:r>
              <a:rPr lang="en-US" sz="1500" baseline="-25000" dirty="0" err="1">
                <a:latin typeface="Calibri" panose="020F0502020204030204" pitchFamily="34" charset="0"/>
                <a:sym typeface="Symbol" panose="05050102010706020507" pitchFamily="18" charset="2"/>
              </a:rPr>
              <a:t>sub</a:t>
            </a:r>
            <a:r>
              <a:rPr lang="en-US" sz="1500" i="1" dirty="0" err="1">
                <a:latin typeface="Calibri" panose="020F0502020204030204" pitchFamily="34" charset="0"/>
                <a:sym typeface="Symbol" panose="05050102010706020507" pitchFamily="18" charset="2"/>
              </a:rPr>
              <a:t>H</a:t>
            </a:r>
            <a:r>
              <a:rPr lang="cs-CZ" sz="1500" dirty="0">
                <a:latin typeface="Calibri" panose="020F0502020204030204" pitchFamily="34" charset="0"/>
              </a:rPr>
              <a:t> </a:t>
            </a:r>
            <a:r>
              <a:rPr lang="cs-CZ" sz="1500" dirty="0" err="1">
                <a:latin typeface="Calibri" panose="020F0502020204030204" pitchFamily="34" charset="0"/>
              </a:rPr>
              <a:t>podhocena</a:t>
            </a:r>
            <a:r>
              <a:rPr lang="cs-CZ" sz="1500" dirty="0">
                <a:latin typeface="Calibri" panose="020F0502020204030204" pitchFamily="34" charset="0"/>
              </a:rPr>
              <a:t> v 80 </a:t>
            </a:r>
            <a:r>
              <a:rPr lang="en-US" sz="1500" dirty="0">
                <a:latin typeface="Calibri" panose="020F0502020204030204" pitchFamily="34" charset="0"/>
              </a:rPr>
              <a:t>% p</a:t>
            </a:r>
            <a:r>
              <a:rPr lang="cs-CZ" sz="1500" dirty="0" err="1">
                <a:latin typeface="Calibri" panose="020F0502020204030204" pitchFamily="34" charset="0"/>
              </a:rPr>
              <a:t>řípadů</a:t>
            </a:r>
            <a:endParaRPr lang="en-US" sz="1500" baseline="30000" dirty="0" smtClean="0">
              <a:latin typeface="Calibri" panose="020F0502020204030204" pitchFamily="34" charset="0"/>
              <a:sym typeface="Symbol" panose="05050102010706020507" pitchFamily="18" charset="2"/>
            </a:endParaRPr>
          </a:p>
        </p:txBody>
      </p:sp>
      <p:sp>
        <p:nvSpPr>
          <p:cNvPr id="12" name="TextovéPole 11"/>
          <p:cNvSpPr txBox="1"/>
          <p:nvPr/>
        </p:nvSpPr>
        <p:spPr>
          <a:xfrm>
            <a:off x="562856" y="4365104"/>
            <a:ext cx="1848904" cy="307777"/>
          </a:xfrm>
          <a:prstGeom prst="rect">
            <a:avLst/>
          </a:prstGeom>
          <a:noFill/>
        </p:spPr>
        <p:txBody>
          <a:bodyPr wrap="none" rtlCol="0">
            <a:spAutoFit/>
          </a:bodyPr>
          <a:lstStyle/>
          <a:p>
            <a:r>
              <a:rPr lang="en-US" sz="1400" dirty="0">
                <a:solidFill>
                  <a:srgbClr val="E74011"/>
                </a:solidFill>
                <a:latin typeface="Calibri" panose="020F0502020204030204" pitchFamily="34" charset="0"/>
                <a:sym typeface="Symbol" panose="05050102010706020507" pitchFamily="18" charset="2"/>
              </a:rPr>
              <a:t></a:t>
            </a:r>
            <a:r>
              <a:rPr lang="en-US" sz="1400" i="1" dirty="0" err="1">
                <a:solidFill>
                  <a:srgbClr val="E74011"/>
                </a:solidFill>
                <a:latin typeface="Calibri" panose="020F0502020204030204" pitchFamily="34" charset="0"/>
                <a:sym typeface="Symbol" panose="05050102010706020507" pitchFamily="18" charset="2"/>
              </a:rPr>
              <a:t>H</a:t>
            </a:r>
            <a:r>
              <a:rPr lang="en-US" sz="1400" baseline="-25000" dirty="0" err="1">
                <a:solidFill>
                  <a:srgbClr val="E74011"/>
                </a:solidFill>
                <a:latin typeface="Calibri" panose="020F0502020204030204" pitchFamily="34" charset="0"/>
                <a:sym typeface="Symbol" panose="05050102010706020507" pitchFamily="18" charset="2"/>
              </a:rPr>
              <a:t>sub</a:t>
            </a:r>
            <a:r>
              <a:rPr lang="cs-CZ" sz="1400" dirty="0">
                <a:solidFill>
                  <a:srgbClr val="E74011"/>
                </a:solidFill>
                <a:latin typeface="Calibri" panose="020F0502020204030204" pitchFamily="34" charset="0"/>
              </a:rPr>
              <a:t> </a:t>
            </a:r>
            <a:r>
              <a:rPr lang="en-US" sz="1400" dirty="0" smtClean="0">
                <a:solidFill>
                  <a:srgbClr val="E74011"/>
                </a:solidFill>
                <a:latin typeface="Calibri" panose="020F0502020204030204" pitchFamily="34" charset="0"/>
              </a:rPr>
              <a:t>(</a:t>
            </a:r>
            <a:r>
              <a:rPr lang="cs-CZ" sz="1400" dirty="0" smtClean="0">
                <a:solidFill>
                  <a:srgbClr val="E74011"/>
                </a:solidFill>
                <a:latin typeface="Calibri" panose="020F0502020204030204" pitchFamily="34" charset="0"/>
              </a:rPr>
              <a:t>v trojném bodě</a:t>
            </a:r>
            <a:r>
              <a:rPr lang="en-US" sz="1400" dirty="0" smtClean="0">
                <a:solidFill>
                  <a:srgbClr val="E74011"/>
                </a:solidFill>
                <a:latin typeface="Calibri" panose="020F0502020204030204" pitchFamily="34" charset="0"/>
              </a:rPr>
              <a:t>)</a:t>
            </a:r>
            <a:endParaRPr lang="cs-CZ" sz="1400" baseline="-25000" dirty="0">
              <a:solidFill>
                <a:srgbClr val="E74011"/>
              </a:solidFill>
              <a:latin typeface="Calibri" panose="020F0502020204030204" pitchFamily="34" charset="0"/>
            </a:endParaRPr>
          </a:p>
        </p:txBody>
      </p:sp>
      <p:sp>
        <p:nvSpPr>
          <p:cNvPr id="5" name="TextovéPole 4"/>
          <p:cNvSpPr txBox="1"/>
          <p:nvPr/>
        </p:nvSpPr>
        <p:spPr>
          <a:xfrm>
            <a:off x="7596336" y="3495059"/>
            <a:ext cx="495649" cy="246221"/>
          </a:xfrm>
          <a:prstGeom prst="rect">
            <a:avLst/>
          </a:prstGeom>
          <a:noFill/>
        </p:spPr>
        <p:txBody>
          <a:bodyPr wrap="none" rtlCol="0">
            <a:spAutoFit/>
          </a:bodyPr>
          <a:lstStyle/>
          <a:p>
            <a:r>
              <a:rPr lang="en-US" sz="1000" dirty="0" smtClean="0">
                <a:solidFill>
                  <a:srgbClr val="0000FF"/>
                </a:solidFill>
                <a:latin typeface="Calibri" panose="020F0502020204030204" pitchFamily="34" charset="0"/>
              </a:rPr>
              <a:t>Neon </a:t>
            </a:r>
          </a:p>
        </p:txBody>
      </p:sp>
      <p:sp>
        <p:nvSpPr>
          <p:cNvPr id="8" name="Obdélník 7"/>
          <p:cNvSpPr/>
          <p:nvPr/>
        </p:nvSpPr>
        <p:spPr>
          <a:xfrm>
            <a:off x="6750496" y="3642655"/>
            <a:ext cx="1493912" cy="400110"/>
          </a:xfrm>
          <a:prstGeom prst="rect">
            <a:avLst/>
          </a:prstGeom>
        </p:spPr>
        <p:txBody>
          <a:bodyPr wrap="square">
            <a:spAutoFit/>
          </a:bodyPr>
          <a:lstStyle/>
          <a:p>
            <a:r>
              <a:rPr lang="en-US" sz="1000" dirty="0">
                <a:solidFill>
                  <a:srgbClr val="0000FF"/>
                </a:solidFill>
                <a:latin typeface="Calibri" panose="020F0502020204030204" pitchFamily="34" charset="0"/>
                <a:sym typeface="Symbol" panose="05050102010706020507" pitchFamily="18" charset="2"/>
              </a:rPr>
              <a:t></a:t>
            </a:r>
            <a:r>
              <a:rPr lang="en-US" sz="1000" i="1" dirty="0" err="1" smtClean="0">
                <a:solidFill>
                  <a:srgbClr val="0000FF"/>
                </a:solidFill>
                <a:latin typeface="Calibri" panose="020F0502020204030204" pitchFamily="34" charset="0"/>
                <a:sym typeface="Symbol" panose="05050102010706020507" pitchFamily="18" charset="2"/>
              </a:rPr>
              <a:t>H</a:t>
            </a:r>
            <a:r>
              <a:rPr lang="en-US" sz="1000" baseline="-25000" dirty="0" err="1" smtClean="0">
                <a:solidFill>
                  <a:srgbClr val="0000FF"/>
                </a:solidFill>
                <a:latin typeface="Calibri" panose="020F0502020204030204" pitchFamily="34" charset="0"/>
                <a:sym typeface="Symbol" panose="05050102010706020507" pitchFamily="18" charset="2"/>
              </a:rPr>
              <a:t>sub</a:t>
            </a:r>
            <a:r>
              <a:rPr lang="en-US" sz="1000" dirty="0" smtClean="0">
                <a:solidFill>
                  <a:srgbClr val="0000FF"/>
                </a:solidFill>
                <a:latin typeface="Calibri" panose="020F0502020204030204" pitchFamily="34" charset="0"/>
              </a:rPr>
              <a:t>(</a:t>
            </a:r>
            <a:r>
              <a:rPr lang="en-US" sz="1000" dirty="0" err="1" smtClean="0">
                <a:solidFill>
                  <a:srgbClr val="0000FF"/>
                </a:solidFill>
                <a:latin typeface="Calibri" panose="020F0502020204030204" pitchFamily="34" charset="0"/>
              </a:rPr>
              <a:t>exp</a:t>
            </a:r>
            <a:r>
              <a:rPr lang="en-US" sz="1000" dirty="0">
                <a:solidFill>
                  <a:srgbClr val="0000FF"/>
                </a:solidFill>
                <a:latin typeface="Calibri" panose="020F0502020204030204" pitchFamily="34" charset="0"/>
              </a:rPr>
              <a:t>)=2.2 </a:t>
            </a:r>
            <a:r>
              <a:rPr lang="en-US" sz="1000" dirty="0">
                <a:latin typeface="Calibri" panose="020F0502020204030204" pitchFamily="34" charset="0"/>
                <a:sym typeface="Symbol" panose="05050102010706020507" pitchFamily="18" charset="2"/>
              </a:rPr>
              <a:t> </a:t>
            </a:r>
            <a:r>
              <a:rPr lang="en-US" sz="1000" dirty="0">
                <a:solidFill>
                  <a:srgbClr val="0000FF"/>
                </a:solidFill>
                <a:latin typeface="Calibri" panose="020F0502020204030204" pitchFamily="34" charset="0"/>
                <a:sym typeface="Symbol" panose="05050102010706020507" pitchFamily="18" charset="2"/>
              </a:rPr>
              <a:t>kJ</a:t>
            </a:r>
            <a:r>
              <a:rPr lang="en-US" sz="1000" dirty="0" smtClean="0">
                <a:solidFill>
                  <a:srgbClr val="0000FF"/>
                </a:solidFill>
                <a:latin typeface="Calibri" panose="020F0502020204030204" pitchFamily="34" charset="0"/>
                <a:sym typeface="Symbol" panose="05050102010706020507" pitchFamily="18" charset="2"/>
              </a:rPr>
              <a:t>mol</a:t>
            </a:r>
            <a:r>
              <a:rPr lang="en-US" sz="1000" baseline="30000" dirty="0" smtClean="0">
                <a:solidFill>
                  <a:srgbClr val="0000FF"/>
                </a:solidFill>
                <a:latin typeface="Calibri" panose="020F0502020204030204" pitchFamily="34" charset="0"/>
                <a:sym typeface="Symbol" panose="05050102010706020507" pitchFamily="18" charset="2"/>
              </a:rPr>
              <a:t>-1</a:t>
            </a:r>
            <a:endParaRPr lang="en-US" sz="1000" dirty="0">
              <a:solidFill>
                <a:srgbClr val="0000FF"/>
              </a:solidFill>
              <a:latin typeface="Calibri" panose="020F0502020204030204" pitchFamily="34" charset="0"/>
              <a:sym typeface="Symbol" panose="05050102010706020507" pitchFamily="18" charset="2"/>
            </a:endParaRPr>
          </a:p>
          <a:p>
            <a:r>
              <a:rPr lang="en-US" sz="1000" dirty="0">
                <a:solidFill>
                  <a:srgbClr val="0000FF"/>
                </a:solidFill>
                <a:latin typeface="Calibri" panose="020F0502020204030204" pitchFamily="34" charset="0"/>
                <a:sym typeface="Symbol" panose="05050102010706020507" pitchFamily="18" charset="2"/>
              </a:rPr>
              <a:t> </a:t>
            </a:r>
            <a:r>
              <a:rPr lang="en-US" sz="1000" i="1" dirty="0" err="1" smtClean="0">
                <a:solidFill>
                  <a:srgbClr val="0000FF"/>
                </a:solidFill>
                <a:latin typeface="Calibri" panose="020F0502020204030204" pitchFamily="34" charset="0"/>
                <a:sym typeface="Symbol" panose="05050102010706020507" pitchFamily="18" charset="2"/>
              </a:rPr>
              <a:t>H</a:t>
            </a:r>
            <a:r>
              <a:rPr lang="en-US" sz="1000" baseline="-25000" dirty="0" err="1" smtClean="0">
                <a:solidFill>
                  <a:srgbClr val="0000FF"/>
                </a:solidFill>
                <a:latin typeface="Calibri" panose="020F0502020204030204" pitchFamily="34" charset="0"/>
                <a:sym typeface="Symbol" panose="05050102010706020507" pitchFamily="18" charset="2"/>
              </a:rPr>
              <a:t>sub</a:t>
            </a:r>
            <a:r>
              <a:rPr lang="en-US" sz="1000" dirty="0" smtClean="0">
                <a:solidFill>
                  <a:srgbClr val="0000FF"/>
                </a:solidFill>
                <a:latin typeface="Calibri" panose="020F0502020204030204" pitchFamily="34" charset="0"/>
                <a:sym typeface="Symbol" panose="05050102010706020507" pitchFamily="18" charset="2"/>
              </a:rPr>
              <a:t>(</a:t>
            </a:r>
            <a:r>
              <a:rPr lang="en-US" sz="1000" dirty="0" err="1" smtClean="0">
                <a:solidFill>
                  <a:srgbClr val="0000FF"/>
                </a:solidFill>
                <a:latin typeface="Calibri" panose="020F0502020204030204" pitchFamily="34" charset="0"/>
                <a:sym typeface="Symbol" panose="05050102010706020507" pitchFamily="18" charset="2"/>
              </a:rPr>
              <a:t>calc</a:t>
            </a:r>
            <a:r>
              <a:rPr lang="en-US" sz="1000" dirty="0" smtClean="0">
                <a:solidFill>
                  <a:srgbClr val="0000FF"/>
                </a:solidFill>
                <a:latin typeface="Calibri" panose="020F0502020204030204" pitchFamily="34" charset="0"/>
                <a:sym typeface="Symbol" panose="05050102010706020507" pitchFamily="18" charset="2"/>
              </a:rPr>
              <a:t>)=1.3 </a:t>
            </a:r>
            <a:r>
              <a:rPr lang="en-US" sz="1000" dirty="0">
                <a:solidFill>
                  <a:srgbClr val="0000FF"/>
                </a:solidFill>
                <a:latin typeface="Calibri" panose="020F0502020204030204" pitchFamily="34" charset="0"/>
                <a:sym typeface="Symbol" panose="05050102010706020507" pitchFamily="18" charset="2"/>
              </a:rPr>
              <a:t>kJmol</a:t>
            </a:r>
            <a:r>
              <a:rPr lang="en-US" sz="1000" baseline="30000" dirty="0">
                <a:solidFill>
                  <a:srgbClr val="0000FF"/>
                </a:solidFill>
                <a:latin typeface="Calibri" panose="020F0502020204030204" pitchFamily="34" charset="0"/>
                <a:sym typeface="Symbol" panose="05050102010706020507" pitchFamily="18" charset="2"/>
              </a:rPr>
              <a:t>-1</a:t>
            </a:r>
            <a:endParaRPr lang="cs-CZ" sz="1000" dirty="0">
              <a:solidFill>
                <a:srgbClr val="0000FF"/>
              </a:solidFill>
              <a:latin typeface="Calibri" panose="020F0502020204030204" pitchFamily="34" charset="0"/>
            </a:endParaRPr>
          </a:p>
        </p:txBody>
      </p:sp>
      <p:sp>
        <p:nvSpPr>
          <p:cNvPr id="10" name="Obdélník 9"/>
          <p:cNvSpPr/>
          <p:nvPr/>
        </p:nvSpPr>
        <p:spPr>
          <a:xfrm>
            <a:off x="5436096" y="6169710"/>
            <a:ext cx="3805209" cy="323165"/>
          </a:xfrm>
          <a:prstGeom prst="rect">
            <a:avLst/>
          </a:prstGeom>
        </p:spPr>
        <p:txBody>
          <a:bodyPr wrap="none">
            <a:spAutoFit/>
          </a:bodyPr>
          <a:lstStyle/>
          <a:p>
            <a:r>
              <a:rPr lang="en-US" sz="1500" i="1" dirty="0">
                <a:latin typeface="Calibri" panose="020F0502020204030204" pitchFamily="34" charset="0"/>
              </a:rPr>
              <a:t>J. Chem. Theory </a:t>
            </a:r>
            <a:r>
              <a:rPr lang="en-US" sz="1500" i="1" dirty="0" err="1">
                <a:latin typeface="Calibri" panose="020F0502020204030204" pitchFamily="34" charset="0"/>
              </a:rPr>
              <a:t>Comput</a:t>
            </a:r>
            <a:r>
              <a:rPr lang="en-US" sz="1500" i="1" dirty="0">
                <a:latin typeface="Calibri" panose="020F0502020204030204" pitchFamily="34" charset="0"/>
              </a:rPr>
              <a:t>. </a:t>
            </a:r>
            <a:r>
              <a:rPr lang="en-US" sz="1500" b="1" dirty="0">
                <a:latin typeface="Calibri" panose="020F0502020204030204" pitchFamily="34" charset="0"/>
              </a:rPr>
              <a:t>2017</a:t>
            </a:r>
            <a:r>
              <a:rPr lang="en-US" sz="1500" dirty="0">
                <a:latin typeface="Calibri" panose="020F0502020204030204" pitchFamily="34" charset="0"/>
              </a:rPr>
              <a:t>, </a:t>
            </a:r>
            <a:r>
              <a:rPr lang="en-US" sz="1500" i="1" dirty="0">
                <a:latin typeface="Calibri" panose="020F0502020204030204" pitchFamily="34" charset="0"/>
              </a:rPr>
              <a:t>13</a:t>
            </a:r>
            <a:r>
              <a:rPr lang="en-US" sz="1500" dirty="0">
                <a:latin typeface="Calibri" panose="020F0502020204030204" pitchFamily="34" charset="0"/>
              </a:rPr>
              <a:t>, 2840−2850</a:t>
            </a:r>
            <a:endParaRPr lang="cs-CZ" sz="1500" dirty="0">
              <a:latin typeface="Calibri" panose="020F0502020204030204" pitchFamily="34" charset="0"/>
            </a:endParaRPr>
          </a:p>
        </p:txBody>
      </p:sp>
      <p:pic>
        <p:nvPicPr>
          <p:cNvPr id="26" name="Obrázek 25"/>
          <p:cNvPicPr>
            <a:picLocks noChangeAspect="1"/>
          </p:cNvPicPr>
          <p:nvPr/>
        </p:nvPicPr>
        <p:blipFill>
          <a:blip r:embed="rId5"/>
          <a:stretch>
            <a:fillRect/>
          </a:stretch>
        </p:blipFill>
        <p:spPr>
          <a:xfrm>
            <a:off x="-6211" y="4636101"/>
            <a:ext cx="5426418" cy="2177275"/>
          </a:xfrm>
          <a:prstGeom prst="rect">
            <a:avLst/>
          </a:prstGeom>
        </p:spPr>
      </p:pic>
      <p:pic>
        <p:nvPicPr>
          <p:cNvPr id="2" name="Obrázek 1"/>
          <p:cNvPicPr>
            <a:picLocks noChangeAspect="1"/>
          </p:cNvPicPr>
          <p:nvPr/>
        </p:nvPicPr>
        <p:blipFill>
          <a:blip r:embed="rId6"/>
          <a:stretch>
            <a:fillRect/>
          </a:stretch>
        </p:blipFill>
        <p:spPr>
          <a:xfrm>
            <a:off x="4792875" y="1163347"/>
            <a:ext cx="3379525" cy="3387515"/>
          </a:xfrm>
          <a:prstGeom prst="rect">
            <a:avLst/>
          </a:prstGeom>
        </p:spPr>
      </p:pic>
      <p:pic>
        <p:nvPicPr>
          <p:cNvPr id="3" name="Obrázek 2"/>
          <p:cNvPicPr>
            <a:picLocks noChangeAspect="1"/>
          </p:cNvPicPr>
          <p:nvPr/>
        </p:nvPicPr>
        <p:blipFill>
          <a:blip r:embed="rId7"/>
          <a:stretch>
            <a:fillRect/>
          </a:stretch>
        </p:blipFill>
        <p:spPr>
          <a:xfrm>
            <a:off x="410975" y="1118050"/>
            <a:ext cx="3584961" cy="3593437"/>
          </a:xfrm>
          <a:prstGeom prst="rect">
            <a:avLst/>
          </a:prstGeom>
        </p:spPr>
      </p:pic>
      <p:sp>
        <p:nvSpPr>
          <p:cNvPr id="14" name="Text Box 3"/>
          <p:cNvSpPr txBox="1">
            <a:spLocks noChangeArrowheads="1"/>
          </p:cNvSpPr>
          <p:nvPr/>
        </p:nvSpPr>
        <p:spPr bwMode="auto">
          <a:xfrm>
            <a:off x="0" y="0"/>
            <a:ext cx="9144000" cy="461665"/>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cs-CZ" altLang="cs-CZ" sz="2400" b="1" dirty="0">
                <a:solidFill>
                  <a:srgbClr val="FFFFFF"/>
                </a:solidFill>
                <a:latin typeface="Arial" panose="020B0604020202020204" pitchFamily="34" charset="0"/>
              </a:rPr>
              <a:t>Teoreticky fundované </a:t>
            </a:r>
            <a:r>
              <a:rPr lang="cs-CZ" altLang="cs-CZ" sz="2400" b="1" dirty="0" smtClean="0">
                <a:solidFill>
                  <a:srgbClr val="FFFFFF"/>
                </a:solidFill>
                <a:latin typeface="Arial" panose="020B0604020202020204" pitchFamily="34" charset="0"/>
              </a:rPr>
              <a:t>metody: Sublimační entalpie</a:t>
            </a:r>
            <a:endParaRPr lang="en-US" altLang="cs-CZ" sz="2400" b="1" dirty="0">
              <a:solidFill>
                <a:srgbClr val="FFFFFF"/>
              </a:solidFill>
              <a:latin typeface="Arial" panose="020B0604020202020204" pitchFamily="34" charset="0"/>
            </a:endParaRPr>
          </a:p>
        </p:txBody>
      </p:sp>
    </p:spTree>
    <p:extLst>
      <p:ext uri="{BB962C8B-B14F-4D97-AF65-F5344CB8AC3E}">
        <p14:creationId xmlns:p14="http://schemas.microsoft.com/office/powerpoint/2010/main" val="1619567125"/>
      </p:ext>
    </p:extLst>
  </p:cSld>
  <p:clrMapOvr>
    <a:masterClrMapping/>
  </p:clrMapOvr>
  <p:transition spd="med">
    <p:pull dir="l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61"/>
          <p:cNvGraphicFramePr>
            <a:graphicFrameLocks noChangeAspect="1"/>
          </p:cNvGraphicFramePr>
          <p:nvPr/>
        </p:nvGraphicFramePr>
        <p:xfrm>
          <a:off x="2700338" y="2205038"/>
          <a:ext cx="3113087" cy="755650"/>
        </p:xfrm>
        <a:graphic>
          <a:graphicData uri="http://schemas.openxmlformats.org/presentationml/2006/ole">
            <mc:AlternateContent xmlns:mc="http://schemas.openxmlformats.org/markup-compatibility/2006">
              <mc:Choice xmlns:v="urn:schemas-microsoft-com:vml" Requires="v">
                <p:oleObj spid="_x0000_s2073" name="Equation" r:id="rId4" imgW="1777229" imgH="431613" progId="Equation.DSMT4">
                  <p:embed/>
                </p:oleObj>
              </mc:Choice>
              <mc:Fallback>
                <p:oleObj name="Equation" r:id="rId4" imgW="1777229" imgH="431613" progId="Equation.DSMT4">
                  <p:embed/>
                  <p:pic>
                    <p:nvPicPr>
                      <p:cNvPr id="0" name="Object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2205038"/>
                        <a:ext cx="3113087"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39" name="Text Box 5"/>
          <p:cNvSpPr txBox="1">
            <a:spLocks noChangeArrowheads="1"/>
          </p:cNvSpPr>
          <p:nvPr/>
        </p:nvSpPr>
        <p:spPr bwMode="auto">
          <a:xfrm>
            <a:off x="0" y="0"/>
            <a:ext cx="9144000" cy="822325"/>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cs-CZ" sz="2400" b="1">
                <a:solidFill>
                  <a:srgbClr val="FFFFFF"/>
                </a:solidFill>
                <a:latin typeface="Arial" panose="020B0604020202020204" pitchFamily="34" charset="0"/>
              </a:rPr>
              <a:t>Odhadové metody založené na teorému korespondujících stavů (TKS)</a:t>
            </a:r>
          </a:p>
        </p:txBody>
      </p:sp>
      <p:sp>
        <p:nvSpPr>
          <p:cNvPr id="39940" name="Text Box 44"/>
          <p:cNvSpPr txBox="1">
            <a:spLocks noChangeArrowheads="1"/>
          </p:cNvSpPr>
          <p:nvPr/>
        </p:nvSpPr>
        <p:spPr bwMode="auto">
          <a:xfrm>
            <a:off x="212725" y="895350"/>
            <a:ext cx="84740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400">
                <a:latin typeface="Arial" panose="020B0604020202020204" pitchFamily="34" charset="0"/>
              </a:rPr>
              <a:t>F</a:t>
            </a:r>
            <a:r>
              <a:rPr lang="cs-CZ" altLang="cs-CZ" sz="1400">
                <a:latin typeface="Arial" panose="020B0604020202020204" pitchFamily="34" charset="0"/>
              </a:rPr>
              <a:t>yzikálně chemické vlastnosti látek, které závisejí na mezimolekulárních silách, jsou univerzální funkcí kritických vlastností látek:</a:t>
            </a:r>
          </a:p>
        </p:txBody>
      </p:sp>
      <p:sp>
        <p:nvSpPr>
          <p:cNvPr id="39941" name="Text Box 53"/>
          <p:cNvSpPr txBox="1">
            <a:spLocks noChangeArrowheads="1"/>
          </p:cNvSpPr>
          <p:nvPr/>
        </p:nvSpPr>
        <p:spPr bwMode="auto">
          <a:xfrm>
            <a:off x="179388" y="3440113"/>
            <a:ext cx="564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dirty="0">
                <a:solidFill>
                  <a:srgbClr val="000066"/>
                </a:solidFill>
                <a:latin typeface="Arial" panose="020B0604020202020204" pitchFamily="34" charset="0"/>
              </a:rPr>
              <a:t>Dvouparametrový teorém korespondujících stavů</a:t>
            </a:r>
            <a:r>
              <a:rPr lang="en-US" altLang="cs-CZ" sz="1800" b="1" dirty="0">
                <a:solidFill>
                  <a:srgbClr val="000066"/>
                </a:solidFill>
                <a:latin typeface="Arial" panose="020B0604020202020204" pitchFamily="34" charset="0"/>
              </a:rPr>
              <a:t>:</a:t>
            </a:r>
            <a:endParaRPr lang="cs-CZ" altLang="cs-CZ" sz="1800" dirty="0">
              <a:solidFill>
                <a:srgbClr val="000066"/>
              </a:solidFill>
            </a:endParaRPr>
          </a:p>
        </p:txBody>
      </p:sp>
      <p:sp>
        <p:nvSpPr>
          <p:cNvPr id="39942" name="Text Box 56"/>
          <p:cNvSpPr txBox="1">
            <a:spLocks noChangeArrowheads="1"/>
          </p:cNvSpPr>
          <p:nvPr/>
        </p:nvSpPr>
        <p:spPr bwMode="auto">
          <a:xfrm>
            <a:off x="288925" y="4497388"/>
            <a:ext cx="86042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i="1">
                <a:solidFill>
                  <a:srgbClr val="000066"/>
                </a:solidFill>
                <a:latin typeface="Arial" panose="020B0604020202020204" pitchFamily="34" charset="0"/>
              </a:rPr>
              <a:t>X</a:t>
            </a:r>
            <a:r>
              <a:rPr lang="en-US" altLang="cs-CZ" sz="1800">
                <a:latin typeface="Arial" panose="020B0604020202020204" pitchFamily="34" charset="0"/>
              </a:rPr>
              <a:t> …</a:t>
            </a:r>
            <a:r>
              <a:rPr lang="cs-CZ" altLang="cs-CZ" sz="1800">
                <a:latin typeface="Arial" panose="020B0604020202020204" pitchFamily="34" charset="0"/>
              </a:rPr>
              <a:t> </a:t>
            </a:r>
            <a:r>
              <a:rPr lang="cs-CZ" altLang="cs-CZ" sz="1400">
                <a:latin typeface="Arial" panose="020B0604020202020204" pitchFamily="34" charset="0"/>
              </a:rPr>
              <a:t>libovolná bezrozměrná veličina (např. kompresibilitní faktor, bezrozměrná reziduální entalpie, redukovaná viskozita, redukovaná tepelná vodivost).</a:t>
            </a:r>
            <a:r>
              <a:rPr lang="cs-CZ" altLang="cs-CZ" sz="1800">
                <a:latin typeface="Arial" panose="020B0604020202020204" pitchFamily="34" charset="0"/>
              </a:rPr>
              <a:t> </a:t>
            </a:r>
          </a:p>
          <a:p>
            <a:pPr eaLnBrk="1" hangingPunct="1">
              <a:spcBef>
                <a:spcPct val="0"/>
              </a:spcBef>
              <a:buFontTx/>
              <a:buNone/>
            </a:pPr>
            <a:endParaRPr lang="cs-CZ" altLang="cs-CZ" sz="1800">
              <a:latin typeface="Arial" panose="020B0604020202020204" pitchFamily="34" charset="0"/>
            </a:endParaRPr>
          </a:p>
        </p:txBody>
      </p:sp>
      <p:sp>
        <p:nvSpPr>
          <p:cNvPr id="39943" name="Text Box 57"/>
          <p:cNvSpPr txBox="1">
            <a:spLocks noChangeArrowheads="1"/>
          </p:cNvSpPr>
          <p:nvPr/>
        </p:nvSpPr>
        <p:spPr bwMode="auto">
          <a:xfrm>
            <a:off x="304800" y="5259388"/>
            <a:ext cx="8626475"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Ø"/>
            </a:pPr>
            <a:r>
              <a:rPr lang="en-US" altLang="cs-CZ" sz="1400">
                <a:latin typeface="Arial" panose="020B0604020202020204" pitchFamily="34" charset="0"/>
              </a:rPr>
              <a:t> </a:t>
            </a:r>
            <a:r>
              <a:rPr lang="cs-CZ" altLang="cs-CZ" sz="1400">
                <a:latin typeface="Arial" panose="020B0604020202020204" pitchFamily="34" charset="0"/>
              </a:rPr>
              <a:t> Kromě dvojice </a:t>
            </a:r>
            <a:r>
              <a:rPr lang="cs-CZ" altLang="cs-CZ" sz="1400" i="1">
                <a:latin typeface="Arial" panose="020B0604020202020204" pitchFamily="34" charset="0"/>
              </a:rPr>
              <a:t>T</a:t>
            </a:r>
            <a:r>
              <a:rPr lang="cs-CZ" altLang="cs-CZ" sz="1400" baseline="-25000">
                <a:latin typeface="Arial" panose="020B0604020202020204" pitchFamily="34" charset="0"/>
              </a:rPr>
              <a:t>r</a:t>
            </a:r>
            <a:r>
              <a:rPr lang="cs-CZ" altLang="cs-CZ" sz="1400">
                <a:latin typeface="Arial" panose="020B0604020202020204" pitchFamily="34" charset="0"/>
              </a:rPr>
              <a:t>, </a:t>
            </a:r>
            <a:r>
              <a:rPr lang="cs-CZ" altLang="cs-CZ" sz="1400" i="1">
                <a:latin typeface="Arial" panose="020B0604020202020204" pitchFamily="34" charset="0"/>
              </a:rPr>
              <a:t>p</a:t>
            </a:r>
            <a:r>
              <a:rPr lang="cs-CZ" altLang="cs-CZ" sz="1400" baseline="-25000">
                <a:latin typeface="Arial" panose="020B0604020202020204" pitchFamily="34" charset="0"/>
              </a:rPr>
              <a:t>r</a:t>
            </a:r>
            <a:r>
              <a:rPr lang="cs-CZ" altLang="cs-CZ" sz="1400">
                <a:latin typeface="Arial" panose="020B0604020202020204" pitchFamily="34" charset="0"/>
              </a:rPr>
              <a:t> může jako argument funkce </a:t>
            </a:r>
            <a:r>
              <a:rPr lang="cs-CZ" altLang="cs-CZ" sz="1400" i="1">
                <a:latin typeface="Arial" panose="020B0604020202020204" pitchFamily="34" charset="0"/>
              </a:rPr>
              <a:t>X</a:t>
            </a:r>
            <a:r>
              <a:rPr lang="cs-CZ" altLang="cs-CZ" sz="1400">
                <a:latin typeface="Arial" panose="020B0604020202020204" pitchFamily="34" charset="0"/>
              </a:rPr>
              <a:t> vystupovat i jakákoliv jiná kombinace dvou ze tří redukovaných proměnných </a:t>
            </a:r>
            <a:r>
              <a:rPr lang="cs-CZ" altLang="cs-CZ" sz="1400" i="1">
                <a:latin typeface="Arial" panose="020B0604020202020204" pitchFamily="34" charset="0"/>
              </a:rPr>
              <a:t>T</a:t>
            </a:r>
            <a:r>
              <a:rPr lang="cs-CZ" altLang="cs-CZ" sz="1400" baseline="-25000">
                <a:latin typeface="Arial" panose="020B0604020202020204" pitchFamily="34" charset="0"/>
              </a:rPr>
              <a:t>r</a:t>
            </a:r>
            <a:r>
              <a:rPr lang="cs-CZ" altLang="cs-CZ" sz="1400">
                <a:latin typeface="Arial" panose="020B0604020202020204" pitchFamily="34" charset="0"/>
              </a:rPr>
              <a:t>, </a:t>
            </a:r>
            <a:r>
              <a:rPr lang="cs-CZ" altLang="cs-CZ" sz="1400" i="1">
                <a:latin typeface="Arial" panose="020B0604020202020204" pitchFamily="34" charset="0"/>
              </a:rPr>
              <a:t>p</a:t>
            </a:r>
            <a:r>
              <a:rPr lang="cs-CZ" altLang="cs-CZ" sz="1400" baseline="-25000">
                <a:latin typeface="Arial" panose="020B0604020202020204" pitchFamily="34" charset="0"/>
              </a:rPr>
              <a:t>r</a:t>
            </a:r>
            <a:r>
              <a:rPr lang="en-US" altLang="cs-CZ" sz="1400">
                <a:latin typeface="Arial" panose="020B0604020202020204" pitchFamily="34" charset="0"/>
              </a:rPr>
              <a:t>, </a:t>
            </a:r>
            <a:r>
              <a:rPr lang="en-US" altLang="cs-CZ" sz="1400" i="1">
                <a:latin typeface="Arial" panose="020B0604020202020204" pitchFamily="34" charset="0"/>
              </a:rPr>
              <a:t>V</a:t>
            </a:r>
            <a:r>
              <a:rPr lang="cs-CZ" altLang="cs-CZ" sz="1400" baseline="-25000">
                <a:latin typeface="Arial" panose="020B0604020202020204" pitchFamily="34" charset="0"/>
              </a:rPr>
              <a:t>r</a:t>
            </a:r>
            <a:endParaRPr lang="en-US" altLang="cs-CZ" sz="1400" baseline="-25000">
              <a:latin typeface="Arial" panose="020B0604020202020204" pitchFamily="34" charset="0"/>
            </a:endParaRPr>
          </a:p>
          <a:p>
            <a:pPr eaLnBrk="1" hangingPunct="1">
              <a:spcBef>
                <a:spcPct val="50000"/>
              </a:spcBef>
              <a:buFont typeface="Wingdings" panose="05000000000000000000" pitchFamily="2" charset="2"/>
              <a:buChar char="Ø"/>
            </a:pPr>
            <a:r>
              <a:rPr lang="en-US" altLang="cs-CZ" sz="1400">
                <a:latin typeface="Arial" panose="020B0604020202020204" pitchFamily="34" charset="0"/>
              </a:rPr>
              <a:t> </a:t>
            </a:r>
            <a:r>
              <a:rPr lang="cs-CZ" altLang="cs-CZ" sz="1400">
                <a:latin typeface="Arial" panose="020B0604020202020204" pitchFamily="34" charset="0"/>
              </a:rPr>
              <a:t> Dvouparametrový TKS dobře vystihuje vlastnosti jednoduchých sféricky symetrických molekul, zejména vzácných plynů (Ar, Kr, Ne), dále pak např. N</a:t>
            </a:r>
            <a:r>
              <a:rPr lang="cs-CZ" altLang="cs-CZ" sz="1400" baseline="-25000">
                <a:latin typeface="Arial" panose="020B0604020202020204" pitchFamily="34" charset="0"/>
              </a:rPr>
              <a:t>2</a:t>
            </a:r>
            <a:r>
              <a:rPr lang="cs-CZ" altLang="cs-CZ" sz="1400">
                <a:latin typeface="Arial" panose="020B0604020202020204" pitchFamily="34" charset="0"/>
              </a:rPr>
              <a:t>, O</a:t>
            </a:r>
            <a:r>
              <a:rPr lang="cs-CZ" altLang="cs-CZ" sz="1400" baseline="-25000">
                <a:latin typeface="Arial" panose="020B0604020202020204" pitchFamily="34" charset="0"/>
              </a:rPr>
              <a:t>2</a:t>
            </a:r>
            <a:r>
              <a:rPr lang="cs-CZ" altLang="cs-CZ" sz="1400">
                <a:latin typeface="Arial" panose="020B0604020202020204" pitchFamily="34" charset="0"/>
              </a:rPr>
              <a:t>, CO, CH</a:t>
            </a:r>
            <a:r>
              <a:rPr lang="cs-CZ" altLang="cs-CZ" sz="1400" baseline="-25000">
                <a:latin typeface="Arial" panose="020B0604020202020204" pitchFamily="34" charset="0"/>
              </a:rPr>
              <a:t>4</a:t>
            </a:r>
            <a:r>
              <a:rPr lang="cs-CZ" altLang="cs-CZ" sz="1400">
                <a:latin typeface="Arial" panose="020B0604020202020204" pitchFamily="34" charset="0"/>
              </a:rPr>
              <a:t>.</a:t>
            </a:r>
          </a:p>
        </p:txBody>
      </p:sp>
      <p:graphicFrame>
        <p:nvGraphicFramePr>
          <p:cNvPr id="39944" name="Object 59"/>
          <p:cNvGraphicFramePr>
            <a:graphicFrameLocks noChangeAspect="1"/>
          </p:cNvGraphicFramePr>
          <p:nvPr/>
        </p:nvGraphicFramePr>
        <p:xfrm>
          <a:off x="3348038" y="1557338"/>
          <a:ext cx="2058987" cy="508000"/>
        </p:xfrm>
        <a:graphic>
          <a:graphicData uri="http://schemas.openxmlformats.org/presentationml/2006/ole">
            <mc:AlternateContent xmlns:mc="http://schemas.openxmlformats.org/markup-compatibility/2006">
              <mc:Choice xmlns:v="urn:schemas-microsoft-com:vml" Requires="v">
                <p:oleObj spid="_x0000_s2074" name="Equation" r:id="rId6" imgW="1028254" imgH="253890" progId="Equation.DSMT4">
                  <p:embed/>
                </p:oleObj>
              </mc:Choice>
              <mc:Fallback>
                <p:oleObj name="Equation" r:id="rId6" imgW="1028254" imgH="253890" progId="Equation.DSMT4">
                  <p:embed/>
                  <p:pic>
                    <p:nvPicPr>
                      <p:cNvPr id="0" name="Object 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8038" y="1557338"/>
                        <a:ext cx="2058987"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5" name="Object 62"/>
          <p:cNvGraphicFramePr>
            <a:graphicFrameLocks noChangeAspect="1"/>
          </p:cNvGraphicFramePr>
          <p:nvPr/>
        </p:nvGraphicFramePr>
        <p:xfrm>
          <a:off x="3109913" y="3857625"/>
          <a:ext cx="2922587" cy="508000"/>
        </p:xfrm>
        <a:graphic>
          <a:graphicData uri="http://schemas.openxmlformats.org/presentationml/2006/ole">
            <mc:AlternateContent xmlns:mc="http://schemas.openxmlformats.org/markup-compatibility/2006">
              <mc:Choice xmlns:v="urn:schemas-microsoft-com:vml" Requires="v">
                <p:oleObj spid="_x0000_s2075" name="Equation" r:id="rId8" imgW="1459866" imgH="253890" progId="Equation.DSMT4">
                  <p:embed/>
                </p:oleObj>
              </mc:Choice>
              <mc:Fallback>
                <p:oleObj name="Equation" r:id="rId8" imgW="1459866" imgH="253890" progId="Equation.DSMT4">
                  <p:embed/>
                  <p:pic>
                    <p:nvPicPr>
                      <p:cNvPr id="0" name="Object 6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09913" y="3857625"/>
                        <a:ext cx="2922587"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pull dir="l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0" y="0"/>
            <a:ext cx="9144000" cy="822325"/>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cs-CZ" sz="2400" b="1">
                <a:solidFill>
                  <a:srgbClr val="FFFFFF"/>
                </a:solidFill>
                <a:latin typeface="Arial" panose="020B0604020202020204" pitchFamily="34" charset="0"/>
              </a:rPr>
              <a:t>Odhadové metody založené na teorému korespondujících stavů (TKS)</a:t>
            </a:r>
          </a:p>
        </p:txBody>
      </p:sp>
      <p:sp>
        <p:nvSpPr>
          <p:cNvPr id="41987" name="Text Box 8"/>
          <p:cNvSpPr txBox="1">
            <a:spLocks noChangeArrowheads="1"/>
          </p:cNvSpPr>
          <p:nvPr/>
        </p:nvSpPr>
        <p:spPr bwMode="auto">
          <a:xfrm>
            <a:off x="323850" y="981075"/>
            <a:ext cx="236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solidFill>
                  <a:srgbClr val="000066"/>
                </a:solidFill>
                <a:latin typeface="Arial" panose="020B0604020202020204" pitchFamily="34" charset="0"/>
              </a:rPr>
              <a:t>Tříparametrový TKS</a:t>
            </a:r>
          </a:p>
        </p:txBody>
      </p:sp>
      <p:graphicFrame>
        <p:nvGraphicFramePr>
          <p:cNvPr id="41988" name="Object 11"/>
          <p:cNvGraphicFramePr>
            <a:graphicFrameLocks noChangeAspect="1"/>
          </p:cNvGraphicFramePr>
          <p:nvPr/>
        </p:nvGraphicFramePr>
        <p:xfrm>
          <a:off x="4699000" y="2814638"/>
          <a:ext cx="914400" cy="198437"/>
        </p:xfrm>
        <a:graphic>
          <a:graphicData uri="http://schemas.openxmlformats.org/presentationml/2006/ole">
            <mc:AlternateContent xmlns:mc="http://schemas.openxmlformats.org/markup-compatibility/2006">
              <mc:Choice xmlns:v="urn:schemas-microsoft-com:vml" Requires="v">
                <p:oleObj spid="_x0000_s5161" name="Equation" r:id="rId4" imgW="435285" imgH="677109" progId="Equation.DSMT4">
                  <p:embed/>
                </p:oleObj>
              </mc:Choice>
              <mc:Fallback>
                <p:oleObj name="Equation" r:id="rId4" imgW="435285" imgH="677109" progId="Equation.DSMT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9000" y="2814638"/>
                        <a:ext cx="914400" cy="19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989" name="Object 13"/>
          <p:cNvGraphicFramePr>
            <a:graphicFrameLocks noChangeAspect="1"/>
          </p:cNvGraphicFramePr>
          <p:nvPr/>
        </p:nvGraphicFramePr>
        <p:xfrm>
          <a:off x="3203575" y="1268413"/>
          <a:ext cx="2033588" cy="508000"/>
        </p:xfrm>
        <a:graphic>
          <a:graphicData uri="http://schemas.openxmlformats.org/presentationml/2006/ole">
            <mc:AlternateContent xmlns:mc="http://schemas.openxmlformats.org/markup-compatibility/2006">
              <mc:Choice xmlns:v="urn:schemas-microsoft-com:vml" Requires="v">
                <p:oleObj spid="_x0000_s5162" name="Equation" r:id="rId6" imgW="1015559" imgH="253890" progId="Equation.DSMT4">
                  <p:embed/>
                </p:oleObj>
              </mc:Choice>
              <mc:Fallback>
                <p:oleObj name="Equation" r:id="rId6" imgW="1015559" imgH="253890" progId="Equation.DSMT4">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575" y="1268413"/>
                        <a:ext cx="203358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90" name="Text Box 14"/>
          <p:cNvSpPr txBox="1">
            <a:spLocks noChangeArrowheads="1"/>
          </p:cNvSpPr>
          <p:nvPr/>
        </p:nvSpPr>
        <p:spPr bwMode="auto">
          <a:xfrm>
            <a:off x="395288" y="1700213"/>
            <a:ext cx="6840537" cy="29035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cs-CZ" sz="1600" b="1" dirty="0">
                <a:latin typeface="Arial" panose="020B0604020202020204" pitchFamily="34" charset="0"/>
              </a:rPr>
              <a:t>T</a:t>
            </a:r>
            <a:r>
              <a:rPr lang="cs-CZ" altLang="cs-CZ" sz="1600" b="1" dirty="0" err="1">
                <a:latin typeface="Arial" panose="020B0604020202020204" pitchFamily="34" charset="0"/>
              </a:rPr>
              <a:t>řetí</a:t>
            </a:r>
            <a:r>
              <a:rPr lang="cs-CZ" altLang="cs-CZ" sz="1600" b="1" dirty="0">
                <a:latin typeface="Arial" panose="020B0604020202020204" pitchFamily="34" charset="0"/>
              </a:rPr>
              <a:t> parametr</a:t>
            </a:r>
            <a:r>
              <a:rPr lang="en-US" altLang="cs-CZ" sz="1600" b="1" dirty="0">
                <a:latin typeface="Arial" panose="020B0604020202020204" pitchFamily="34" charset="0"/>
              </a:rPr>
              <a:t>:</a:t>
            </a:r>
          </a:p>
          <a:p>
            <a:pPr eaLnBrk="1" hangingPunct="1">
              <a:spcBef>
                <a:spcPct val="50000"/>
              </a:spcBef>
            </a:pPr>
            <a:r>
              <a:rPr lang="en-US" altLang="cs-CZ" sz="1600" dirty="0">
                <a:latin typeface="Arial" panose="020B0604020202020204" pitchFamily="34" charset="0"/>
              </a:rPr>
              <a:t> </a:t>
            </a:r>
            <a:r>
              <a:rPr lang="cs-CZ" altLang="cs-CZ" sz="1600" dirty="0">
                <a:latin typeface="Arial" panose="020B0604020202020204" pitchFamily="34" charset="0"/>
              </a:rPr>
              <a:t>R</a:t>
            </a:r>
            <a:r>
              <a:rPr lang="en-US" altLang="cs-CZ" sz="1600" dirty="0" err="1">
                <a:latin typeface="Arial" panose="020B0604020202020204" pitchFamily="34" charset="0"/>
              </a:rPr>
              <a:t>edukovan</a:t>
            </a:r>
            <a:r>
              <a:rPr lang="cs-CZ" altLang="cs-CZ" sz="1600" dirty="0">
                <a:latin typeface="Arial" panose="020B0604020202020204" pitchFamily="34" charset="0"/>
              </a:rPr>
              <a:t>ý dipólový moment </a:t>
            </a:r>
            <a:r>
              <a:rPr lang="en-US" altLang="cs-CZ" sz="1600" dirty="0">
                <a:latin typeface="Arial" panose="020B0604020202020204" pitchFamily="34" charset="0"/>
              </a:rPr>
              <a:t>(</a:t>
            </a:r>
            <a:r>
              <a:rPr lang="cs-CZ" altLang="cs-CZ" sz="1600" dirty="0">
                <a:latin typeface="Arial" panose="020B0604020202020204" pitchFamily="34" charset="0"/>
              </a:rPr>
              <a:t>např. </a:t>
            </a:r>
            <a:r>
              <a:rPr lang="en-US" altLang="cs-CZ" sz="1600" dirty="0" err="1">
                <a:latin typeface="Arial" panose="020B0604020202020204" pitchFamily="34" charset="0"/>
              </a:rPr>
              <a:t>Tsonopoulov</a:t>
            </a:r>
            <a:r>
              <a:rPr lang="cs-CZ" altLang="cs-CZ" sz="1600" dirty="0" err="1">
                <a:latin typeface="Arial" panose="020B0604020202020204" pitchFamily="34" charset="0"/>
              </a:rPr>
              <a:t>ův</a:t>
            </a:r>
            <a:r>
              <a:rPr lang="cs-CZ" altLang="cs-CZ" sz="1600" dirty="0">
                <a:latin typeface="Arial" panose="020B0604020202020204" pitchFamily="34" charset="0"/>
              </a:rPr>
              <a:t> vztah pro odhad </a:t>
            </a:r>
            <a:r>
              <a:rPr lang="cs-CZ" altLang="cs-CZ" sz="1600" i="1" dirty="0">
                <a:latin typeface="Arial" panose="020B0604020202020204" pitchFamily="34" charset="0"/>
              </a:rPr>
              <a:t>B</a:t>
            </a:r>
            <a:r>
              <a:rPr lang="en-US" altLang="cs-CZ" sz="1600" dirty="0">
                <a:latin typeface="Arial" panose="020B0604020202020204" pitchFamily="34" charset="0"/>
              </a:rPr>
              <a:t>)</a:t>
            </a:r>
            <a:endParaRPr lang="cs-CZ" altLang="cs-CZ" sz="1600" dirty="0">
              <a:latin typeface="Arial" panose="020B0604020202020204" pitchFamily="34" charset="0"/>
            </a:endParaRPr>
          </a:p>
          <a:p>
            <a:pPr eaLnBrk="1" hangingPunct="1">
              <a:spcBef>
                <a:spcPct val="50000"/>
              </a:spcBef>
            </a:pPr>
            <a:r>
              <a:rPr lang="cs-CZ" altLang="cs-CZ" sz="1600" dirty="0">
                <a:latin typeface="Arial" panose="020B0604020202020204" pitchFamily="34" charset="0"/>
              </a:rPr>
              <a:t> A</a:t>
            </a:r>
            <a:r>
              <a:rPr lang="en-US" altLang="cs-CZ" sz="1600" dirty="0" err="1">
                <a:latin typeface="Arial" panose="020B0604020202020204" pitchFamily="34" charset="0"/>
              </a:rPr>
              <a:t>centrick</a:t>
            </a:r>
            <a:r>
              <a:rPr lang="cs-CZ" altLang="cs-CZ" sz="1600" dirty="0">
                <a:latin typeface="Arial" panose="020B0604020202020204" pitchFamily="34" charset="0"/>
              </a:rPr>
              <a:t>ý faktor </a:t>
            </a:r>
            <a:r>
              <a:rPr lang="el-GR" altLang="cs-CZ" sz="1600" i="1" dirty="0">
                <a:latin typeface="Arial" panose="020B0604020202020204" pitchFamily="34" charset="0"/>
                <a:cs typeface="Arial" panose="020B0604020202020204" pitchFamily="34" charset="0"/>
              </a:rPr>
              <a:t>ω</a:t>
            </a:r>
            <a:r>
              <a:rPr lang="cs-CZ" altLang="cs-CZ" sz="1600" i="1" dirty="0">
                <a:latin typeface="Arial" panose="020B0604020202020204" pitchFamily="34" charset="0"/>
                <a:cs typeface="Arial" panose="020B0604020202020204" pitchFamily="34" charset="0"/>
              </a:rPr>
              <a:t> </a:t>
            </a:r>
            <a:r>
              <a:rPr lang="cs-CZ" altLang="cs-CZ" sz="1600" dirty="0">
                <a:latin typeface="Arial" panose="020B0604020202020204" pitchFamily="34" charset="0"/>
                <a:cs typeface="Arial" panose="020B0604020202020204" pitchFamily="34" charset="0"/>
              </a:rPr>
              <a:t>(</a:t>
            </a:r>
            <a:r>
              <a:rPr lang="cs-CZ" altLang="cs-CZ" sz="1600" dirty="0" err="1">
                <a:latin typeface="Arial" panose="020B0604020202020204" pitchFamily="34" charset="0"/>
                <a:cs typeface="Arial" panose="020B0604020202020204" pitchFamily="34" charset="0"/>
              </a:rPr>
              <a:t>Pitzer</a:t>
            </a:r>
            <a:r>
              <a:rPr lang="cs-CZ" altLang="cs-CZ" sz="1600" dirty="0">
                <a:latin typeface="Arial" panose="020B0604020202020204" pitchFamily="34" charset="0"/>
                <a:cs typeface="Arial" panose="020B0604020202020204" pitchFamily="34" charset="0"/>
              </a:rPr>
              <a:t>)</a:t>
            </a:r>
          </a:p>
          <a:p>
            <a:pPr eaLnBrk="1" hangingPunct="1">
              <a:spcBef>
                <a:spcPct val="50000"/>
              </a:spcBef>
            </a:pPr>
            <a:endParaRPr lang="cs-CZ" altLang="cs-CZ" sz="1600" i="1" dirty="0">
              <a:latin typeface="Arial" panose="020B0604020202020204" pitchFamily="34" charset="0"/>
              <a:cs typeface="Arial" panose="020B0604020202020204" pitchFamily="34" charset="0"/>
            </a:endParaRPr>
          </a:p>
          <a:p>
            <a:pPr eaLnBrk="1" hangingPunct="1">
              <a:spcBef>
                <a:spcPct val="50000"/>
              </a:spcBef>
            </a:pPr>
            <a:endParaRPr lang="cs-CZ" altLang="cs-CZ" sz="1600" i="1" dirty="0">
              <a:latin typeface="Arial" panose="020B0604020202020204" pitchFamily="34" charset="0"/>
              <a:cs typeface="Arial" panose="020B0604020202020204" pitchFamily="34" charset="0"/>
            </a:endParaRPr>
          </a:p>
          <a:p>
            <a:pPr eaLnBrk="1" hangingPunct="1">
              <a:spcBef>
                <a:spcPct val="50000"/>
              </a:spcBef>
            </a:pPr>
            <a:endParaRPr lang="cs-CZ" altLang="cs-CZ" sz="1600" i="1" dirty="0">
              <a:latin typeface="Arial" panose="020B0604020202020204" pitchFamily="34" charset="0"/>
              <a:cs typeface="Arial" panose="020B0604020202020204" pitchFamily="34" charset="0"/>
            </a:endParaRPr>
          </a:p>
          <a:p>
            <a:pPr eaLnBrk="1" hangingPunct="1">
              <a:spcBef>
                <a:spcPct val="50000"/>
              </a:spcBef>
            </a:pPr>
            <a:r>
              <a:rPr lang="cs-CZ" altLang="cs-CZ" sz="1600" i="1" dirty="0">
                <a:latin typeface="Arial" panose="020B0604020202020204" pitchFamily="34" charset="0"/>
                <a:cs typeface="Arial" panose="020B0604020202020204" pitchFamily="34" charset="0"/>
              </a:rPr>
              <a:t> </a:t>
            </a:r>
            <a:r>
              <a:rPr lang="cs-CZ" altLang="cs-CZ" sz="1600" dirty="0" err="1">
                <a:latin typeface="Arial" panose="020B0604020202020204" pitchFamily="34" charset="0"/>
                <a:cs typeface="Arial" panose="020B0604020202020204" pitchFamily="34" charset="0"/>
              </a:rPr>
              <a:t>Kompresibilitní</a:t>
            </a:r>
            <a:r>
              <a:rPr lang="cs-CZ" altLang="cs-CZ" sz="1600" dirty="0">
                <a:latin typeface="Arial" panose="020B0604020202020204" pitchFamily="34" charset="0"/>
                <a:cs typeface="Arial" panose="020B0604020202020204" pitchFamily="34" charset="0"/>
              </a:rPr>
              <a:t> faktor v kritickém bodě </a:t>
            </a:r>
            <a:r>
              <a:rPr lang="cs-CZ" altLang="cs-CZ" sz="1600" i="1" dirty="0" err="1">
                <a:latin typeface="Arial" panose="020B0604020202020204" pitchFamily="34" charset="0"/>
                <a:cs typeface="Arial" panose="020B0604020202020204" pitchFamily="34" charset="0"/>
              </a:rPr>
              <a:t>z</a:t>
            </a:r>
            <a:r>
              <a:rPr lang="cs-CZ" altLang="cs-CZ" sz="1600" baseline="-25000" dirty="0" err="1">
                <a:latin typeface="Arial" panose="020B0604020202020204" pitchFamily="34" charset="0"/>
                <a:cs typeface="Arial" panose="020B0604020202020204" pitchFamily="34" charset="0"/>
              </a:rPr>
              <a:t>c</a:t>
            </a:r>
            <a:r>
              <a:rPr lang="cs-CZ" altLang="cs-CZ" sz="1600" dirty="0">
                <a:latin typeface="Arial" panose="020B0604020202020204" pitchFamily="34" charset="0"/>
                <a:cs typeface="Arial" panose="020B0604020202020204" pitchFamily="34" charset="0"/>
              </a:rPr>
              <a:t> </a:t>
            </a:r>
            <a:r>
              <a:rPr lang="en-US" altLang="cs-CZ" sz="1600" dirty="0">
                <a:latin typeface="Arial" panose="020B0604020202020204" pitchFamily="34" charset="0"/>
                <a:cs typeface="Arial" panose="020B0604020202020204" pitchFamily="34" charset="0"/>
              </a:rPr>
              <a:t>(</a:t>
            </a:r>
            <a:r>
              <a:rPr lang="en-US" altLang="cs-CZ" sz="1600" dirty="0" err="1">
                <a:latin typeface="Arial" panose="020B0604020202020204" pitchFamily="34" charset="0"/>
                <a:cs typeface="Arial" panose="020B0604020202020204" pitchFamily="34" charset="0"/>
              </a:rPr>
              <a:t>Lydersen</a:t>
            </a:r>
            <a:r>
              <a:rPr lang="en-US" altLang="cs-CZ" sz="1600" dirty="0">
                <a:latin typeface="Arial" panose="020B0604020202020204" pitchFamily="34" charset="0"/>
                <a:cs typeface="Arial" panose="020B0604020202020204" pitchFamily="34" charset="0"/>
              </a:rPr>
              <a:t>)</a:t>
            </a:r>
          </a:p>
          <a:p>
            <a:pPr eaLnBrk="1" hangingPunct="1">
              <a:spcBef>
                <a:spcPct val="50000"/>
              </a:spcBef>
            </a:pPr>
            <a:r>
              <a:rPr lang="en-US" altLang="cs-CZ" sz="1600" dirty="0">
                <a:latin typeface="Arial" panose="020B0604020202020204" pitchFamily="34" charset="0"/>
                <a:cs typeface="Arial" panose="020B0604020202020204" pitchFamily="34" charset="0"/>
              </a:rPr>
              <a:t> Riedel</a:t>
            </a:r>
            <a:r>
              <a:rPr lang="cs-CZ" altLang="cs-CZ" sz="1600" dirty="0" err="1">
                <a:latin typeface="Arial" panose="020B0604020202020204" pitchFamily="34" charset="0"/>
                <a:cs typeface="Arial" panose="020B0604020202020204" pitchFamily="34" charset="0"/>
              </a:rPr>
              <a:t>ův</a:t>
            </a:r>
            <a:r>
              <a:rPr lang="cs-CZ" altLang="cs-CZ" sz="1600" dirty="0">
                <a:latin typeface="Arial" panose="020B0604020202020204" pitchFamily="34" charset="0"/>
                <a:cs typeface="Arial" panose="020B0604020202020204" pitchFamily="34" charset="0"/>
              </a:rPr>
              <a:t> faktor </a:t>
            </a:r>
            <a:r>
              <a:rPr lang="cs-CZ" altLang="cs-CZ" sz="1600" i="1" dirty="0">
                <a:latin typeface="Symbol" panose="05050102010706020507" pitchFamily="18" charset="2"/>
                <a:cs typeface="Arial" panose="020B0604020202020204" pitchFamily="34" charset="0"/>
              </a:rPr>
              <a:t>a</a:t>
            </a:r>
            <a:r>
              <a:rPr lang="cs-CZ" altLang="cs-CZ" sz="1600" dirty="0">
                <a:latin typeface="Arial" panose="020B0604020202020204" pitchFamily="34" charset="0"/>
                <a:cs typeface="Arial" panose="020B0604020202020204" pitchFamily="34" charset="0"/>
              </a:rPr>
              <a:t> </a:t>
            </a:r>
            <a:r>
              <a:rPr lang="en-US" altLang="cs-CZ" sz="1600" dirty="0">
                <a:latin typeface="Arial" panose="020B0604020202020204" pitchFamily="34" charset="0"/>
                <a:cs typeface="Arial" panose="020B0604020202020204" pitchFamily="34" charset="0"/>
              </a:rPr>
              <a:t>(</a:t>
            </a:r>
            <a:r>
              <a:rPr lang="en-US" altLang="cs-CZ" sz="1600" dirty="0" err="1">
                <a:latin typeface="Arial" panose="020B0604020202020204" pitchFamily="34" charset="0"/>
                <a:cs typeface="Arial" panose="020B0604020202020204" pitchFamily="34" charset="0"/>
              </a:rPr>
              <a:t>korelace</a:t>
            </a:r>
            <a:r>
              <a:rPr lang="en-US" altLang="cs-CZ" sz="1600" dirty="0">
                <a:latin typeface="Arial" panose="020B0604020202020204" pitchFamily="34" charset="0"/>
                <a:cs typeface="Arial" panose="020B0604020202020204" pitchFamily="34" charset="0"/>
              </a:rPr>
              <a:t> </a:t>
            </a:r>
            <a:r>
              <a:rPr lang="en-US" altLang="cs-CZ" sz="1600" dirty="0" err="1">
                <a:latin typeface="Arial" panose="020B0604020202020204" pitchFamily="34" charset="0"/>
                <a:cs typeface="Arial" panose="020B0604020202020204" pitchFamily="34" charset="0"/>
              </a:rPr>
              <a:t>tlaku</a:t>
            </a:r>
            <a:r>
              <a:rPr lang="en-US" altLang="cs-CZ" sz="1600" dirty="0">
                <a:latin typeface="Arial" panose="020B0604020202020204" pitchFamily="34" charset="0"/>
                <a:cs typeface="Arial" panose="020B0604020202020204" pitchFamily="34" charset="0"/>
              </a:rPr>
              <a:t> </a:t>
            </a:r>
            <a:r>
              <a:rPr lang="en-US" altLang="cs-CZ" sz="1600" dirty="0" err="1">
                <a:latin typeface="Arial" panose="020B0604020202020204" pitchFamily="34" charset="0"/>
                <a:cs typeface="Arial" panose="020B0604020202020204" pitchFamily="34" charset="0"/>
              </a:rPr>
              <a:t>nasycen</a:t>
            </a:r>
            <a:r>
              <a:rPr lang="cs-CZ" altLang="cs-CZ" sz="1600" dirty="0">
                <a:latin typeface="Arial" panose="020B0604020202020204" pitchFamily="34" charset="0"/>
                <a:cs typeface="Arial" panose="020B0604020202020204" pitchFamily="34" charset="0"/>
              </a:rPr>
              <a:t>ý</a:t>
            </a:r>
            <a:r>
              <a:rPr lang="en-US" altLang="cs-CZ" sz="1600" dirty="0" err="1">
                <a:latin typeface="Arial" panose="020B0604020202020204" pitchFamily="34" charset="0"/>
                <a:cs typeface="Arial" panose="020B0604020202020204" pitchFamily="34" charset="0"/>
              </a:rPr>
              <a:t>ch</a:t>
            </a:r>
            <a:r>
              <a:rPr lang="en-US" altLang="cs-CZ" sz="1600" dirty="0">
                <a:latin typeface="Arial" panose="020B0604020202020204" pitchFamily="34" charset="0"/>
                <a:cs typeface="Arial" panose="020B0604020202020204" pitchFamily="34" charset="0"/>
              </a:rPr>
              <a:t> par)</a:t>
            </a:r>
            <a:endParaRPr lang="el-GR" altLang="cs-CZ" sz="1600" i="1" dirty="0">
              <a:latin typeface="Arial" panose="020B0604020202020204" pitchFamily="34" charset="0"/>
              <a:cs typeface="Arial" panose="020B0604020202020204" pitchFamily="34" charset="0"/>
            </a:endParaRPr>
          </a:p>
        </p:txBody>
      </p:sp>
      <p:graphicFrame>
        <p:nvGraphicFramePr>
          <p:cNvPr id="41991" name="Object 17"/>
          <p:cNvGraphicFramePr>
            <a:graphicFrameLocks noChangeAspect="1"/>
          </p:cNvGraphicFramePr>
          <p:nvPr/>
        </p:nvGraphicFramePr>
        <p:xfrm>
          <a:off x="2411413" y="3429000"/>
          <a:ext cx="4041775" cy="381000"/>
        </p:xfrm>
        <a:graphic>
          <a:graphicData uri="http://schemas.openxmlformats.org/presentationml/2006/ole">
            <mc:AlternateContent xmlns:mc="http://schemas.openxmlformats.org/markup-compatibility/2006">
              <mc:Choice xmlns:v="urn:schemas-microsoft-com:vml" Requires="v">
                <p:oleObj spid="_x0000_s5163" name="Equation" r:id="rId8" imgW="2692400" imgH="254000" progId="Equation.DSMT4">
                  <p:embed/>
                </p:oleObj>
              </mc:Choice>
              <mc:Fallback>
                <p:oleObj name="Equation" r:id="rId8" imgW="2692400" imgH="254000" progId="Equation.DSMT4">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1413" y="3429000"/>
                        <a:ext cx="4041775"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992" name="Object 19"/>
          <p:cNvGraphicFramePr>
            <a:graphicFrameLocks noChangeAspect="1"/>
          </p:cNvGraphicFramePr>
          <p:nvPr>
            <p:extLst>
              <p:ext uri="{D42A27DB-BD31-4B8C-83A1-F6EECF244321}">
                <p14:modId xmlns:p14="http://schemas.microsoft.com/office/powerpoint/2010/main" val="1407609326"/>
              </p:ext>
            </p:extLst>
          </p:nvPr>
        </p:nvGraphicFramePr>
        <p:xfrm>
          <a:off x="3265488" y="2544763"/>
          <a:ext cx="2012950" cy="765175"/>
        </p:xfrm>
        <a:graphic>
          <a:graphicData uri="http://schemas.openxmlformats.org/presentationml/2006/ole">
            <mc:AlternateContent xmlns:mc="http://schemas.openxmlformats.org/markup-compatibility/2006">
              <mc:Choice xmlns:v="urn:schemas-microsoft-com:vml" Requires="v">
                <p:oleObj spid="_x0000_s5164" name="Equation" r:id="rId10" imgW="1333440" imgH="507960" progId="Equation.DSMT4">
                  <p:embed/>
                </p:oleObj>
              </mc:Choice>
              <mc:Fallback>
                <p:oleObj name="Equation" r:id="rId10" imgW="1333440" imgH="507960" progId="Equation.DSMT4">
                  <p:embed/>
                  <p:pic>
                    <p:nvPicPr>
                      <p:cNvPr id="0" name="Object 19"/>
                      <p:cNvPicPr>
                        <a:picLocks noChangeAspect="1" noChangeArrowheads="1"/>
                      </p:cNvPicPr>
                      <p:nvPr/>
                    </p:nvPicPr>
                    <p:blipFill>
                      <a:blip r:embed="rId11"/>
                      <a:srcRect/>
                      <a:stretch>
                        <a:fillRect/>
                      </a:stretch>
                    </p:blipFill>
                    <p:spPr bwMode="auto">
                      <a:xfrm>
                        <a:off x="3265488" y="2544763"/>
                        <a:ext cx="2012950"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93" name="Text Box 20"/>
          <p:cNvSpPr txBox="1">
            <a:spLocks noChangeArrowheads="1"/>
          </p:cNvSpPr>
          <p:nvPr/>
        </p:nvSpPr>
        <p:spPr bwMode="auto">
          <a:xfrm>
            <a:off x="323850" y="4868863"/>
            <a:ext cx="6119813" cy="3667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1800" b="1">
                <a:solidFill>
                  <a:srgbClr val="000066"/>
                </a:solidFill>
                <a:latin typeface="Arial" panose="020B0604020202020204" pitchFamily="34" charset="0"/>
              </a:rPr>
              <a:t>Odhad pomocí referenční látky</a:t>
            </a:r>
            <a:r>
              <a:rPr lang="en-US" altLang="cs-CZ" sz="1800" b="1">
                <a:solidFill>
                  <a:srgbClr val="000066"/>
                </a:solidFill>
                <a:latin typeface="Arial" panose="020B0604020202020204" pitchFamily="34" charset="0"/>
              </a:rPr>
              <a:t>/l</a:t>
            </a:r>
            <a:r>
              <a:rPr lang="cs-CZ" altLang="cs-CZ" sz="1800" b="1">
                <a:solidFill>
                  <a:srgbClr val="000066"/>
                </a:solidFill>
                <a:latin typeface="Arial" panose="020B0604020202020204" pitchFamily="34" charset="0"/>
              </a:rPr>
              <a:t>átek</a:t>
            </a:r>
            <a:endParaRPr lang="en-US" altLang="cs-CZ" sz="1800" b="1">
              <a:solidFill>
                <a:srgbClr val="000066"/>
              </a:solidFill>
              <a:latin typeface="Arial" panose="020B0604020202020204" pitchFamily="34" charset="0"/>
            </a:endParaRPr>
          </a:p>
        </p:txBody>
      </p:sp>
      <p:graphicFrame>
        <p:nvGraphicFramePr>
          <p:cNvPr id="41994" name="Object 21"/>
          <p:cNvGraphicFramePr>
            <a:graphicFrameLocks noChangeAspect="1"/>
          </p:cNvGraphicFramePr>
          <p:nvPr>
            <p:extLst>
              <p:ext uri="{D42A27DB-BD31-4B8C-83A1-F6EECF244321}">
                <p14:modId xmlns:p14="http://schemas.microsoft.com/office/powerpoint/2010/main" val="1284675591"/>
              </p:ext>
            </p:extLst>
          </p:nvPr>
        </p:nvGraphicFramePr>
        <p:xfrm>
          <a:off x="2411413" y="5516563"/>
          <a:ext cx="3779837" cy="687387"/>
        </p:xfrm>
        <a:graphic>
          <a:graphicData uri="http://schemas.openxmlformats.org/presentationml/2006/ole">
            <mc:AlternateContent xmlns:mc="http://schemas.openxmlformats.org/markup-compatibility/2006">
              <mc:Choice xmlns:v="urn:schemas-microsoft-com:vml" Requires="v">
                <p:oleObj spid="_x0000_s5165" name="Equation" r:id="rId12" imgW="2514600" imgH="457200" progId="Equation.DSMT4">
                  <p:embed/>
                </p:oleObj>
              </mc:Choice>
              <mc:Fallback>
                <p:oleObj name="Equation" r:id="rId12" imgW="2514600" imgH="457200" progId="Equation.DSMT4">
                  <p:embed/>
                  <p:pic>
                    <p:nvPicPr>
                      <p:cNvPr id="0" name="Object 21"/>
                      <p:cNvPicPr>
                        <a:picLocks noChangeAspect="1" noChangeArrowheads="1"/>
                      </p:cNvPicPr>
                      <p:nvPr/>
                    </p:nvPicPr>
                    <p:blipFill>
                      <a:blip r:embed="rId13"/>
                      <a:srcRect/>
                      <a:stretch>
                        <a:fillRect/>
                      </a:stretch>
                    </p:blipFill>
                    <p:spPr bwMode="auto">
                      <a:xfrm>
                        <a:off x="2411413" y="5516563"/>
                        <a:ext cx="3779837"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pull dir="l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0" y="0"/>
            <a:ext cx="9144000" cy="822325"/>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cs-CZ" sz="2400" b="1">
                <a:solidFill>
                  <a:srgbClr val="FFFFFF"/>
                </a:solidFill>
                <a:latin typeface="Arial" panose="020B0604020202020204" pitchFamily="34" charset="0"/>
              </a:rPr>
              <a:t>Odhadové metody založené na teorému korespondujících stavů (TKS)</a:t>
            </a:r>
          </a:p>
        </p:txBody>
      </p:sp>
      <p:sp>
        <p:nvSpPr>
          <p:cNvPr id="44035" name="Text Box 3"/>
          <p:cNvSpPr txBox="1">
            <a:spLocks noChangeArrowheads="1"/>
          </p:cNvSpPr>
          <p:nvPr/>
        </p:nvSpPr>
        <p:spPr bwMode="auto">
          <a:xfrm>
            <a:off x="323850" y="981075"/>
            <a:ext cx="2254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solidFill>
                  <a:srgbClr val="000066"/>
                </a:solidFill>
                <a:latin typeface="Arial" panose="020B0604020202020204" pitchFamily="34" charset="0"/>
              </a:rPr>
              <a:t>Roz</a:t>
            </a:r>
            <a:r>
              <a:rPr lang="cs-CZ" altLang="cs-CZ" sz="1800" b="1">
                <a:solidFill>
                  <a:srgbClr val="000066"/>
                </a:solidFill>
                <a:latin typeface="Arial" panose="020B0604020202020204" pitchFamily="34" charset="0"/>
              </a:rPr>
              <a:t>šíření na směsi</a:t>
            </a:r>
          </a:p>
        </p:txBody>
      </p:sp>
      <p:sp>
        <p:nvSpPr>
          <p:cNvPr id="44036" name="Text Box 12"/>
          <p:cNvSpPr txBox="1">
            <a:spLocks noChangeArrowheads="1"/>
          </p:cNvSpPr>
          <p:nvPr/>
        </p:nvSpPr>
        <p:spPr bwMode="auto">
          <a:xfrm>
            <a:off x="611188" y="1628775"/>
            <a:ext cx="8137525" cy="1879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Ø"/>
            </a:pPr>
            <a:r>
              <a:rPr lang="cs-CZ" altLang="cs-CZ" sz="1800" dirty="0">
                <a:latin typeface="Arial" panose="020B0604020202020204" pitchFamily="34" charset="0"/>
              </a:rPr>
              <a:t> Směs jako fiktivní čistá látka</a:t>
            </a:r>
          </a:p>
          <a:p>
            <a:pPr eaLnBrk="1" hangingPunct="1">
              <a:spcBef>
                <a:spcPct val="50000"/>
              </a:spcBef>
              <a:buFont typeface="Wingdings" panose="05000000000000000000" pitchFamily="2" charset="2"/>
              <a:buChar char="Ø"/>
            </a:pPr>
            <a:r>
              <a:rPr lang="cs-CZ" altLang="cs-CZ" sz="1800" dirty="0">
                <a:latin typeface="Arial" panose="020B0604020202020204" pitchFamily="34" charset="0"/>
              </a:rPr>
              <a:t> </a:t>
            </a:r>
            <a:r>
              <a:rPr lang="cs-CZ" altLang="cs-CZ" sz="1800" dirty="0" err="1">
                <a:latin typeface="Arial" panose="020B0604020202020204" pitchFamily="34" charset="0"/>
              </a:rPr>
              <a:t>Pseudokritické</a:t>
            </a:r>
            <a:r>
              <a:rPr lang="cs-CZ" altLang="cs-CZ" sz="1800" dirty="0">
                <a:latin typeface="Arial" panose="020B0604020202020204" pitchFamily="34" charset="0"/>
              </a:rPr>
              <a:t> veličiny</a:t>
            </a:r>
          </a:p>
          <a:p>
            <a:pPr eaLnBrk="1" hangingPunct="1">
              <a:spcBef>
                <a:spcPct val="50000"/>
              </a:spcBef>
              <a:buFont typeface="Wingdings" panose="05000000000000000000" pitchFamily="2" charset="2"/>
              <a:buNone/>
            </a:pPr>
            <a:r>
              <a:rPr lang="cs-CZ" altLang="cs-CZ" sz="1600" dirty="0">
                <a:latin typeface="Arial" panose="020B0604020202020204" pitchFamily="34" charset="0"/>
              </a:rPr>
              <a:t>  - </a:t>
            </a:r>
            <a:r>
              <a:rPr lang="cs-CZ" altLang="cs-CZ" sz="1600" dirty="0" err="1">
                <a:latin typeface="Arial" panose="020B0604020202020204" pitchFamily="34" charset="0"/>
              </a:rPr>
              <a:t>Kayovy</a:t>
            </a:r>
            <a:r>
              <a:rPr lang="cs-CZ" altLang="cs-CZ" sz="1600" dirty="0">
                <a:latin typeface="Arial" panose="020B0604020202020204" pitchFamily="34" charset="0"/>
              </a:rPr>
              <a:t> </a:t>
            </a:r>
          </a:p>
          <a:p>
            <a:pPr eaLnBrk="1" hangingPunct="1">
              <a:spcBef>
                <a:spcPct val="50000"/>
              </a:spcBef>
              <a:buFont typeface="Wingdings" panose="05000000000000000000" pitchFamily="2" charset="2"/>
              <a:buNone/>
            </a:pPr>
            <a:r>
              <a:rPr lang="cs-CZ" altLang="cs-CZ" sz="1600" dirty="0">
                <a:latin typeface="Arial" panose="020B0604020202020204" pitchFamily="34" charset="0"/>
              </a:rPr>
              <a:t>  - </a:t>
            </a:r>
            <a:r>
              <a:rPr lang="cs-CZ" altLang="cs-CZ" sz="1600" dirty="0" err="1">
                <a:latin typeface="Arial" panose="020B0604020202020204" pitchFamily="34" charset="0"/>
              </a:rPr>
              <a:t>Joffeho</a:t>
            </a:r>
            <a:endParaRPr lang="cs-CZ" altLang="cs-CZ" sz="1600" dirty="0">
              <a:latin typeface="Arial" panose="020B0604020202020204" pitchFamily="34" charset="0"/>
            </a:endParaRPr>
          </a:p>
          <a:p>
            <a:pPr eaLnBrk="1" hangingPunct="1">
              <a:spcBef>
                <a:spcPct val="50000"/>
              </a:spcBef>
              <a:buFont typeface="Wingdings" panose="05000000000000000000" pitchFamily="2" charset="2"/>
              <a:buNone/>
            </a:pPr>
            <a:r>
              <a:rPr lang="cs-CZ" altLang="cs-CZ" sz="1600" dirty="0">
                <a:latin typeface="Arial" panose="020B0604020202020204" pitchFamily="34" charset="0"/>
              </a:rPr>
              <a:t>  - </a:t>
            </a:r>
            <a:r>
              <a:rPr lang="cs-CZ" altLang="cs-CZ" sz="1600" dirty="0" err="1">
                <a:latin typeface="Arial" panose="020B0604020202020204" pitchFamily="34" charset="0"/>
              </a:rPr>
              <a:t>Leeovy-Keslerovy</a:t>
            </a:r>
            <a:endParaRPr lang="en-US" altLang="cs-CZ" sz="1600" dirty="0">
              <a:latin typeface="Arial" panose="020B0604020202020204" pitchFamily="34" charset="0"/>
            </a:endParaRPr>
          </a:p>
        </p:txBody>
      </p:sp>
    </p:spTree>
  </p:cSld>
  <p:clrMapOvr>
    <a:masterClrMapping/>
  </p:clrMapOvr>
  <p:transition spd="med">
    <p:pull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Box 15"/>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400" b="1">
                <a:solidFill>
                  <a:srgbClr val="FFFFFF"/>
                </a:solidFill>
                <a:latin typeface="Arial" panose="020B0604020202020204" pitchFamily="34" charset="0"/>
              </a:rPr>
              <a:t>Dostupnost experimentálních</a:t>
            </a:r>
            <a:r>
              <a:rPr lang="cs-CZ" altLang="cs-CZ" sz="1800" b="1">
                <a:latin typeface="Arial" panose="020B0604020202020204" pitchFamily="34" charset="0"/>
              </a:rPr>
              <a:t> </a:t>
            </a:r>
            <a:r>
              <a:rPr lang="cs-CZ" altLang="cs-CZ" sz="2400" b="1">
                <a:solidFill>
                  <a:srgbClr val="FFFFFF"/>
                </a:solidFill>
                <a:latin typeface="Arial" panose="020B0604020202020204" pitchFamily="34" charset="0"/>
              </a:rPr>
              <a:t>dat</a:t>
            </a:r>
            <a:endParaRPr lang="en-US" altLang="cs-CZ" sz="2400" b="1">
              <a:solidFill>
                <a:srgbClr val="FFFFFF"/>
              </a:solidFill>
              <a:latin typeface="Arial" panose="020B0604020202020204" pitchFamily="34" charset="0"/>
            </a:endParaRPr>
          </a:p>
        </p:txBody>
      </p:sp>
      <p:graphicFrame>
        <p:nvGraphicFramePr>
          <p:cNvPr id="13315" name="Object 21"/>
          <p:cNvGraphicFramePr>
            <a:graphicFrameLocks noGrp="1" noChangeAspect="1"/>
          </p:cNvGraphicFramePr>
          <p:nvPr>
            <p:ph/>
            <p:extLst>
              <p:ext uri="{D42A27DB-BD31-4B8C-83A1-F6EECF244321}">
                <p14:modId xmlns:p14="http://schemas.microsoft.com/office/powerpoint/2010/main" val="4072492740"/>
              </p:ext>
            </p:extLst>
          </p:nvPr>
        </p:nvGraphicFramePr>
        <p:xfrm>
          <a:off x="1670050" y="636588"/>
          <a:ext cx="5772150" cy="4014787"/>
        </p:xfrm>
        <a:graphic>
          <a:graphicData uri="http://schemas.openxmlformats.org/presentationml/2006/ole">
            <mc:AlternateContent xmlns:mc="http://schemas.openxmlformats.org/markup-compatibility/2006">
              <mc:Choice xmlns:v="urn:schemas-microsoft-com:vml" Requires="v">
                <p:oleObj spid="_x0000_s1033" name="Document" r:id="rId4" imgW="5844810" imgH="4065783" progId="Word.Document.8">
                  <p:embed/>
                </p:oleObj>
              </mc:Choice>
              <mc:Fallback>
                <p:oleObj name="Document" r:id="rId4" imgW="5844810" imgH="4065783" progId="Word.Document.8">
                  <p:embed/>
                  <p:pic>
                    <p:nvPicPr>
                      <p:cNvPr id="0" name="Object 21"/>
                      <p:cNvPicPr>
                        <a:picLocks noChangeAspect="1" noChangeArrowheads="1"/>
                      </p:cNvPicPr>
                      <p:nvPr/>
                    </p:nvPicPr>
                    <p:blipFill>
                      <a:blip r:embed="rId5"/>
                      <a:srcRect/>
                      <a:stretch>
                        <a:fillRect/>
                      </a:stretch>
                    </p:blipFill>
                    <p:spPr bwMode="auto">
                      <a:xfrm>
                        <a:off x="1670050" y="636588"/>
                        <a:ext cx="5772150" cy="401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8447" name="Group 143"/>
          <p:cNvGraphicFramePr>
            <a:graphicFrameLocks noGrp="1"/>
          </p:cNvGraphicFramePr>
          <p:nvPr>
            <p:extLst>
              <p:ext uri="{D42A27DB-BD31-4B8C-83A1-F6EECF244321}">
                <p14:modId xmlns:p14="http://schemas.microsoft.com/office/powerpoint/2010/main" val="3741003708"/>
              </p:ext>
            </p:extLst>
          </p:nvPr>
        </p:nvGraphicFramePr>
        <p:xfrm>
          <a:off x="1699766" y="4725144"/>
          <a:ext cx="5738813" cy="1096984"/>
        </p:xfrm>
        <a:graphic>
          <a:graphicData uri="http://schemas.openxmlformats.org/drawingml/2006/table">
            <a:tbl>
              <a:tblPr/>
              <a:tblGrid>
                <a:gridCol w="873125">
                  <a:extLst>
                    <a:ext uri="{9D8B030D-6E8A-4147-A177-3AD203B41FA5}">
                      <a16:colId xmlns:a16="http://schemas.microsoft.com/office/drawing/2014/main" val="20000"/>
                    </a:ext>
                  </a:extLst>
                </a:gridCol>
                <a:gridCol w="1473200">
                  <a:extLst>
                    <a:ext uri="{9D8B030D-6E8A-4147-A177-3AD203B41FA5}">
                      <a16:colId xmlns:a16="http://schemas.microsoft.com/office/drawing/2014/main" val="20001"/>
                    </a:ext>
                  </a:extLst>
                </a:gridCol>
                <a:gridCol w="3392488">
                  <a:extLst>
                    <a:ext uri="{9D8B030D-6E8A-4147-A177-3AD203B41FA5}">
                      <a16:colId xmlns:a16="http://schemas.microsoft.com/office/drawing/2014/main" val="20002"/>
                    </a:ext>
                  </a:extLst>
                </a:gridCol>
              </a:tblGrid>
              <a:tr h="274241">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200" b="1" i="0" u="none" strike="noStrike" cap="none" normalizeH="0" baseline="0" dirty="0" smtClean="0">
                          <a:ln>
                            <a:noFill/>
                          </a:ln>
                          <a:solidFill>
                            <a:schemeClr val="tx1"/>
                          </a:solidFill>
                          <a:effectLst/>
                          <a:latin typeface="Verdana" pitchFamily="34" charset="0"/>
                        </a:rPr>
                        <a:t>Date</a:t>
                      </a:r>
                      <a:endParaRPr kumimoji="0" lang="en-US" altLang="cs-CZ" sz="1200" b="0" i="0" u="none" strike="noStrike" cap="none" normalizeH="0" baseline="0" dirty="0" smtClean="0">
                        <a:ln>
                          <a:noFill/>
                        </a:ln>
                        <a:solidFill>
                          <a:schemeClr val="tx1"/>
                        </a:solidFill>
                        <a:effectLst/>
                        <a:latin typeface="Arial" charset="0"/>
                      </a:endParaRPr>
                    </a:p>
                  </a:txBody>
                  <a:tcPr marT="45683" marB="45683"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99"/>
                    </a:solidFill>
                  </a:tcPr>
                </a:tc>
                <a:tc gridSpan="2">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200" b="1" i="0" u="none" strike="noStrike" cap="none" normalizeH="0" baseline="0" dirty="0" smtClean="0">
                          <a:ln>
                            <a:noFill/>
                          </a:ln>
                          <a:solidFill>
                            <a:schemeClr val="tx1"/>
                          </a:solidFill>
                          <a:effectLst/>
                          <a:latin typeface="Verdana" pitchFamily="34" charset="0"/>
                        </a:rPr>
                        <a:t>20</a:t>
                      </a:r>
                      <a:r>
                        <a:rPr kumimoji="0" lang="en-US" altLang="cs-CZ" sz="1200" b="1" i="0" u="none" strike="noStrike" cap="none" normalizeH="0" baseline="0" dirty="0" smtClean="0">
                          <a:ln>
                            <a:noFill/>
                          </a:ln>
                          <a:solidFill>
                            <a:schemeClr val="tx1"/>
                          </a:solidFill>
                          <a:effectLst/>
                          <a:latin typeface="Verdana" pitchFamily="34" charset="0"/>
                        </a:rPr>
                        <a:t>/</a:t>
                      </a:r>
                      <a:r>
                        <a:rPr kumimoji="0" lang="cs-CZ" altLang="cs-CZ" sz="1200" b="1" i="0" u="none" strike="noStrike" cap="none" normalizeH="0" baseline="0" dirty="0" smtClean="0">
                          <a:ln>
                            <a:noFill/>
                          </a:ln>
                          <a:solidFill>
                            <a:schemeClr val="tx1"/>
                          </a:solidFill>
                          <a:effectLst/>
                          <a:latin typeface="Verdana" pitchFamily="34" charset="0"/>
                        </a:rPr>
                        <a:t>09</a:t>
                      </a:r>
                      <a:r>
                        <a:rPr kumimoji="0" lang="en-US" altLang="cs-CZ" sz="1200" b="1" i="0" u="none" strike="noStrike" cap="none" normalizeH="0" baseline="0" dirty="0" smtClean="0">
                          <a:ln>
                            <a:noFill/>
                          </a:ln>
                          <a:solidFill>
                            <a:schemeClr val="tx1"/>
                          </a:solidFill>
                          <a:effectLst/>
                          <a:latin typeface="Verdana" pitchFamily="34" charset="0"/>
                        </a:rPr>
                        <a:t>/</a:t>
                      </a:r>
                      <a:r>
                        <a:rPr kumimoji="0" lang="cs-CZ" altLang="cs-CZ" sz="1200" b="1" i="0" u="none" strike="noStrike" cap="none" normalizeH="0" baseline="0" dirty="0" smtClean="0">
                          <a:ln>
                            <a:noFill/>
                          </a:ln>
                          <a:solidFill>
                            <a:schemeClr val="tx1"/>
                          </a:solidFill>
                          <a:effectLst/>
                          <a:latin typeface="Verdana" pitchFamily="34" charset="0"/>
                        </a:rPr>
                        <a:t>2016</a:t>
                      </a:r>
                      <a:endParaRPr kumimoji="0" lang="en-US" altLang="cs-CZ" sz="1200" b="0" i="0" u="none" strike="noStrike" cap="none" normalizeH="0" baseline="0" dirty="0" smtClean="0">
                        <a:ln>
                          <a:noFill/>
                        </a:ln>
                        <a:solidFill>
                          <a:schemeClr val="tx1"/>
                        </a:solidFill>
                        <a:effectLst/>
                        <a:latin typeface="Arial" charset="0"/>
                      </a:endParaRPr>
                    </a:p>
                  </a:txBody>
                  <a:tcPr marT="45683" marB="45683"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99"/>
                    </a:solidFill>
                  </a:tcPr>
                </a:tc>
                <a:tc hMerge="1">
                  <a:txBody>
                    <a:bodyPr/>
                    <a:lstStyle/>
                    <a:p>
                      <a:endParaRPr lang="cs-CZ"/>
                    </a:p>
                  </a:txBody>
                  <a:tcPr/>
                </a:tc>
                <a:extLst>
                  <a:ext uri="{0D108BD9-81ED-4DB2-BD59-A6C34878D82A}">
                    <a16:rowId xmlns:a16="http://schemas.microsoft.com/office/drawing/2014/main" val="10000"/>
                  </a:ext>
                </a:extLst>
              </a:tr>
              <a:tr h="274241">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200" b="1" i="0" u="none" strike="noStrike" cap="none" normalizeH="0" baseline="0" smtClean="0">
                          <a:ln>
                            <a:noFill/>
                          </a:ln>
                          <a:solidFill>
                            <a:schemeClr val="tx1"/>
                          </a:solidFill>
                          <a:effectLst/>
                          <a:latin typeface="Verdana" pitchFamily="34" charset="0"/>
                        </a:rPr>
                        <a:t>Count</a:t>
                      </a:r>
                      <a:endParaRPr kumimoji="0" lang="en-US" altLang="cs-CZ" sz="1200" b="0" i="0" u="none" strike="noStrike" cap="none" normalizeH="0" baseline="0" smtClean="0">
                        <a:ln>
                          <a:noFill/>
                        </a:ln>
                        <a:solidFill>
                          <a:schemeClr val="tx1"/>
                        </a:solidFill>
                        <a:effectLst/>
                        <a:latin typeface="Arial" charset="0"/>
                      </a:endParaRPr>
                    </a:p>
                  </a:txBody>
                  <a:tcPr marT="45683" marB="4568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FF99"/>
                    </a:solid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altLang="cs-CZ" sz="1200" b="1" i="0" u="none" strike="noStrike" cap="none" normalizeH="0" baseline="0" dirty="0" smtClean="0">
                          <a:ln>
                            <a:noFill/>
                          </a:ln>
                          <a:solidFill>
                            <a:srgbClr val="FF0000"/>
                          </a:solidFill>
                          <a:effectLst/>
                          <a:latin typeface="Verdana" pitchFamily="34" charset="0"/>
                        </a:rPr>
                        <a:t>120,299,159</a:t>
                      </a:r>
                      <a:endParaRPr kumimoji="0" lang="en-US" altLang="cs-CZ" sz="1200" b="0" i="0" u="none" strike="noStrike" cap="none" normalizeH="0" baseline="0" dirty="0" smtClean="0">
                        <a:ln>
                          <a:noFill/>
                        </a:ln>
                        <a:solidFill>
                          <a:srgbClr val="FF0000"/>
                        </a:solidFill>
                        <a:effectLst/>
                        <a:latin typeface="Arial" charset="0"/>
                      </a:endParaRPr>
                    </a:p>
                  </a:txBody>
                  <a:tcPr marT="45683" marB="45683" horzOverflow="overflow">
                    <a:lnL>
                      <a:noFill/>
                    </a:lnL>
                    <a:lnR>
                      <a:noFill/>
                    </a:lnR>
                    <a:lnT>
                      <a:noFill/>
                    </a:lnT>
                    <a:lnB>
                      <a:noFill/>
                    </a:lnB>
                    <a:lnTlToBr>
                      <a:noFill/>
                    </a:lnTlToBr>
                    <a:lnBlToTr>
                      <a:noFill/>
                    </a:lnBlToTr>
                    <a:solidFill>
                      <a:srgbClr val="FFFF99"/>
                    </a:solid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200" b="1" i="0" u="none" strike="noStrike" cap="none" normalizeH="0" baseline="0" dirty="0" smtClean="0">
                          <a:ln>
                            <a:noFill/>
                          </a:ln>
                          <a:solidFill>
                            <a:srgbClr val="FF0000"/>
                          </a:solidFill>
                          <a:effectLst/>
                          <a:latin typeface="Verdana" pitchFamily="34" charset="0"/>
                        </a:rPr>
                        <a:t>organic and inorganic substances</a:t>
                      </a:r>
                      <a:endParaRPr kumimoji="0" lang="en-US" altLang="cs-CZ" sz="1200" b="1" i="0" u="none" strike="noStrike" cap="none" normalizeH="0" baseline="0" dirty="0" smtClean="0">
                        <a:ln>
                          <a:noFill/>
                        </a:ln>
                        <a:solidFill>
                          <a:srgbClr val="FF0000"/>
                        </a:solidFill>
                        <a:effectLst/>
                        <a:latin typeface="Arial" charset="0"/>
                      </a:endParaRPr>
                    </a:p>
                  </a:txBody>
                  <a:tcPr marT="45683" marB="45683"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99"/>
                    </a:solidFill>
                  </a:tcPr>
                </a:tc>
                <a:extLst>
                  <a:ext uri="{0D108BD9-81ED-4DB2-BD59-A6C34878D82A}">
                    <a16:rowId xmlns:a16="http://schemas.microsoft.com/office/drawing/2014/main" val="10001"/>
                  </a:ext>
                </a:extLst>
              </a:tr>
              <a:tr h="274241">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200" b="0" i="0" u="none" strike="noStrike" cap="none" normalizeH="0" baseline="0" smtClean="0">
                          <a:ln>
                            <a:noFill/>
                          </a:ln>
                          <a:solidFill>
                            <a:schemeClr val="tx1"/>
                          </a:solidFill>
                          <a:effectLst/>
                          <a:latin typeface="Verdana" pitchFamily="34" charset="0"/>
                        </a:rPr>
                        <a:t> </a:t>
                      </a:r>
                      <a:endParaRPr kumimoji="0" lang="en-US" altLang="cs-CZ" sz="1200" b="0" i="0" u="none" strike="noStrike" cap="none" normalizeH="0" baseline="0" smtClean="0">
                        <a:ln>
                          <a:noFill/>
                        </a:ln>
                        <a:solidFill>
                          <a:schemeClr val="tx1"/>
                        </a:solidFill>
                        <a:effectLst/>
                        <a:latin typeface="Arial" charset="0"/>
                      </a:endParaRPr>
                    </a:p>
                  </a:txBody>
                  <a:tcPr marT="45683" marB="4568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FF99"/>
                    </a:solid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altLang="cs-CZ" sz="1200" b="0" i="0" u="none" strike="noStrike" cap="none" normalizeH="0" baseline="0" dirty="0" smtClean="0">
                        <a:ln>
                          <a:noFill/>
                        </a:ln>
                        <a:solidFill>
                          <a:schemeClr val="tx1"/>
                        </a:solidFill>
                        <a:effectLst/>
                        <a:latin typeface="Arial" charset="0"/>
                      </a:endParaRPr>
                    </a:p>
                  </a:txBody>
                  <a:tcPr marT="45683" marB="45683" horzOverflow="overflow">
                    <a:lnL>
                      <a:noFill/>
                    </a:lnL>
                    <a:lnR>
                      <a:noFill/>
                    </a:lnR>
                    <a:lnT>
                      <a:noFill/>
                    </a:lnT>
                    <a:lnB>
                      <a:noFill/>
                    </a:lnB>
                    <a:lnTlToBr>
                      <a:noFill/>
                    </a:lnTlToBr>
                    <a:lnBlToTr>
                      <a:noFill/>
                    </a:lnBlToTr>
                    <a:solidFill>
                      <a:srgbClr val="FFFF99"/>
                    </a:solid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1200" b="0" i="0" u="none" strike="noStrike" cap="none" normalizeH="0" baseline="0" dirty="0" smtClean="0">
                        <a:ln>
                          <a:noFill/>
                        </a:ln>
                        <a:solidFill>
                          <a:schemeClr val="tx1"/>
                        </a:solidFill>
                        <a:effectLst/>
                        <a:latin typeface="Arial" charset="0"/>
                      </a:endParaRPr>
                    </a:p>
                  </a:txBody>
                  <a:tcPr marT="45683" marB="45683"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99"/>
                    </a:solidFill>
                  </a:tcPr>
                </a:tc>
                <a:extLst>
                  <a:ext uri="{0D108BD9-81ED-4DB2-BD59-A6C34878D82A}">
                    <a16:rowId xmlns:a16="http://schemas.microsoft.com/office/drawing/2014/main" val="10002"/>
                  </a:ext>
                </a:extLst>
              </a:tr>
              <a:tr h="274241">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200" b="1" i="0" u="none" strike="noStrike" cap="none" normalizeH="0" baseline="0" smtClean="0">
                          <a:ln>
                            <a:noFill/>
                          </a:ln>
                          <a:solidFill>
                            <a:schemeClr val="tx1"/>
                          </a:solidFill>
                          <a:effectLst/>
                          <a:latin typeface="Verdana" pitchFamily="34" charset="0"/>
                        </a:rPr>
                        <a:t>CAS RN</a:t>
                      </a:r>
                      <a:endParaRPr kumimoji="0" lang="en-US" altLang="cs-CZ" sz="1200" b="0" i="0" u="none" strike="noStrike" cap="none" normalizeH="0" baseline="0" smtClean="0">
                        <a:ln>
                          <a:noFill/>
                        </a:ln>
                        <a:solidFill>
                          <a:schemeClr val="tx1"/>
                        </a:solidFill>
                        <a:effectLst/>
                        <a:latin typeface="Arial" charset="0"/>
                      </a:endParaRPr>
                    </a:p>
                  </a:txBody>
                  <a:tcPr marT="45683" marB="45683"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cs-CZ" sz="1200" b="1" i="0" u="none" strike="noStrike" cap="none" normalizeH="0" baseline="0" dirty="0" smtClean="0">
                          <a:ln>
                            <a:noFill/>
                          </a:ln>
                          <a:solidFill>
                            <a:schemeClr val="tx1"/>
                          </a:solidFill>
                          <a:effectLst/>
                          <a:latin typeface="Verdana" pitchFamily="34" charset="0"/>
                        </a:rPr>
                        <a:t>1995935-40-4</a:t>
                      </a:r>
                      <a:endParaRPr kumimoji="0" lang="en-US" altLang="cs-CZ" sz="1200" b="0" i="0" u="none" strike="noStrike" cap="none" normalizeH="0" baseline="0" dirty="0" smtClean="0">
                        <a:ln>
                          <a:noFill/>
                        </a:ln>
                        <a:solidFill>
                          <a:schemeClr val="tx1"/>
                        </a:solidFill>
                        <a:effectLst/>
                        <a:latin typeface="Arial" charset="0"/>
                      </a:endParaRPr>
                    </a:p>
                  </a:txBody>
                  <a:tcPr marT="45683" marB="4568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Times New Roman" pitchFamily="18" charset="0"/>
                        </a:defRPr>
                      </a:lvl1pPr>
                      <a:lvl2pPr algn="l">
                        <a:spcBef>
                          <a:spcPct val="20000"/>
                        </a:spcBef>
                        <a:defRPr sz="2400">
                          <a:solidFill>
                            <a:schemeClr val="tx1"/>
                          </a:solidFill>
                          <a:latin typeface="Times New Roman" pitchFamily="18" charset="0"/>
                        </a:defRPr>
                      </a:lvl2pPr>
                      <a:lvl3pPr algn="l">
                        <a:spcBef>
                          <a:spcPct val="20000"/>
                        </a:spcBef>
                        <a:defRPr sz="2000">
                          <a:solidFill>
                            <a:schemeClr val="tx1"/>
                          </a:solidFill>
                          <a:latin typeface="Times New Roman" pitchFamily="18"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200" b="0" i="0" u="none" strike="noStrike" cap="none" normalizeH="0" baseline="0" dirty="0" smtClean="0">
                          <a:ln>
                            <a:noFill/>
                          </a:ln>
                          <a:solidFill>
                            <a:schemeClr val="tx1"/>
                          </a:solidFill>
                          <a:effectLst/>
                          <a:latin typeface="Verdana" pitchFamily="34" charset="0"/>
                        </a:rPr>
                        <a:t>is the most recent CAS Registry Number</a:t>
                      </a:r>
                      <a:endParaRPr kumimoji="0" lang="en-US" altLang="cs-CZ" sz="1200" b="0" i="0" u="none" strike="noStrike" cap="none" normalizeH="0" baseline="0" dirty="0" smtClean="0">
                        <a:ln>
                          <a:noFill/>
                        </a:ln>
                        <a:solidFill>
                          <a:schemeClr val="tx1"/>
                        </a:solidFill>
                        <a:effectLst/>
                        <a:latin typeface="Arial" charset="0"/>
                      </a:endParaRPr>
                    </a:p>
                  </a:txBody>
                  <a:tcPr marT="45683" marB="45683"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bl>
          </a:graphicData>
        </a:graphic>
      </p:graphicFrame>
      <p:sp>
        <p:nvSpPr>
          <p:cNvPr id="13333" name="Text Box 141"/>
          <p:cNvSpPr txBox="1">
            <a:spLocks noChangeArrowheads="1"/>
          </p:cNvSpPr>
          <p:nvPr/>
        </p:nvSpPr>
        <p:spPr bwMode="auto">
          <a:xfrm>
            <a:off x="2758843" y="5891134"/>
            <a:ext cx="3626313" cy="83099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cs-CZ" sz="1200" b="1" dirty="0">
                <a:solidFill>
                  <a:srgbClr val="CC0000"/>
                </a:solidFill>
                <a:latin typeface="Arial" panose="020B0604020202020204" pitchFamily="34" charset="0"/>
              </a:rPr>
              <a:t>2001: </a:t>
            </a:r>
            <a:r>
              <a:rPr lang="en-US" altLang="cs-CZ" sz="1200" dirty="0">
                <a:solidFill>
                  <a:srgbClr val="CC0000"/>
                </a:solidFill>
                <a:latin typeface="Arial" panose="020B0604020202020204" pitchFamily="34" charset="0"/>
              </a:rPr>
              <a:t>11 million organic and inorganic </a:t>
            </a:r>
            <a:r>
              <a:rPr lang="en-US" altLang="cs-CZ" sz="1200" dirty="0" smtClean="0">
                <a:solidFill>
                  <a:srgbClr val="CC0000"/>
                </a:solidFill>
                <a:latin typeface="Arial" panose="020B0604020202020204" pitchFamily="34" charset="0"/>
              </a:rPr>
              <a:t>substance</a:t>
            </a:r>
            <a:r>
              <a:rPr lang="cs-CZ" altLang="cs-CZ" sz="1200" dirty="0" smtClean="0">
                <a:solidFill>
                  <a:srgbClr val="CC0000"/>
                </a:solidFill>
                <a:latin typeface="Arial" panose="020B0604020202020204" pitchFamily="34" charset="0"/>
              </a:rPr>
              <a:t>s</a:t>
            </a:r>
          </a:p>
          <a:p>
            <a:pPr algn="ctr" eaLnBrk="1" hangingPunct="1">
              <a:spcBef>
                <a:spcPct val="50000"/>
              </a:spcBef>
              <a:buFontTx/>
              <a:buNone/>
            </a:pPr>
            <a:r>
              <a:rPr lang="cs-CZ" altLang="cs-CZ" sz="1200" dirty="0" smtClean="0">
                <a:solidFill>
                  <a:srgbClr val="CC0000"/>
                </a:solidFill>
                <a:latin typeface="Arial" panose="020B0604020202020204" pitchFamily="34" charset="0"/>
              </a:rPr>
              <a:t>2009: </a:t>
            </a:r>
            <a:r>
              <a:rPr lang="cs-CZ" altLang="cs-CZ" sz="1200" dirty="0">
                <a:solidFill>
                  <a:srgbClr val="CC0000"/>
                </a:solidFill>
                <a:latin typeface="Arial" panose="020B0604020202020204" pitchFamily="34" charset="0"/>
              </a:rPr>
              <a:t>42 </a:t>
            </a:r>
            <a:r>
              <a:rPr lang="cs-CZ" altLang="cs-CZ" sz="1200" dirty="0" err="1">
                <a:solidFill>
                  <a:srgbClr val="CC0000"/>
                </a:solidFill>
                <a:latin typeface="Arial" panose="020B0604020202020204" pitchFamily="34" charset="0"/>
              </a:rPr>
              <a:t>million</a:t>
            </a:r>
            <a:r>
              <a:rPr lang="cs-CZ" altLang="cs-CZ" sz="1200" dirty="0">
                <a:solidFill>
                  <a:srgbClr val="CC0000"/>
                </a:solidFill>
                <a:latin typeface="Arial" panose="020B0604020202020204" pitchFamily="34" charset="0"/>
              </a:rPr>
              <a:t> </a:t>
            </a:r>
            <a:r>
              <a:rPr lang="en-US" altLang="cs-CZ" sz="1200" dirty="0">
                <a:solidFill>
                  <a:srgbClr val="CC0000"/>
                </a:solidFill>
                <a:latin typeface="Arial" panose="020B0604020202020204" pitchFamily="34" charset="0"/>
              </a:rPr>
              <a:t>organic and inorganic </a:t>
            </a:r>
            <a:r>
              <a:rPr lang="en-US" altLang="cs-CZ" sz="1200" dirty="0" smtClean="0">
                <a:solidFill>
                  <a:srgbClr val="CC0000"/>
                </a:solidFill>
                <a:latin typeface="Arial" panose="020B0604020202020204" pitchFamily="34" charset="0"/>
              </a:rPr>
              <a:t>substances</a:t>
            </a:r>
            <a:endParaRPr lang="cs-CZ" altLang="cs-CZ" sz="1200" dirty="0">
              <a:solidFill>
                <a:srgbClr val="CC0000"/>
              </a:solidFill>
              <a:latin typeface="Arial" panose="020B0604020202020204" pitchFamily="34" charset="0"/>
            </a:endParaRPr>
          </a:p>
          <a:p>
            <a:pPr algn="ctr" eaLnBrk="1" hangingPunct="1">
              <a:spcBef>
                <a:spcPct val="50000"/>
              </a:spcBef>
              <a:buFontTx/>
              <a:buNone/>
            </a:pPr>
            <a:r>
              <a:rPr lang="cs-CZ" altLang="cs-CZ" sz="1200" dirty="0" smtClean="0">
                <a:solidFill>
                  <a:srgbClr val="CC0000"/>
                </a:solidFill>
                <a:latin typeface="Arial" panose="020B0604020202020204" pitchFamily="34" charset="0"/>
              </a:rPr>
              <a:t>2014</a:t>
            </a:r>
            <a:r>
              <a:rPr lang="cs-CZ" altLang="cs-CZ" sz="1200" dirty="0">
                <a:solidFill>
                  <a:srgbClr val="CC0000"/>
                </a:solidFill>
                <a:latin typeface="Arial" panose="020B0604020202020204" pitchFamily="34" charset="0"/>
              </a:rPr>
              <a:t>: 90 </a:t>
            </a:r>
            <a:r>
              <a:rPr lang="cs-CZ" altLang="cs-CZ" sz="1200" dirty="0" err="1">
                <a:solidFill>
                  <a:srgbClr val="CC0000"/>
                </a:solidFill>
                <a:latin typeface="Arial" panose="020B0604020202020204" pitchFamily="34" charset="0"/>
              </a:rPr>
              <a:t>million</a:t>
            </a:r>
            <a:r>
              <a:rPr lang="cs-CZ" altLang="cs-CZ" sz="1200" dirty="0">
                <a:solidFill>
                  <a:srgbClr val="CC0000"/>
                </a:solidFill>
                <a:latin typeface="Arial" panose="020B0604020202020204" pitchFamily="34" charset="0"/>
              </a:rPr>
              <a:t> </a:t>
            </a:r>
            <a:r>
              <a:rPr lang="en-US" altLang="cs-CZ" sz="1200" dirty="0">
                <a:solidFill>
                  <a:srgbClr val="CC0000"/>
                </a:solidFill>
                <a:latin typeface="Arial" panose="020B0604020202020204" pitchFamily="34" charset="0"/>
              </a:rPr>
              <a:t>organic and inorganic substances</a:t>
            </a:r>
            <a:r>
              <a:rPr lang="cs-CZ" altLang="cs-CZ" sz="1200" dirty="0">
                <a:solidFill>
                  <a:srgbClr val="CC0000"/>
                </a:solidFill>
                <a:latin typeface="Arial" panose="020B0604020202020204" pitchFamily="34" charset="0"/>
              </a:rPr>
              <a:t> </a:t>
            </a:r>
            <a:endParaRPr lang="en-US" altLang="cs-CZ" sz="1200" dirty="0">
              <a:solidFill>
                <a:srgbClr val="CC0000"/>
              </a:solidFill>
              <a:latin typeface="Arial" panose="020B0604020202020204" pitchFamily="34" charset="0"/>
            </a:endParaRPr>
          </a:p>
        </p:txBody>
      </p:sp>
      <p:sp>
        <p:nvSpPr>
          <p:cNvPr id="13334" name="Rectangle 145"/>
          <p:cNvSpPr>
            <a:spLocks noChangeArrowheads="1"/>
          </p:cNvSpPr>
          <p:nvPr/>
        </p:nvSpPr>
        <p:spPr bwMode="auto">
          <a:xfrm>
            <a:off x="5554216" y="4725144"/>
            <a:ext cx="1517650" cy="2762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cs-CZ" sz="1200" dirty="0">
                <a:solidFill>
                  <a:srgbClr val="0033CC"/>
                </a:solidFill>
                <a:latin typeface="Arial" panose="020B0604020202020204" pitchFamily="34" charset="0"/>
              </a:rPr>
              <a:t>http://www.cas.org/</a:t>
            </a:r>
          </a:p>
        </p:txBody>
      </p:sp>
      <p:sp>
        <p:nvSpPr>
          <p:cNvPr id="2" name="TextovéPole 1"/>
          <p:cNvSpPr txBox="1"/>
          <p:nvPr/>
        </p:nvSpPr>
        <p:spPr>
          <a:xfrm>
            <a:off x="755576" y="634366"/>
            <a:ext cx="761747" cy="369332"/>
          </a:xfrm>
          <a:prstGeom prst="rect">
            <a:avLst/>
          </a:prstGeom>
          <a:noFill/>
        </p:spPr>
        <p:txBody>
          <a:bodyPr wrap="none" rtlCol="0">
            <a:spAutoFit/>
          </a:bodyPr>
          <a:lstStyle/>
          <a:p>
            <a:r>
              <a:rPr lang="cs-CZ" dirty="0" smtClean="0">
                <a:solidFill>
                  <a:srgbClr val="CC0000"/>
                </a:solidFill>
              </a:rPr>
              <a:t>2001:</a:t>
            </a:r>
            <a:endParaRPr lang="cs-CZ" dirty="0">
              <a:solidFill>
                <a:srgbClr val="CC0000"/>
              </a:solidFill>
            </a:endParaRPr>
          </a:p>
        </p:txBody>
      </p:sp>
    </p:spTree>
  </p:cSld>
  <p:clrMapOvr>
    <a:masterClrMapping/>
  </p:clrMapOvr>
  <p:transition spd="med">
    <p:pull dir="l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cs-CZ" sz="2400" b="1">
                <a:solidFill>
                  <a:srgbClr val="FFFFFF"/>
                </a:solidFill>
                <a:latin typeface="Arial" panose="020B0604020202020204" pitchFamily="34" charset="0"/>
              </a:rPr>
              <a:t>Skupinově příspěvkové metody</a:t>
            </a:r>
          </a:p>
        </p:txBody>
      </p:sp>
      <p:sp>
        <p:nvSpPr>
          <p:cNvPr id="46083" name="Text Box 6"/>
          <p:cNvSpPr txBox="1">
            <a:spLocks noChangeArrowheads="1"/>
          </p:cNvSpPr>
          <p:nvPr/>
        </p:nvSpPr>
        <p:spPr bwMode="auto">
          <a:xfrm>
            <a:off x="179388" y="665163"/>
            <a:ext cx="8461375" cy="9636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pPr>
            <a:r>
              <a:rPr lang="en-US" altLang="cs-CZ" sz="1400" dirty="0">
                <a:latin typeface="Arial" panose="020B0604020202020204" pitchFamily="34" charset="0"/>
              </a:rPr>
              <a:t> </a:t>
            </a:r>
            <a:r>
              <a:rPr lang="en-US" altLang="cs-CZ" sz="1400" dirty="0" err="1">
                <a:latin typeface="Arial" panose="020B0604020202020204" pitchFamily="34" charset="0"/>
              </a:rPr>
              <a:t>Molekulární</a:t>
            </a:r>
            <a:r>
              <a:rPr lang="en-US" altLang="cs-CZ" sz="1400" dirty="0">
                <a:latin typeface="Arial" panose="020B0604020202020204" pitchFamily="34" charset="0"/>
              </a:rPr>
              <a:t> </a:t>
            </a:r>
            <a:r>
              <a:rPr lang="en-US" altLang="cs-CZ" sz="1400" dirty="0" err="1">
                <a:latin typeface="Arial" panose="020B0604020202020204" pitchFamily="34" charset="0"/>
              </a:rPr>
              <a:t>struktura</a:t>
            </a:r>
            <a:r>
              <a:rPr lang="en-US" altLang="cs-CZ" sz="1400" dirty="0">
                <a:latin typeface="Arial" panose="020B0604020202020204" pitchFamily="34" charset="0"/>
              </a:rPr>
              <a:t> (</a:t>
            </a:r>
            <a:r>
              <a:rPr lang="en-US" altLang="cs-CZ" sz="1400" dirty="0" err="1">
                <a:latin typeface="Arial" panose="020B0604020202020204" pitchFamily="34" charset="0"/>
              </a:rPr>
              <a:t>určuje</a:t>
            </a:r>
            <a:r>
              <a:rPr lang="en-US" altLang="cs-CZ" sz="1400" dirty="0">
                <a:latin typeface="Arial" panose="020B0604020202020204" pitchFamily="34" charset="0"/>
              </a:rPr>
              <a:t> </a:t>
            </a:r>
            <a:r>
              <a:rPr lang="en-US" altLang="cs-CZ" sz="1400" dirty="0" err="1">
                <a:latin typeface="Arial" panose="020B0604020202020204" pitchFamily="34" charset="0"/>
              </a:rPr>
              <a:t>velikost</a:t>
            </a:r>
            <a:r>
              <a:rPr lang="en-US" altLang="cs-CZ" sz="1400" dirty="0">
                <a:latin typeface="Arial" panose="020B0604020202020204" pitchFamily="34" charset="0"/>
              </a:rPr>
              <a:t> a </a:t>
            </a:r>
            <a:r>
              <a:rPr lang="en-US" altLang="cs-CZ" sz="1400" dirty="0" err="1">
                <a:latin typeface="Arial" panose="020B0604020202020204" pitchFamily="34" charset="0"/>
              </a:rPr>
              <a:t>typ</a:t>
            </a:r>
            <a:r>
              <a:rPr lang="en-US" altLang="cs-CZ" sz="1400" dirty="0">
                <a:latin typeface="Arial" panose="020B0604020202020204" pitchFamily="34" charset="0"/>
              </a:rPr>
              <a:t> </a:t>
            </a:r>
            <a:r>
              <a:rPr lang="en-US" altLang="cs-CZ" sz="1400" dirty="0" err="1">
                <a:latin typeface="Arial" panose="020B0604020202020204" pitchFamily="34" charset="0"/>
              </a:rPr>
              <a:t>mezimolekulárních</a:t>
            </a:r>
            <a:r>
              <a:rPr lang="en-US" altLang="cs-CZ" sz="1400" dirty="0">
                <a:latin typeface="Arial" panose="020B0604020202020204" pitchFamily="34" charset="0"/>
              </a:rPr>
              <a:t> </a:t>
            </a:r>
            <a:r>
              <a:rPr lang="en-US" altLang="cs-CZ" sz="1400" dirty="0" err="1">
                <a:latin typeface="Arial" panose="020B0604020202020204" pitchFamily="34" charset="0"/>
              </a:rPr>
              <a:t>sil</a:t>
            </a:r>
            <a:r>
              <a:rPr lang="en-US" altLang="cs-CZ" sz="1400" dirty="0">
                <a:latin typeface="Arial" panose="020B0604020202020204" pitchFamily="34" charset="0"/>
              </a:rPr>
              <a:t>)</a:t>
            </a:r>
            <a:r>
              <a:rPr lang="cs-CZ" altLang="cs-CZ" sz="1400" dirty="0">
                <a:latin typeface="Arial" panose="020B0604020202020204" pitchFamily="34" charset="0"/>
              </a:rPr>
              <a:t> </a:t>
            </a:r>
            <a:r>
              <a:rPr lang="cs-CZ" altLang="cs-CZ" sz="1400" dirty="0">
                <a:latin typeface="Arial" panose="020B0604020202020204" pitchFamily="34" charset="0"/>
                <a:sym typeface="Wingdings" panose="05000000000000000000" pitchFamily="2" charset="2"/>
              </a:rPr>
              <a:t></a:t>
            </a:r>
            <a:r>
              <a:rPr lang="en-US" altLang="cs-CZ" sz="1400" dirty="0">
                <a:latin typeface="Arial" panose="020B0604020202020204" pitchFamily="34" charset="0"/>
                <a:sym typeface="Wingdings" panose="05000000000000000000" pitchFamily="2" charset="2"/>
              </a:rPr>
              <a:t> </a:t>
            </a:r>
            <a:r>
              <a:rPr lang="en-US" altLang="cs-CZ" sz="1400" dirty="0" err="1">
                <a:latin typeface="Arial" panose="020B0604020202020204" pitchFamily="34" charset="0"/>
              </a:rPr>
              <a:t>makroskopická</a:t>
            </a:r>
            <a:r>
              <a:rPr lang="en-US" altLang="cs-CZ" sz="1400" dirty="0">
                <a:latin typeface="Arial" panose="020B0604020202020204" pitchFamily="34" charset="0"/>
              </a:rPr>
              <a:t> </a:t>
            </a:r>
            <a:r>
              <a:rPr lang="en-US" altLang="cs-CZ" sz="1400" dirty="0" err="1" smtClean="0">
                <a:latin typeface="Arial" panose="020B0604020202020204" pitchFamily="34" charset="0"/>
              </a:rPr>
              <a:t>vlastnost</a:t>
            </a:r>
            <a:endParaRPr lang="en-US" altLang="cs-CZ" sz="1400" dirty="0">
              <a:latin typeface="Arial" panose="020B0604020202020204" pitchFamily="34" charset="0"/>
            </a:endParaRPr>
          </a:p>
          <a:p>
            <a:pPr eaLnBrk="1" hangingPunct="1">
              <a:spcBef>
                <a:spcPct val="50000"/>
              </a:spcBef>
            </a:pPr>
            <a:r>
              <a:rPr lang="en-US" altLang="cs-CZ" sz="1400" dirty="0">
                <a:latin typeface="Arial" panose="020B0604020202020204" pitchFamily="34" charset="0"/>
              </a:rPr>
              <a:t> </a:t>
            </a:r>
            <a:r>
              <a:rPr lang="en-US" altLang="cs-CZ" sz="1400" dirty="0" err="1">
                <a:latin typeface="Arial" panose="020B0604020202020204" pitchFamily="34" charset="0"/>
              </a:rPr>
              <a:t>Makroskopická</a:t>
            </a:r>
            <a:r>
              <a:rPr lang="en-US" altLang="cs-CZ" sz="1400" dirty="0">
                <a:latin typeface="Arial" panose="020B0604020202020204" pitchFamily="34" charset="0"/>
              </a:rPr>
              <a:t> </a:t>
            </a:r>
            <a:r>
              <a:rPr lang="en-US" altLang="cs-CZ" sz="1400" dirty="0" err="1">
                <a:latin typeface="Arial" panose="020B0604020202020204" pitchFamily="34" charset="0"/>
              </a:rPr>
              <a:t>vlastnost</a:t>
            </a:r>
            <a:r>
              <a:rPr lang="en-US" altLang="cs-CZ" sz="1400" dirty="0">
                <a:latin typeface="Arial" panose="020B0604020202020204" pitchFamily="34" charset="0"/>
              </a:rPr>
              <a:t> </a:t>
            </a:r>
            <a:r>
              <a:rPr lang="cs-CZ" altLang="cs-CZ" sz="1400" dirty="0">
                <a:latin typeface="Arial" panose="020B0604020202020204" pitchFamily="34" charset="0"/>
                <a:sym typeface="Wingdings" panose="05000000000000000000" pitchFamily="2" charset="2"/>
              </a:rPr>
              <a:t>je získána jako</a:t>
            </a:r>
            <a:r>
              <a:rPr lang="en-US" altLang="cs-CZ" sz="1400" dirty="0">
                <a:latin typeface="Arial" panose="020B0604020202020204" pitchFamily="34" charset="0"/>
                <a:sym typeface="Wingdings" panose="05000000000000000000" pitchFamily="2" charset="2"/>
              </a:rPr>
              <a:t> </a:t>
            </a:r>
            <a:r>
              <a:rPr lang="en-US" altLang="cs-CZ" sz="1400" dirty="0" err="1">
                <a:latin typeface="Arial" panose="020B0604020202020204" pitchFamily="34" charset="0"/>
              </a:rPr>
              <a:t>sumace</a:t>
            </a:r>
            <a:r>
              <a:rPr lang="en-US" altLang="cs-CZ" sz="1400" dirty="0">
                <a:latin typeface="Arial" panose="020B0604020202020204" pitchFamily="34" charset="0"/>
              </a:rPr>
              <a:t> </a:t>
            </a:r>
            <a:r>
              <a:rPr lang="en-US" altLang="cs-CZ" sz="1400" dirty="0" err="1">
                <a:latin typeface="Arial" panose="020B0604020202020204" pitchFamily="34" charset="0"/>
              </a:rPr>
              <a:t>příspěvků</a:t>
            </a:r>
            <a:r>
              <a:rPr lang="en-US" altLang="cs-CZ" sz="1400" dirty="0">
                <a:latin typeface="Arial" panose="020B0604020202020204" pitchFamily="34" charset="0"/>
              </a:rPr>
              <a:t> </a:t>
            </a:r>
            <a:r>
              <a:rPr lang="en-US" altLang="cs-CZ" sz="1400" dirty="0" err="1">
                <a:latin typeface="Arial" panose="020B0604020202020204" pitchFamily="34" charset="0"/>
              </a:rPr>
              <a:t>strukturních</a:t>
            </a:r>
            <a:r>
              <a:rPr lang="en-US" altLang="cs-CZ" sz="1400" dirty="0">
                <a:latin typeface="Arial" panose="020B0604020202020204" pitchFamily="34" charset="0"/>
              </a:rPr>
              <a:t> </a:t>
            </a:r>
            <a:r>
              <a:rPr lang="en-US" altLang="cs-CZ" sz="1400" dirty="0" err="1" smtClean="0">
                <a:latin typeface="Arial" panose="020B0604020202020204" pitchFamily="34" charset="0"/>
              </a:rPr>
              <a:t>jednotek</a:t>
            </a:r>
            <a:endParaRPr lang="en-US" altLang="cs-CZ" sz="1400" dirty="0">
              <a:latin typeface="Arial" panose="020B0604020202020204" pitchFamily="34" charset="0"/>
            </a:endParaRPr>
          </a:p>
          <a:p>
            <a:pPr eaLnBrk="1" hangingPunct="1">
              <a:lnSpc>
                <a:spcPct val="110000"/>
              </a:lnSpc>
              <a:spcBef>
                <a:spcPct val="50000"/>
              </a:spcBef>
            </a:pPr>
            <a:r>
              <a:rPr lang="en-US" altLang="cs-CZ" sz="1400" dirty="0">
                <a:latin typeface="Arial" panose="020B0604020202020204" pitchFamily="34" charset="0"/>
              </a:rPr>
              <a:t> </a:t>
            </a:r>
            <a:r>
              <a:rPr lang="en-US" altLang="cs-CZ" sz="1400" dirty="0" err="1">
                <a:latin typeface="Arial" panose="020B0604020202020204" pitchFamily="34" charset="0"/>
              </a:rPr>
              <a:t>Počet</a:t>
            </a:r>
            <a:r>
              <a:rPr lang="en-US" altLang="cs-CZ" sz="1400" dirty="0">
                <a:latin typeface="Arial" panose="020B0604020202020204" pitchFamily="34" charset="0"/>
              </a:rPr>
              <a:t> </a:t>
            </a:r>
            <a:r>
              <a:rPr lang="en-US" altLang="cs-CZ" sz="1400" dirty="0" err="1">
                <a:latin typeface="Arial" panose="020B0604020202020204" pitchFamily="34" charset="0"/>
              </a:rPr>
              <a:t>strukturních</a:t>
            </a:r>
            <a:r>
              <a:rPr lang="en-US" altLang="cs-CZ" sz="1400" dirty="0">
                <a:latin typeface="Arial" panose="020B0604020202020204" pitchFamily="34" charset="0"/>
              </a:rPr>
              <a:t> </a:t>
            </a:r>
            <a:r>
              <a:rPr lang="en-US" altLang="cs-CZ" sz="1400" dirty="0" err="1">
                <a:latin typeface="Arial" panose="020B0604020202020204" pitchFamily="34" charset="0"/>
              </a:rPr>
              <a:t>jednotek</a:t>
            </a:r>
            <a:r>
              <a:rPr lang="en-US" altLang="cs-CZ" sz="1400" dirty="0">
                <a:latin typeface="Arial" panose="020B0604020202020204" pitchFamily="34" charset="0"/>
              </a:rPr>
              <a:t> (atomy, </a:t>
            </a:r>
            <a:r>
              <a:rPr lang="en-US" altLang="cs-CZ" sz="1400" dirty="0" err="1">
                <a:latin typeface="Arial" panose="020B0604020202020204" pitchFamily="34" charset="0"/>
              </a:rPr>
              <a:t>vazby</a:t>
            </a:r>
            <a:r>
              <a:rPr lang="en-US" altLang="cs-CZ" sz="1400" dirty="0">
                <a:latin typeface="Arial" panose="020B0604020202020204" pitchFamily="34" charset="0"/>
              </a:rPr>
              <a:t>, </a:t>
            </a:r>
            <a:r>
              <a:rPr lang="en-US" altLang="cs-CZ" sz="1400" dirty="0" err="1">
                <a:latin typeface="Arial" panose="020B0604020202020204" pitchFamily="34" charset="0"/>
              </a:rPr>
              <a:t>skupiny</a:t>
            </a:r>
            <a:r>
              <a:rPr lang="en-US" altLang="cs-CZ" sz="1400" dirty="0">
                <a:latin typeface="Arial" panose="020B0604020202020204" pitchFamily="34" charset="0"/>
              </a:rPr>
              <a:t>)</a:t>
            </a:r>
            <a:r>
              <a:rPr lang="cs-CZ" altLang="cs-CZ" sz="1400" dirty="0">
                <a:latin typeface="Arial" panose="020B0604020202020204" pitchFamily="34" charset="0"/>
              </a:rPr>
              <a:t> </a:t>
            </a:r>
            <a:r>
              <a:rPr lang="cs-CZ" altLang="cs-CZ" sz="1400" dirty="0">
                <a:latin typeface="Arial" panose="020B0604020202020204" pitchFamily="34" charset="0"/>
                <a:sym typeface="Wingdings" panose="05000000000000000000" pitchFamily="2" charset="2"/>
              </a:rPr>
              <a:t></a:t>
            </a:r>
            <a:r>
              <a:rPr lang="en-US" altLang="cs-CZ" sz="1400" dirty="0">
                <a:latin typeface="Arial" panose="020B0604020202020204" pitchFamily="34" charset="0"/>
                <a:sym typeface="Wingdings" panose="05000000000000000000" pitchFamily="2" charset="2"/>
              </a:rPr>
              <a:t> </a:t>
            </a:r>
            <a:r>
              <a:rPr lang="en-US" altLang="cs-CZ" sz="1400" dirty="0">
                <a:latin typeface="Arial" panose="020B0604020202020204" pitchFamily="34" charset="0"/>
              </a:rPr>
              <a:t>je </a:t>
            </a:r>
            <a:r>
              <a:rPr lang="en-US" altLang="cs-CZ" sz="1400" dirty="0" err="1">
                <a:latin typeface="Arial" panose="020B0604020202020204" pitchFamily="34" charset="0"/>
              </a:rPr>
              <a:t>daleko</a:t>
            </a:r>
            <a:r>
              <a:rPr lang="en-US" altLang="cs-CZ" sz="1400" dirty="0">
                <a:latin typeface="Arial" panose="020B0604020202020204" pitchFamily="34" charset="0"/>
              </a:rPr>
              <a:t> </a:t>
            </a:r>
            <a:r>
              <a:rPr lang="en-US" altLang="cs-CZ" sz="1400" dirty="0" err="1">
                <a:latin typeface="Arial" panose="020B0604020202020204" pitchFamily="34" charset="0"/>
              </a:rPr>
              <a:t>menší</a:t>
            </a:r>
            <a:r>
              <a:rPr lang="en-US" altLang="cs-CZ" sz="1400" dirty="0">
                <a:latin typeface="Arial" panose="020B0604020202020204" pitchFamily="34" charset="0"/>
              </a:rPr>
              <a:t> </a:t>
            </a:r>
            <a:r>
              <a:rPr lang="en-US" altLang="cs-CZ" sz="1400" dirty="0" err="1">
                <a:latin typeface="Arial" panose="020B0604020202020204" pitchFamily="34" charset="0"/>
              </a:rPr>
              <a:t>než</a:t>
            </a:r>
            <a:r>
              <a:rPr lang="en-US" altLang="cs-CZ" sz="1400" dirty="0">
                <a:latin typeface="Arial" panose="020B0604020202020204" pitchFamily="34" charset="0"/>
              </a:rPr>
              <a:t> </a:t>
            </a:r>
            <a:r>
              <a:rPr lang="en-US" altLang="cs-CZ" sz="1400" dirty="0" err="1">
                <a:latin typeface="Arial" panose="020B0604020202020204" pitchFamily="34" charset="0"/>
              </a:rPr>
              <a:t>počet</a:t>
            </a:r>
            <a:r>
              <a:rPr lang="en-US" altLang="cs-CZ" sz="1400" dirty="0">
                <a:latin typeface="Arial" panose="020B0604020202020204" pitchFamily="34" charset="0"/>
              </a:rPr>
              <a:t> </a:t>
            </a:r>
            <a:r>
              <a:rPr lang="en-US" altLang="cs-CZ" sz="1400" dirty="0" err="1" smtClean="0">
                <a:latin typeface="Arial" panose="020B0604020202020204" pitchFamily="34" charset="0"/>
              </a:rPr>
              <a:t>sloučenin</a:t>
            </a:r>
            <a:endParaRPr lang="en-US" altLang="cs-CZ" sz="1400" dirty="0">
              <a:latin typeface="Arial" panose="020B0604020202020204" pitchFamily="34" charset="0"/>
            </a:endParaRPr>
          </a:p>
        </p:txBody>
      </p:sp>
      <p:sp>
        <p:nvSpPr>
          <p:cNvPr id="46084" name="Text Box 8"/>
          <p:cNvSpPr txBox="1">
            <a:spLocks noChangeArrowheads="1"/>
          </p:cNvSpPr>
          <p:nvPr/>
        </p:nvSpPr>
        <p:spPr bwMode="auto">
          <a:xfrm>
            <a:off x="411163" y="2133600"/>
            <a:ext cx="8321675" cy="410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dirty="0">
                <a:solidFill>
                  <a:srgbClr val="000066"/>
                </a:solidFill>
                <a:latin typeface="Arial" panose="020B0604020202020204" pitchFamily="34" charset="0"/>
                <a:cs typeface="Times New Roman" panose="02020603050405020304" pitchFamily="18" charset="0"/>
              </a:rPr>
              <a:t>•</a:t>
            </a:r>
            <a:r>
              <a:rPr lang="cs-CZ" altLang="cs-CZ" sz="1800" b="1" dirty="0">
                <a:solidFill>
                  <a:srgbClr val="000066"/>
                </a:solidFill>
                <a:latin typeface="Arial" panose="020B0604020202020204" pitchFamily="34" charset="0"/>
              </a:rPr>
              <a:t>   </a:t>
            </a:r>
            <a:r>
              <a:rPr lang="cs-CZ" altLang="cs-CZ" sz="1800" b="1" dirty="0">
                <a:solidFill>
                  <a:srgbClr val="000066"/>
                </a:solidFill>
                <a:latin typeface="Arial" panose="020B0604020202020204" pitchFamily="34" charset="0"/>
                <a:cs typeface="Times New Roman" panose="02020603050405020304" pitchFamily="18" charset="0"/>
              </a:rPr>
              <a:t>Nultého </a:t>
            </a:r>
            <a:r>
              <a:rPr lang="cs-CZ" altLang="cs-CZ" sz="1800" b="1" dirty="0">
                <a:solidFill>
                  <a:srgbClr val="000066"/>
                </a:solidFill>
                <a:latin typeface="Arial" panose="020B0604020202020204" pitchFamily="34" charset="0"/>
              </a:rPr>
              <a:t>ř</a:t>
            </a:r>
            <a:r>
              <a:rPr lang="cs-CZ" altLang="cs-CZ" sz="1800" b="1" dirty="0">
                <a:solidFill>
                  <a:srgbClr val="000066"/>
                </a:solidFill>
                <a:latin typeface="Arial" panose="020B0604020202020204" pitchFamily="34" charset="0"/>
                <a:cs typeface="Times New Roman" panose="02020603050405020304" pitchFamily="18" charset="0"/>
              </a:rPr>
              <a:t>ádu:</a:t>
            </a:r>
            <a:r>
              <a:rPr lang="cs-CZ" altLang="cs-CZ" sz="1800" b="1" dirty="0">
                <a:solidFill>
                  <a:srgbClr val="000066"/>
                </a:solidFill>
                <a:latin typeface="Arial" panose="020B0604020202020204" pitchFamily="34" charset="0"/>
              </a:rPr>
              <a:t> </a:t>
            </a:r>
            <a:r>
              <a:rPr lang="cs-CZ" altLang="cs-CZ" sz="1800" b="1" dirty="0" err="1">
                <a:solidFill>
                  <a:srgbClr val="000066"/>
                </a:solidFill>
                <a:latin typeface="Arial" panose="020B0604020202020204" pitchFamily="34" charset="0"/>
                <a:cs typeface="Times New Roman" panose="02020603050405020304" pitchFamily="18" charset="0"/>
              </a:rPr>
              <a:t>aditivita</a:t>
            </a:r>
            <a:r>
              <a:rPr lang="cs-CZ" altLang="cs-CZ" sz="1800" b="1" dirty="0">
                <a:solidFill>
                  <a:srgbClr val="000066"/>
                </a:solidFill>
                <a:latin typeface="Arial" panose="020B0604020202020204" pitchFamily="34" charset="0"/>
                <a:cs typeface="Times New Roman" panose="02020603050405020304" pitchFamily="18" charset="0"/>
              </a:rPr>
              <a:t> atom</a:t>
            </a:r>
            <a:r>
              <a:rPr lang="cs-CZ" altLang="cs-CZ" sz="1800" b="1" dirty="0">
                <a:solidFill>
                  <a:srgbClr val="000066"/>
                </a:solidFill>
                <a:latin typeface="Arial" panose="020B0604020202020204" pitchFamily="34" charset="0"/>
              </a:rPr>
              <a:t>ů</a:t>
            </a:r>
            <a:r>
              <a:rPr lang="cs-CZ" altLang="cs-CZ" sz="1800" b="1" dirty="0">
                <a:latin typeface="Arial" panose="020B0604020202020204" pitchFamily="34" charset="0"/>
              </a:rPr>
              <a:t> </a:t>
            </a:r>
          </a:p>
          <a:p>
            <a:pPr algn="ctr" eaLnBrk="1" hangingPunct="1">
              <a:spcBef>
                <a:spcPct val="0"/>
              </a:spcBef>
              <a:buFontTx/>
              <a:buNone/>
            </a:pPr>
            <a:r>
              <a:rPr lang="cs-CZ" altLang="cs-CZ" sz="1800" b="1" dirty="0">
                <a:solidFill>
                  <a:srgbClr val="000066"/>
                </a:solidFill>
                <a:latin typeface="Arial" panose="020B0604020202020204" pitchFamily="34" charset="0"/>
                <a:cs typeface="Times New Roman" panose="02020603050405020304" pitchFamily="18" charset="0"/>
              </a:rPr>
              <a:t>CH</a:t>
            </a:r>
            <a:r>
              <a:rPr lang="cs-CZ" altLang="cs-CZ" sz="1800" b="1" baseline="-30000" dirty="0">
                <a:solidFill>
                  <a:srgbClr val="000066"/>
                </a:solidFill>
                <a:latin typeface="Arial" panose="020B0604020202020204" pitchFamily="34" charset="0"/>
                <a:cs typeface="Times New Roman" panose="02020603050405020304" pitchFamily="18" charset="0"/>
              </a:rPr>
              <a:t>3</a:t>
            </a:r>
            <a:r>
              <a:rPr lang="cs-CZ" altLang="cs-CZ" sz="1800" b="1" dirty="0">
                <a:solidFill>
                  <a:srgbClr val="000066"/>
                </a:solidFill>
                <a:latin typeface="Arial" panose="020B0604020202020204" pitchFamily="34" charset="0"/>
                <a:cs typeface="Times New Roman" panose="02020603050405020304" pitchFamily="18" charset="0"/>
              </a:rPr>
              <a:t>Cl </a:t>
            </a:r>
            <a:r>
              <a:rPr lang="cs-CZ" altLang="cs-CZ" sz="1800" b="1" dirty="0">
                <a:latin typeface="Arial" panose="020B0604020202020204" pitchFamily="34" charset="0"/>
                <a:cs typeface="Times New Roman" panose="02020603050405020304" pitchFamily="18" charset="0"/>
              </a:rPr>
              <a:t> </a:t>
            </a:r>
          </a:p>
          <a:p>
            <a:pPr algn="ctr" eaLnBrk="1" hangingPunct="1">
              <a:lnSpc>
                <a:spcPct val="150000"/>
              </a:lnSpc>
              <a:spcBef>
                <a:spcPct val="0"/>
              </a:spcBef>
              <a:buFontTx/>
              <a:buNone/>
            </a:pPr>
            <a:r>
              <a:rPr lang="cs-CZ" altLang="cs-CZ" sz="1800" b="1" dirty="0">
                <a:latin typeface="Arial" panose="020B0604020202020204" pitchFamily="34" charset="0"/>
                <a:cs typeface="Times New Roman" panose="02020603050405020304" pitchFamily="18" charset="0"/>
              </a:rPr>
              <a:t>aditivní jednotky: </a:t>
            </a:r>
            <a:r>
              <a:rPr lang="cs-CZ" altLang="cs-CZ" sz="1800" b="1" dirty="0">
                <a:solidFill>
                  <a:srgbClr val="000066"/>
                </a:solidFill>
                <a:latin typeface="Arial" panose="020B0604020202020204" pitchFamily="34" charset="0"/>
                <a:cs typeface="Times New Roman" panose="02020603050405020304" pitchFamily="18" charset="0"/>
              </a:rPr>
              <a:t>C, H, Cl</a:t>
            </a:r>
          </a:p>
          <a:p>
            <a:pPr eaLnBrk="1" hangingPunct="1">
              <a:spcBef>
                <a:spcPct val="0"/>
              </a:spcBef>
              <a:buFontTx/>
              <a:buNone/>
            </a:pPr>
            <a:r>
              <a:rPr lang="cs-CZ" altLang="cs-CZ" sz="1800" b="1" dirty="0">
                <a:latin typeface="Arial" panose="020B0604020202020204" pitchFamily="34" charset="0"/>
                <a:cs typeface="Times New Roman" panose="02020603050405020304" pitchFamily="18" charset="0"/>
              </a:rPr>
              <a:t> </a:t>
            </a:r>
            <a:endParaRPr lang="cs-CZ" altLang="cs-CZ" sz="1800" b="1" dirty="0">
              <a:latin typeface="Arial" panose="020B0604020202020204" pitchFamily="34" charset="0"/>
            </a:endParaRPr>
          </a:p>
          <a:p>
            <a:pPr eaLnBrk="1" hangingPunct="1">
              <a:spcBef>
                <a:spcPct val="0"/>
              </a:spcBef>
              <a:buFontTx/>
              <a:buNone/>
            </a:pPr>
            <a:r>
              <a:rPr lang="cs-CZ" altLang="cs-CZ" sz="1800" b="1" dirty="0">
                <a:solidFill>
                  <a:srgbClr val="000066"/>
                </a:solidFill>
                <a:latin typeface="Arial" panose="020B0604020202020204" pitchFamily="34" charset="0"/>
                <a:cs typeface="Times New Roman" panose="02020603050405020304" pitchFamily="18" charset="0"/>
              </a:rPr>
              <a:t>•</a:t>
            </a:r>
            <a:r>
              <a:rPr lang="cs-CZ" altLang="cs-CZ" sz="1800" b="1" dirty="0">
                <a:solidFill>
                  <a:srgbClr val="000066"/>
                </a:solidFill>
                <a:latin typeface="Arial" panose="020B0604020202020204" pitchFamily="34" charset="0"/>
              </a:rPr>
              <a:t>   </a:t>
            </a:r>
            <a:r>
              <a:rPr lang="cs-CZ" altLang="cs-CZ" sz="1800" b="1" dirty="0">
                <a:solidFill>
                  <a:srgbClr val="000066"/>
                </a:solidFill>
                <a:latin typeface="Arial" panose="020B0604020202020204" pitchFamily="34" charset="0"/>
                <a:cs typeface="Times New Roman" panose="02020603050405020304" pitchFamily="18" charset="0"/>
              </a:rPr>
              <a:t>Prvního</a:t>
            </a:r>
            <a:r>
              <a:rPr lang="cs-CZ" altLang="cs-CZ" sz="1800" b="1" dirty="0">
                <a:solidFill>
                  <a:srgbClr val="CC0000"/>
                </a:solidFill>
                <a:latin typeface="Arial" panose="020B0604020202020204" pitchFamily="34" charset="0"/>
                <a:cs typeface="Times New Roman" panose="02020603050405020304" pitchFamily="18" charset="0"/>
              </a:rPr>
              <a:t> </a:t>
            </a:r>
            <a:r>
              <a:rPr lang="cs-CZ" altLang="cs-CZ" sz="1800" b="1" dirty="0">
                <a:solidFill>
                  <a:srgbClr val="000066"/>
                </a:solidFill>
                <a:latin typeface="Arial" panose="020B0604020202020204" pitchFamily="34" charset="0"/>
              </a:rPr>
              <a:t>řádu: </a:t>
            </a:r>
            <a:r>
              <a:rPr lang="cs-CZ" altLang="cs-CZ" sz="1800" b="1" dirty="0" err="1">
                <a:solidFill>
                  <a:srgbClr val="000066"/>
                </a:solidFill>
                <a:latin typeface="Arial" panose="020B0604020202020204" pitchFamily="34" charset="0"/>
              </a:rPr>
              <a:t>aditivita</a:t>
            </a:r>
            <a:r>
              <a:rPr lang="cs-CZ" altLang="cs-CZ" sz="1800" dirty="0">
                <a:latin typeface="Arial" panose="020B0604020202020204" pitchFamily="34" charset="0"/>
              </a:rPr>
              <a:t> </a:t>
            </a:r>
            <a:r>
              <a:rPr lang="cs-CZ" altLang="cs-CZ" sz="1800" b="1" dirty="0">
                <a:solidFill>
                  <a:srgbClr val="000066"/>
                </a:solidFill>
                <a:latin typeface="Arial" panose="020B0604020202020204" pitchFamily="34" charset="0"/>
                <a:cs typeface="Times New Roman" panose="02020603050405020304" pitchFamily="18" charset="0"/>
              </a:rPr>
              <a:t>vaze</a:t>
            </a:r>
            <a:r>
              <a:rPr lang="en-US" altLang="cs-CZ" sz="1800" b="1" dirty="0">
                <a:solidFill>
                  <a:srgbClr val="000066"/>
                </a:solidFill>
                <a:latin typeface="Arial" panose="020B0604020202020204" pitchFamily="34" charset="0"/>
                <a:cs typeface="Times New Roman" panose="02020603050405020304" pitchFamily="18" charset="0"/>
              </a:rPr>
              <a:t>b</a:t>
            </a:r>
            <a:endParaRPr lang="cs-CZ" altLang="cs-CZ" sz="1800" b="1" dirty="0">
              <a:solidFill>
                <a:srgbClr val="000066"/>
              </a:solidFill>
              <a:latin typeface="Arial" panose="020B0604020202020204" pitchFamily="34" charset="0"/>
              <a:cs typeface="Times New Roman" panose="02020603050405020304" pitchFamily="18" charset="0"/>
            </a:endParaRPr>
          </a:p>
          <a:p>
            <a:pPr algn="ctr" eaLnBrk="1" hangingPunct="1">
              <a:spcBef>
                <a:spcPct val="0"/>
              </a:spcBef>
              <a:buFontTx/>
              <a:buNone/>
            </a:pPr>
            <a:r>
              <a:rPr lang="cs-CZ" altLang="cs-CZ" sz="1800" b="1" dirty="0">
                <a:solidFill>
                  <a:srgbClr val="000066"/>
                </a:solidFill>
                <a:latin typeface="Arial" panose="020B0604020202020204" pitchFamily="34" charset="0"/>
                <a:cs typeface="Times New Roman" panose="02020603050405020304" pitchFamily="18" charset="0"/>
              </a:rPr>
              <a:t>CH</a:t>
            </a:r>
            <a:r>
              <a:rPr lang="cs-CZ" altLang="cs-CZ" sz="1800" b="1" baseline="-30000" dirty="0">
                <a:solidFill>
                  <a:srgbClr val="000066"/>
                </a:solidFill>
                <a:latin typeface="Arial" panose="020B0604020202020204" pitchFamily="34" charset="0"/>
                <a:cs typeface="Times New Roman" panose="02020603050405020304" pitchFamily="18" charset="0"/>
              </a:rPr>
              <a:t>3</a:t>
            </a:r>
            <a:r>
              <a:rPr lang="cs-CZ" altLang="cs-CZ" sz="1800" b="1" dirty="0">
                <a:solidFill>
                  <a:srgbClr val="000066"/>
                </a:solidFill>
                <a:latin typeface="Arial" panose="020B0604020202020204" pitchFamily="34" charset="0"/>
                <a:cs typeface="Times New Roman" panose="02020603050405020304" pitchFamily="18" charset="0"/>
              </a:rPr>
              <a:t>-CH</a:t>
            </a:r>
            <a:r>
              <a:rPr lang="cs-CZ" altLang="cs-CZ" sz="1800" b="1" baseline="-30000" dirty="0">
                <a:solidFill>
                  <a:srgbClr val="000066"/>
                </a:solidFill>
                <a:latin typeface="Arial" panose="020B0604020202020204" pitchFamily="34" charset="0"/>
                <a:cs typeface="Times New Roman" panose="02020603050405020304" pitchFamily="18" charset="0"/>
              </a:rPr>
              <a:t>2</a:t>
            </a:r>
            <a:r>
              <a:rPr lang="cs-CZ" altLang="cs-CZ" sz="1800" b="1" dirty="0">
                <a:solidFill>
                  <a:srgbClr val="000066"/>
                </a:solidFill>
                <a:latin typeface="Arial" panose="020B0604020202020204" pitchFamily="34" charset="0"/>
                <a:cs typeface="Times New Roman" panose="02020603050405020304" pitchFamily="18" charset="0"/>
              </a:rPr>
              <a:t>-CH</a:t>
            </a:r>
            <a:r>
              <a:rPr lang="cs-CZ" altLang="cs-CZ" sz="1800" b="1" baseline="-30000" dirty="0">
                <a:solidFill>
                  <a:srgbClr val="000066"/>
                </a:solidFill>
                <a:latin typeface="Arial" panose="020B0604020202020204" pitchFamily="34" charset="0"/>
                <a:cs typeface="Times New Roman" panose="02020603050405020304" pitchFamily="18" charset="0"/>
              </a:rPr>
              <a:t>3</a:t>
            </a:r>
          </a:p>
          <a:p>
            <a:pPr algn="ctr" eaLnBrk="1" hangingPunct="1">
              <a:lnSpc>
                <a:spcPct val="150000"/>
              </a:lnSpc>
              <a:spcBef>
                <a:spcPct val="0"/>
              </a:spcBef>
              <a:buFontTx/>
              <a:buNone/>
            </a:pPr>
            <a:r>
              <a:rPr lang="cs-CZ" altLang="cs-CZ" sz="1800" b="1" dirty="0">
                <a:latin typeface="Arial" panose="020B0604020202020204" pitchFamily="34" charset="0"/>
                <a:cs typeface="Times New Roman" panose="02020603050405020304" pitchFamily="18" charset="0"/>
              </a:rPr>
              <a:t>aditivní jednotky: </a:t>
            </a:r>
            <a:r>
              <a:rPr lang="cs-CZ" altLang="cs-CZ" sz="1800" b="1" dirty="0">
                <a:solidFill>
                  <a:srgbClr val="000066"/>
                </a:solidFill>
                <a:latin typeface="Arial" panose="020B0604020202020204" pitchFamily="34" charset="0"/>
                <a:cs typeface="Times New Roman" panose="02020603050405020304" pitchFamily="18" charset="0"/>
              </a:rPr>
              <a:t>C-H, C-C</a:t>
            </a:r>
            <a:endParaRPr lang="cs-CZ" altLang="cs-CZ" sz="1800" b="1" dirty="0">
              <a:solidFill>
                <a:srgbClr val="000066"/>
              </a:solidFill>
              <a:latin typeface="Arial" panose="020B0604020202020204" pitchFamily="34" charset="0"/>
            </a:endParaRPr>
          </a:p>
          <a:p>
            <a:pPr eaLnBrk="1" hangingPunct="1">
              <a:spcBef>
                <a:spcPct val="0"/>
              </a:spcBef>
              <a:buFontTx/>
              <a:buNone/>
            </a:pPr>
            <a:endParaRPr lang="cs-CZ" altLang="cs-CZ" sz="1800" b="1" dirty="0">
              <a:solidFill>
                <a:srgbClr val="000066"/>
              </a:solidFill>
              <a:latin typeface="Arial" panose="020B0604020202020204" pitchFamily="34" charset="0"/>
            </a:endParaRPr>
          </a:p>
          <a:p>
            <a:pPr eaLnBrk="1" hangingPunct="1">
              <a:spcBef>
                <a:spcPct val="0"/>
              </a:spcBef>
              <a:buFontTx/>
              <a:buNone/>
            </a:pPr>
            <a:r>
              <a:rPr lang="cs-CZ" altLang="cs-CZ" sz="1800" b="1" dirty="0">
                <a:solidFill>
                  <a:srgbClr val="000066"/>
                </a:solidFill>
                <a:latin typeface="Arial" panose="020B0604020202020204" pitchFamily="34" charset="0"/>
                <a:cs typeface="Times New Roman" panose="02020603050405020304" pitchFamily="18" charset="0"/>
              </a:rPr>
              <a:t>•</a:t>
            </a:r>
            <a:r>
              <a:rPr lang="cs-CZ" altLang="cs-CZ" sz="1800" b="1" dirty="0">
                <a:solidFill>
                  <a:srgbClr val="000066"/>
                </a:solidFill>
                <a:latin typeface="Arial" panose="020B0604020202020204" pitchFamily="34" charset="0"/>
              </a:rPr>
              <a:t>   </a:t>
            </a:r>
            <a:r>
              <a:rPr lang="en-US" altLang="cs-CZ" sz="1800" b="1" dirty="0">
                <a:solidFill>
                  <a:srgbClr val="000066"/>
                </a:solidFill>
                <a:latin typeface="Arial" panose="020B0604020202020204" pitchFamily="34" charset="0"/>
                <a:cs typeface="Times New Roman" panose="02020603050405020304" pitchFamily="18" charset="0"/>
              </a:rPr>
              <a:t>D</a:t>
            </a:r>
            <a:r>
              <a:rPr lang="cs-CZ" altLang="cs-CZ" sz="1800" b="1" dirty="0" err="1">
                <a:solidFill>
                  <a:srgbClr val="000066"/>
                </a:solidFill>
                <a:latin typeface="Arial" panose="020B0604020202020204" pitchFamily="34" charset="0"/>
                <a:cs typeface="Times New Roman" panose="02020603050405020304" pitchFamily="18" charset="0"/>
              </a:rPr>
              <a:t>ruhého</a:t>
            </a:r>
            <a:r>
              <a:rPr lang="cs-CZ" altLang="cs-CZ" sz="1800" b="1" dirty="0">
                <a:solidFill>
                  <a:srgbClr val="000066"/>
                </a:solidFill>
                <a:latin typeface="Arial" panose="020B0604020202020204" pitchFamily="34" charset="0"/>
                <a:cs typeface="Times New Roman" panose="02020603050405020304" pitchFamily="18" charset="0"/>
              </a:rPr>
              <a:t> </a:t>
            </a:r>
            <a:r>
              <a:rPr lang="cs-CZ" altLang="cs-CZ" sz="1800" b="1" dirty="0" smtClean="0">
                <a:solidFill>
                  <a:srgbClr val="000066"/>
                </a:solidFill>
                <a:latin typeface="Arial" panose="020B0604020202020204" pitchFamily="34" charset="0"/>
              </a:rPr>
              <a:t>řádu</a:t>
            </a:r>
            <a:r>
              <a:rPr lang="cs-CZ" altLang="cs-CZ" sz="1800" b="1" dirty="0" smtClean="0">
                <a:solidFill>
                  <a:srgbClr val="000066"/>
                </a:solidFill>
                <a:latin typeface="Arial" panose="020B0604020202020204" pitchFamily="34" charset="0"/>
                <a:cs typeface="Times New Roman" panose="02020603050405020304" pitchFamily="18" charset="0"/>
              </a:rPr>
              <a:t>: </a:t>
            </a:r>
            <a:r>
              <a:rPr lang="cs-CZ" altLang="cs-CZ" sz="1800" b="1" dirty="0" err="1">
                <a:solidFill>
                  <a:srgbClr val="000066"/>
                </a:solidFill>
                <a:latin typeface="Arial" panose="020B0604020202020204" pitchFamily="34" charset="0"/>
                <a:cs typeface="Times New Roman" panose="02020603050405020304" pitchFamily="18" charset="0"/>
              </a:rPr>
              <a:t>aditivita</a:t>
            </a:r>
            <a:r>
              <a:rPr lang="cs-CZ" altLang="cs-CZ" sz="1800" b="1" dirty="0">
                <a:solidFill>
                  <a:srgbClr val="000066"/>
                </a:solidFill>
                <a:latin typeface="Arial" panose="020B0604020202020204" pitchFamily="34" charset="0"/>
                <a:cs typeface="Times New Roman" panose="02020603050405020304" pitchFamily="18" charset="0"/>
              </a:rPr>
              <a:t> skupin</a:t>
            </a:r>
            <a:r>
              <a:rPr lang="cs-CZ" altLang="cs-CZ" sz="1800" b="1" dirty="0">
                <a:latin typeface="Arial" panose="020B0604020202020204" pitchFamily="34" charset="0"/>
                <a:cs typeface="Times New Roman" panose="02020603050405020304" pitchFamily="18" charset="0"/>
              </a:rPr>
              <a:t> </a:t>
            </a:r>
            <a:endParaRPr lang="cs-CZ" altLang="cs-CZ" sz="1800" b="1" dirty="0">
              <a:latin typeface="Arial" panose="020B0604020202020204" pitchFamily="34" charset="0"/>
            </a:endParaRPr>
          </a:p>
          <a:p>
            <a:pPr eaLnBrk="1" hangingPunct="1">
              <a:spcBef>
                <a:spcPct val="0"/>
              </a:spcBef>
              <a:buFontTx/>
              <a:buNone/>
            </a:pPr>
            <a:endParaRPr lang="cs-CZ" altLang="cs-CZ" sz="1800" b="1" dirty="0">
              <a:latin typeface="Arial" panose="020B0604020202020204" pitchFamily="34" charset="0"/>
            </a:endParaRPr>
          </a:p>
          <a:p>
            <a:pPr algn="ctr" eaLnBrk="1" hangingPunct="1">
              <a:spcBef>
                <a:spcPct val="0"/>
              </a:spcBef>
              <a:buFontTx/>
              <a:buNone/>
            </a:pPr>
            <a:r>
              <a:rPr lang="cs-CZ" altLang="cs-CZ" sz="1800" b="1" dirty="0">
                <a:solidFill>
                  <a:srgbClr val="000066"/>
                </a:solidFill>
                <a:latin typeface="Arial" panose="020B0604020202020204" pitchFamily="34" charset="0"/>
                <a:cs typeface="Times New Roman" panose="02020603050405020304" pitchFamily="18" charset="0"/>
              </a:rPr>
              <a:t>CH</a:t>
            </a:r>
            <a:r>
              <a:rPr lang="cs-CZ" altLang="cs-CZ" sz="1800" b="1" baseline="-30000" dirty="0">
                <a:solidFill>
                  <a:srgbClr val="000066"/>
                </a:solidFill>
                <a:latin typeface="Arial" panose="020B0604020202020204" pitchFamily="34" charset="0"/>
                <a:cs typeface="Times New Roman" panose="02020603050405020304" pitchFamily="18" charset="0"/>
              </a:rPr>
              <a:t>3</a:t>
            </a:r>
            <a:r>
              <a:rPr lang="cs-CZ" altLang="cs-CZ" sz="1800" b="1" dirty="0">
                <a:solidFill>
                  <a:srgbClr val="000066"/>
                </a:solidFill>
                <a:latin typeface="Arial" panose="020B0604020202020204" pitchFamily="34" charset="0"/>
                <a:cs typeface="Times New Roman" panose="02020603050405020304" pitchFamily="18" charset="0"/>
              </a:rPr>
              <a:t>-CH</a:t>
            </a:r>
            <a:r>
              <a:rPr lang="cs-CZ" altLang="cs-CZ" sz="1800" b="1" baseline="-30000" dirty="0">
                <a:solidFill>
                  <a:srgbClr val="000066"/>
                </a:solidFill>
                <a:latin typeface="Arial" panose="020B0604020202020204" pitchFamily="34" charset="0"/>
                <a:cs typeface="Times New Roman" panose="02020603050405020304" pitchFamily="18" charset="0"/>
              </a:rPr>
              <a:t>2</a:t>
            </a:r>
            <a:r>
              <a:rPr lang="cs-CZ" altLang="cs-CZ" sz="1800" b="1" dirty="0">
                <a:solidFill>
                  <a:srgbClr val="000066"/>
                </a:solidFill>
                <a:latin typeface="Arial" panose="020B0604020202020204" pitchFamily="34" charset="0"/>
                <a:cs typeface="Times New Roman" panose="02020603050405020304" pitchFamily="18" charset="0"/>
              </a:rPr>
              <a:t>-O-H</a:t>
            </a:r>
            <a:endParaRPr lang="cs-CZ" altLang="cs-CZ" sz="1800" b="1" dirty="0">
              <a:solidFill>
                <a:srgbClr val="000066"/>
              </a:solidFill>
              <a:latin typeface="Arial" panose="020B0604020202020204" pitchFamily="34" charset="0"/>
            </a:endParaRPr>
          </a:p>
          <a:p>
            <a:pPr eaLnBrk="1" hangingPunct="1">
              <a:spcBef>
                <a:spcPct val="0"/>
              </a:spcBef>
              <a:buFontTx/>
              <a:buNone/>
            </a:pPr>
            <a:endParaRPr lang="cs-CZ" altLang="cs-CZ" sz="1800" b="1" dirty="0">
              <a:solidFill>
                <a:srgbClr val="000066"/>
              </a:solidFill>
              <a:latin typeface="Arial" panose="020B0604020202020204" pitchFamily="34" charset="0"/>
            </a:endParaRPr>
          </a:p>
          <a:p>
            <a:pPr algn="ctr" eaLnBrk="1" hangingPunct="1">
              <a:lnSpc>
                <a:spcPct val="60000"/>
              </a:lnSpc>
              <a:spcBef>
                <a:spcPct val="0"/>
              </a:spcBef>
              <a:buFontTx/>
              <a:buNone/>
            </a:pPr>
            <a:r>
              <a:rPr lang="cs-CZ" altLang="cs-CZ" sz="1800" b="1" dirty="0">
                <a:latin typeface="Arial" panose="020B0604020202020204" pitchFamily="34" charset="0"/>
                <a:cs typeface="Times New Roman" panose="02020603050405020304" pitchFamily="18" charset="0"/>
              </a:rPr>
              <a:t>aditivní jednotky: </a:t>
            </a:r>
            <a:r>
              <a:rPr lang="cs-CZ" altLang="cs-CZ" sz="1800" b="1" dirty="0">
                <a:solidFill>
                  <a:srgbClr val="000066"/>
                </a:solidFill>
                <a:latin typeface="Arial" panose="020B0604020202020204" pitchFamily="34" charset="0"/>
                <a:cs typeface="Times New Roman" panose="02020603050405020304" pitchFamily="18" charset="0"/>
              </a:rPr>
              <a:t>C-(H)</a:t>
            </a:r>
            <a:r>
              <a:rPr lang="cs-CZ" altLang="cs-CZ" sz="1800" b="1" baseline="-30000" dirty="0">
                <a:solidFill>
                  <a:srgbClr val="000066"/>
                </a:solidFill>
                <a:latin typeface="Arial" panose="020B0604020202020204" pitchFamily="34" charset="0"/>
                <a:cs typeface="Times New Roman" panose="02020603050405020304" pitchFamily="18" charset="0"/>
              </a:rPr>
              <a:t>3</a:t>
            </a:r>
            <a:r>
              <a:rPr lang="cs-CZ" altLang="cs-CZ" sz="1800" b="1" dirty="0">
                <a:solidFill>
                  <a:srgbClr val="000066"/>
                </a:solidFill>
                <a:latin typeface="Arial" panose="020B0604020202020204" pitchFamily="34" charset="0"/>
                <a:cs typeface="Times New Roman" panose="02020603050405020304" pitchFamily="18" charset="0"/>
              </a:rPr>
              <a:t>(C), C-(H)</a:t>
            </a:r>
            <a:r>
              <a:rPr lang="cs-CZ" altLang="cs-CZ" sz="1800" b="1" baseline="-30000" dirty="0">
                <a:solidFill>
                  <a:srgbClr val="000066"/>
                </a:solidFill>
                <a:latin typeface="Arial" panose="020B0604020202020204" pitchFamily="34" charset="0"/>
                <a:cs typeface="Times New Roman" panose="02020603050405020304" pitchFamily="18" charset="0"/>
              </a:rPr>
              <a:t>2</a:t>
            </a:r>
            <a:r>
              <a:rPr lang="cs-CZ" altLang="cs-CZ" sz="1800" b="1" dirty="0">
                <a:solidFill>
                  <a:srgbClr val="000066"/>
                </a:solidFill>
                <a:latin typeface="Arial" panose="020B0604020202020204" pitchFamily="34" charset="0"/>
                <a:cs typeface="Times New Roman" panose="02020603050405020304" pitchFamily="18" charset="0"/>
              </a:rPr>
              <a:t>(C)(O), O-</a:t>
            </a:r>
            <a:r>
              <a:rPr lang="cs-CZ" altLang="cs-CZ" sz="1800" b="1" dirty="0">
                <a:solidFill>
                  <a:srgbClr val="000066"/>
                </a:solidFill>
                <a:latin typeface="Arial" panose="020B0604020202020204" pitchFamily="34" charset="0"/>
              </a:rPr>
              <a:t>(</a:t>
            </a:r>
            <a:r>
              <a:rPr lang="cs-CZ" altLang="cs-CZ" sz="1800" b="1" dirty="0">
                <a:solidFill>
                  <a:srgbClr val="000066"/>
                </a:solidFill>
                <a:latin typeface="Arial" panose="020B0604020202020204" pitchFamily="34" charset="0"/>
                <a:cs typeface="Times New Roman" panose="02020603050405020304" pitchFamily="18" charset="0"/>
              </a:rPr>
              <a:t>H</a:t>
            </a:r>
            <a:r>
              <a:rPr lang="cs-CZ" altLang="cs-CZ" sz="1800" b="1" dirty="0">
                <a:solidFill>
                  <a:srgbClr val="000066"/>
                </a:solidFill>
                <a:latin typeface="Arial" panose="020B0604020202020204" pitchFamily="34" charset="0"/>
              </a:rPr>
              <a:t>)</a:t>
            </a:r>
            <a:r>
              <a:rPr lang="cs-CZ" altLang="cs-CZ" sz="1800" b="1" dirty="0">
                <a:solidFill>
                  <a:srgbClr val="000066"/>
                </a:solidFill>
                <a:latin typeface="Arial" panose="020B0604020202020204" pitchFamily="34" charset="0"/>
                <a:cs typeface="Times New Roman" panose="02020603050405020304" pitchFamily="18" charset="0"/>
              </a:rPr>
              <a:t>(C)</a:t>
            </a:r>
          </a:p>
          <a:p>
            <a:pPr algn="just" eaLnBrk="1" hangingPunct="1">
              <a:spcBef>
                <a:spcPct val="0"/>
              </a:spcBef>
              <a:buFontTx/>
              <a:buNone/>
            </a:pPr>
            <a:endParaRPr lang="cs-CZ" altLang="cs-CZ" sz="1800" b="1" dirty="0">
              <a:latin typeface="Arial" panose="020B0604020202020204" pitchFamily="34" charset="0"/>
              <a:cs typeface="Times New Roman" panose="02020603050405020304" pitchFamily="18" charset="0"/>
            </a:endParaRPr>
          </a:p>
        </p:txBody>
      </p:sp>
    </p:spTree>
  </p:cSld>
  <p:clrMapOvr>
    <a:masterClrMapping/>
  </p:clrMapOvr>
  <p:transition spd="med">
    <p:pull dir="l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2"/>
          <p:cNvSpPr txBox="1">
            <a:spLocks noChangeArrowheads="1"/>
          </p:cNvSpPr>
          <p:nvPr/>
        </p:nvSpPr>
        <p:spPr bwMode="auto">
          <a:xfrm>
            <a:off x="498475" y="4297363"/>
            <a:ext cx="215582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kumimoji="1" lang="cs-CZ" altLang="cs-CZ" sz="2000"/>
              <a:t>       H    H</a:t>
            </a:r>
          </a:p>
          <a:p>
            <a:pPr eaLnBrk="1" hangingPunct="1">
              <a:spcBef>
                <a:spcPct val="0"/>
              </a:spcBef>
              <a:buFontTx/>
              <a:buNone/>
            </a:pPr>
            <a:r>
              <a:rPr kumimoji="1" lang="cs-CZ" altLang="cs-CZ" sz="2000"/>
              <a:t>        </a:t>
            </a:r>
            <a:r>
              <a:rPr kumimoji="1" lang="cs-CZ" altLang="cs-CZ" sz="2000">
                <a:cs typeface="Times New Roman" panose="02020603050405020304" pitchFamily="18" charset="0"/>
              </a:rPr>
              <a:t>|</a:t>
            </a:r>
            <a:r>
              <a:rPr kumimoji="1" lang="cs-CZ" altLang="cs-CZ" sz="2000"/>
              <a:t>      </a:t>
            </a:r>
            <a:r>
              <a:rPr kumimoji="1" lang="cs-CZ" altLang="cs-CZ" sz="2000">
                <a:cs typeface="Times New Roman" panose="02020603050405020304" pitchFamily="18" charset="0"/>
              </a:rPr>
              <a:t>|</a:t>
            </a:r>
            <a:endParaRPr kumimoji="1" lang="cs-CZ" altLang="cs-CZ" sz="2000"/>
          </a:p>
          <a:p>
            <a:pPr eaLnBrk="1" hangingPunct="1">
              <a:spcBef>
                <a:spcPct val="0"/>
              </a:spcBef>
              <a:buFontTx/>
              <a:buNone/>
            </a:pPr>
            <a:r>
              <a:rPr kumimoji="1" lang="cs-CZ" altLang="cs-CZ" sz="2000"/>
              <a:t>H – C – C – O – H </a:t>
            </a:r>
          </a:p>
          <a:p>
            <a:pPr eaLnBrk="1" hangingPunct="1">
              <a:spcBef>
                <a:spcPct val="0"/>
              </a:spcBef>
              <a:buFontTx/>
              <a:buNone/>
            </a:pPr>
            <a:r>
              <a:rPr kumimoji="1" lang="cs-CZ" altLang="cs-CZ" sz="2000"/>
              <a:t>        </a:t>
            </a:r>
            <a:r>
              <a:rPr kumimoji="1" lang="cs-CZ" altLang="cs-CZ" sz="2000">
                <a:cs typeface="Times New Roman" panose="02020603050405020304" pitchFamily="18" charset="0"/>
              </a:rPr>
              <a:t>|</a:t>
            </a:r>
            <a:r>
              <a:rPr kumimoji="1" lang="cs-CZ" altLang="cs-CZ" sz="2000"/>
              <a:t>      </a:t>
            </a:r>
            <a:r>
              <a:rPr kumimoji="1" lang="cs-CZ" altLang="cs-CZ" sz="2000">
                <a:cs typeface="Times New Roman" panose="02020603050405020304" pitchFamily="18" charset="0"/>
              </a:rPr>
              <a:t>|</a:t>
            </a:r>
            <a:endParaRPr kumimoji="1" lang="cs-CZ" altLang="cs-CZ" sz="2000"/>
          </a:p>
          <a:p>
            <a:pPr eaLnBrk="1" hangingPunct="1">
              <a:spcBef>
                <a:spcPct val="0"/>
              </a:spcBef>
              <a:buFontTx/>
              <a:buNone/>
            </a:pPr>
            <a:r>
              <a:rPr kumimoji="1" lang="cs-CZ" altLang="cs-CZ" sz="2000"/>
              <a:t>       H    H</a:t>
            </a:r>
          </a:p>
          <a:p>
            <a:pPr eaLnBrk="1" hangingPunct="1">
              <a:spcBef>
                <a:spcPct val="0"/>
              </a:spcBef>
              <a:buFontTx/>
              <a:buNone/>
            </a:pPr>
            <a:endParaRPr kumimoji="1" lang="cs-CZ" altLang="cs-CZ" sz="2400"/>
          </a:p>
        </p:txBody>
      </p:sp>
      <p:sp>
        <p:nvSpPr>
          <p:cNvPr id="48131" name="Text Box 11"/>
          <p:cNvSpPr txBox="1">
            <a:spLocks noChangeArrowheads="1"/>
          </p:cNvSpPr>
          <p:nvPr/>
        </p:nvSpPr>
        <p:spPr bwMode="auto">
          <a:xfrm>
            <a:off x="4572000" y="1125538"/>
            <a:ext cx="215582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kumimoji="1" lang="cs-CZ" altLang="cs-CZ" sz="2000"/>
              <a:t>       H    H</a:t>
            </a:r>
          </a:p>
          <a:p>
            <a:pPr eaLnBrk="1" hangingPunct="1">
              <a:spcBef>
                <a:spcPct val="0"/>
              </a:spcBef>
              <a:buFontTx/>
              <a:buNone/>
            </a:pPr>
            <a:r>
              <a:rPr kumimoji="1" lang="cs-CZ" altLang="cs-CZ" sz="2000"/>
              <a:t>        </a:t>
            </a:r>
            <a:r>
              <a:rPr kumimoji="1" lang="cs-CZ" altLang="cs-CZ" sz="2000">
                <a:cs typeface="Times New Roman" panose="02020603050405020304" pitchFamily="18" charset="0"/>
              </a:rPr>
              <a:t>|</a:t>
            </a:r>
            <a:r>
              <a:rPr kumimoji="1" lang="cs-CZ" altLang="cs-CZ" sz="2000"/>
              <a:t>      </a:t>
            </a:r>
            <a:r>
              <a:rPr kumimoji="1" lang="cs-CZ" altLang="cs-CZ" sz="2000">
                <a:cs typeface="Times New Roman" panose="02020603050405020304" pitchFamily="18" charset="0"/>
              </a:rPr>
              <a:t>|</a:t>
            </a:r>
            <a:endParaRPr kumimoji="1" lang="cs-CZ" altLang="cs-CZ" sz="2000"/>
          </a:p>
          <a:p>
            <a:pPr eaLnBrk="1" hangingPunct="1">
              <a:spcBef>
                <a:spcPct val="0"/>
              </a:spcBef>
              <a:buFontTx/>
              <a:buNone/>
            </a:pPr>
            <a:r>
              <a:rPr kumimoji="1" lang="cs-CZ" altLang="cs-CZ" sz="2000"/>
              <a:t>H – C – C – O – H </a:t>
            </a:r>
          </a:p>
          <a:p>
            <a:pPr eaLnBrk="1" hangingPunct="1">
              <a:spcBef>
                <a:spcPct val="0"/>
              </a:spcBef>
              <a:buFontTx/>
              <a:buNone/>
            </a:pPr>
            <a:r>
              <a:rPr kumimoji="1" lang="cs-CZ" altLang="cs-CZ" sz="2000"/>
              <a:t>        </a:t>
            </a:r>
            <a:r>
              <a:rPr kumimoji="1" lang="cs-CZ" altLang="cs-CZ" sz="2000">
                <a:cs typeface="Times New Roman" panose="02020603050405020304" pitchFamily="18" charset="0"/>
              </a:rPr>
              <a:t>|</a:t>
            </a:r>
            <a:r>
              <a:rPr kumimoji="1" lang="cs-CZ" altLang="cs-CZ" sz="2000"/>
              <a:t>      </a:t>
            </a:r>
            <a:r>
              <a:rPr kumimoji="1" lang="cs-CZ" altLang="cs-CZ" sz="2000">
                <a:cs typeface="Times New Roman" panose="02020603050405020304" pitchFamily="18" charset="0"/>
              </a:rPr>
              <a:t>|</a:t>
            </a:r>
            <a:endParaRPr kumimoji="1" lang="cs-CZ" altLang="cs-CZ" sz="2000"/>
          </a:p>
          <a:p>
            <a:pPr eaLnBrk="1" hangingPunct="1">
              <a:spcBef>
                <a:spcPct val="0"/>
              </a:spcBef>
              <a:buFontTx/>
              <a:buNone/>
            </a:pPr>
            <a:r>
              <a:rPr kumimoji="1" lang="cs-CZ" altLang="cs-CZ" sz="2000"/>
              <a:t>       H    H</a:t>
            </a:r>
          </a:p>
          <a:p>
            <a:pPr eaLnBrk="1" hangingPunct="1">
              <a:spcBef>
                <a:spcPct val="0"/>
              </a:spcBef>
              <a:buFontTx/>
              <a:buNone/>
            </a:pPr>
            <a:endParaRPr kumimoji="1" lang="cs-CZ" altLang="cs-CZ" sz="2400"/>
          </a:p>
        </p:txBody>
      </p:sp>
      <p:sp>
        <p:nvSpPr>
          <p:cNvPr id="48132"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cs-CZ" sz="2400" b="1">
                <a:solidFill>
                  <a:srgbClr val="FFFFFF"/>
                </a:solidFill>
                <a:latin typeface="Arial" panose="020B0604020202020204" pitchFamily="34" charset="0"/>
              </a:rPr>
              <a:t>Skupinově příspěvkové metody</a:t>
            </a:r>
          </a:p>
        </p:txBody>
      </p:sp>
      <p:sp>
        <p:nvSpPr>
          <p:cNvPr id="48133" name="Oval 5"/>
          <p:cNvSpPr>
            <a:spLocks noChangeArrowheads="1"/>
          </p:cNvSpPr>
          <p:nvPr/>
        </p:nvSpPr>
        <p:spPr bwMode="auto">
          <a:xfrm>
            <a:off x="5145088" y="1235075"/>
            <a:ext cx="982662" cy="1436688"/>
          </a:xfrm>
          <a:prstGeom prst="ellipse">
            <a:avLst/>
          </a:prstGeom>
          <a:noFill/>
          <a:ln w="28575" cap="sq">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cs-CZ" altLang="cs-CZ" sz="1800">
              <a:latin typeface="Arial" panose="020B0604020202020204" pitchFamily="34" charset="0"/>
            </a:endParaRPr>
          </a:p>
        </p:txBody>
      </p:sp>
      <p:sp>
        <p:nvSpPr>
          <p:cNvPr id="48134" name="Oval 6"/>
          <p:cNvSpPr>
            <a:spLocks noChangeArrowheads="1"/>
          </p:cNvSpPr>
          <p:nvPr/>
        </p:nvSpPr>
        <p:spPr bwMode="auto">
          <a:xfrm>
            <a:off x="4625975" y="1052513"/>
            <a:ext cx="1084263" cy="1800225"/>
          </a:xfrm>
          <a:prstGeom prst="ellipse">
            <a:avLst/>
          </a:prstGeom>
          <a:noFill/>
          <a:ln w="28575" cap="sq">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cs-CZ" altLang="cs-CZ" sz="1800">
              <a:latin typeface="Arial" panose="020B0604020202020204" pitchFamily="34" charset="0"/>
            </a:endParaRPr>
          </a:p>
        </p:txBody>
      </p:sp>
      <p:sp>
        <p:nvSpPr>
          <p:cNvPr id="48135" name="Oval 7"/>
          <p:cNvSpPr>
            <a:spLocks noChangeArrowheads="1"/>
          </p:cNvSpPr>
          <p:nvPr/>
        </p:nvSpPr>
        <p:spPr bwMode="auto">
          <a:xfrm>
            <a:off x="1028700" y="1341438"/>
            <a:ext cx="457200" cy="457200"/>
          </a:xfrm>
          <a:prstGeom prst="ellipse">
            <a:avLst/>
          </a:prstGeom>
          <a:noFill/>
          <a:ln w="28575" cap="sq">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cs-CZ" altLang="cs-CZ" sz="1800">
              <a:latin typeface="Arial" panose="020B0604020202020204" pitchFamily="34" charset="0"/>
            </a:endParaRPr>
          </a:p>
        </p:txBody>
      </p:sp>
      <p:sp>
        <p:nvSpPr>
          <p:cNvPr id="48136" name="Oval 8"/>
          <p:cNvSpPr>
            <a:spLocks noChangeArrowheads="1"/>
          </p:cNvSpPr>
          <p:nvPr/>
        </p:nvSpPr>
        <p:spPr bwMode="auto">
          <a:xfrm>
            <a:off x="1870075" y="4897438"/>
            <a:ext cx="838200" cy="457200"/>
          </a:xfrm>
          <a:prstGeom prst="ellipse">
            <a:avLst/>
          </a:prstGeom>
          <a:noFill/>
          <a:ln w="28575" cap="sq">
            <a:solidFill>
              <a:srgbClr val="FF99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cs-CZ" altLang="cs-CZ" sz="1800">
              <a:latin typeface="Arial" panose="020B0604020202020204" pitchFamily="34" charset="0"/>
            </a:endParaRPr>
          </a:p>
        </p:txBody>
      </p:sp>
      <p:sp>
        <p:nvSpPr>
          <p:cNvPr id="48137" name="Oval 9"/>
          <p:cNvSpPr>
            <a:spLocks noChangeArrowheads="1"/>
          </p:cNvSpPr>
          <p:nvPr/>
        </p:nvSpPr>
        <p:spPr bwMode="auto">
          <a:xfrm>
            <a:off x="879475" y="4384675"/>
            <a:ext cx="457200" cy="866775"/>
          </a:xfrm>
          <a:prstGeom prst="ellipse">
            <a:avLst/>
          </a:prstGeom>
          <a:noFill/>
          <a:ln w="28575" cap="sq">
            <a:solidFill>
              <a:srgbClr val="FF9900"/>
            </a:solidFill>
            <a:round/>
            <a:headEnd type="none" w="sm" len="sm"/>
            <a:tailEnd type="none" w="sm" len="sm"/>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cs-CZ" altLang="cs-CZ" sz="1800">
              <a:latin typeface="Arial" panose="020B0604020202020204" pitchFamily="34" charset="0"/>
            </a:endParaRPr>
          </a:p>
        </p:txBody>
      </p:sp>
      <p:sp>
        <p:nvSpPr>
          <p:cNvPr id="48138" name="Text Box 10"/>
          <p:cNvSpPr txBox="1">
            <a:spLocks noChangeArrowheads="1"/>
          </p:cNvSpPr>
          <p:nvPr/>
        </p:nvSpPr>
        <p:spPr bwMode="auto">
          <a:xfrm>
            <a:off x="4854575" y="1357313"/>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kumimoji="1" lang="cs-CZ" altLang="cs-CZ" sz="2400"/>
          </a:p>
        </p:txBody>
      </p:sp>
      <p:sp>
        <p:nvSpPr>
          <p:cNvPr id="48139" name="Text Box 13"/>
          <p:cNvSpPr txBox="1">
            <a:spLocks noChangeArrowheads="1"/>
          </p:cNvSpPr>
          <p:nvPr/>
        </p:nvSpPr>
        <p:spPr bwMode="auto">
          <a:xfrm>
            <a:off x="114300" y="1341438"/>
            <a:ext cx="215582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kumimoji="1" lang="cs-CZ" altLang="cs-CZ" sz="2000"/>
              <a:t>       H    H</a:t>
            </a:r>
          </a:p>
          <a:p>
            <a:pPr eaLnBrk="1" hangingPunct="1">
              <a:spcBef>
                <a:spcPct val="0"/>
              </a:spcBef>
              <a:buFontTx/>
              <a:buNone/>
            </a:pPr>
            <a:r>
              <a:rPr kumimoji="1" lang="cs-CZ" altLang="cs-CZ" sz="2000"/>
              <a:t>        </a:t>
            </a:r>
            <a:r>
              <a:rPr kumimoji="1" lang="cs-CZ" altLang="cs-CZ" sz="2000">
                <a:cs typeface="Times New Roman" panose="02020603050405020304" pitchFamily="18" charset="0"/>
              </a:rPr>
              <a:t>|</a:t>
            </a:r>
            <a:r>
              <a:rPr kumimoji="1" lang="cs-CZ" altLang="cs-CZ" sz="2000"/>
              <a:t>      </a:t>
            </a:r>
            <a:r>
              <a:rPr kumimoji="1" lang="cs-CZ" altLang="cs-CZ" sz="2000">
                <a:cs typeface="Times New Roman" panose="02020603050405020304" pitchFamily="18" charset="0"/>
              </a:rPr>
              <a:t>|</a:t>
            </a:r>
            <a:endParaRPr kumimoji="1" lang="cs-CZ" altLang="cs-CZ" sz="2000"/>
          </a:p>
          <a:p>
            <a:pPr eaLnBrk="1" hangingPunct="1">
              <a:spcBef>
                <a:spcPct val="0"/>
              </a:spcBef>
              <a:buFontTx/>
              <a:buNone/>
            </a:pPr>
            <a:r>
              <a:rPr kumimoji="1" lang="cs-CZ" altLang="cs-CZ" sz="2000"/>
              <a:t>H – C – C – O – H </a:t>
            </a:r>
          </a:p>
          <a:p>
            <a:pPr eaLnBrk="1" hangingPunct="1">
              <a:spcBef>
                <a:spcPct val="0"/>
              </a:spcBef>
              <a:buFontTx/>
              <a:buNone/>
            </a:pPr>
            <a:r>
              <a:rPr kumimoji="1" lang="cs-CZ" altLang="cs-CZ" sz="2000"/>
              <a:t>        </a:t>
            </a:r>
            <a:r>
              <a:rPr kumimoji="1" lang="cs-CZ" altLang="cs-CZ" sz="2000">
                <a:cs typeface="Times New Roman" panose="02020603050405020304" pitchFamily="18" charset="0"/>
              </a:rPr>
              <a:t>|</a:t>
            </a:r>
            <a:r>
              <a:rPr kumimoji="1" lang="cs-CZ" altLang="cs-CZ" sz="2000"/>
              <a:t>      </a:t>
            </a:r>
            <a:r>
              <a:rPr kumimoji="1" lang="cs-CZ" altLang="cs-CZ" sz="2000">
                <a:cs typeface="Times New Roman" panose="02020603050405020304" pitchFamily="18" charset="0"/>
              </a:rPr>
              <a:t>|</a:t>
            </a:r>
            <a:endParaRPr kumimoji="1" lang="cs-CZ" altLang="cs-CZ" sz="2000"/>
          </a:p>
          <a:p>
            <a:pPr eaLnBrk="1" hangingPunct="1">
              <a:spcBef>
                <a:spcPct val="0"/>
              </a:spcBef>
              <a:buFontTx/>
              <a:buNone/>
            </a:pPr>
            <a:r>
              <a:rPr kumimoji="1" lang="cs-CZ" altLang="cs-CZ" sz="2000"/>
              <a:t>       H    H</a:t>
            </a:r>
          </a:p>
          <a:p>
            <a:pPr eaLnBrk="1" hangingPunct="1">
              <a:spcBef>
                <a:spcPct val="0"/>
              </a:spcBef>
              <a:buFontTx/>
              <a:buNone/>
            </a:pPr>
            <a:endParaRPr kumimoji="1" lang="cs-CZ" altLang="cs-CZ" sz="2400"/>
          </a:p>
        </p:txBody>
      </p:sp>
      <p:sp>
        <p:nvSpPr>
          <p:cNvPr id="48140" name="Line 14"/>
          <p:cNvSpPr>
            <a:spLocks noChangeShapeType="1"/>
          </p:cNvSpPr>
          <p:nvPr/>
        </p:nvSpPr>
        <p:spPr bwMode="auto">
          <a:xfrm flipH="1" flipV="1">
            <a:off x="685800" y="4359275"/>
            <a:ext cx="209550" cy="304800"/>
          </a:xfrm>
          <a:prstGeom prst="line">
            <a:avLst/>
          </a:prstGeom>
          <a:noFill/>
          <a:ln w="28575" cap="sq">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8141" name="Line 15"/>
          <p:cNvSpPr>
            <a:spLocks noChangeShapeType="1"/>
          </p:cNvSpPr>
          <p:nvPr/>
        </p:nvSpPr>
        <p:spPr bwMode="auto">
          <a:xfrm flipV="1">
            <a:off x="1427163" y="4460875"/>
            <a:ext cx="534987" cy="425450"/>
          </a:xfrm>
          <a:prstGeom prst="line">
            <a:avLst/>
          </a:prstGeom>
          <a:noFill/>
          <a:ln w="28575" cap="sq">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8142" name="Line 16"/>
          <p:cNvSpPr>
            <a:spLocks noChangeShapeType="1"/>
          </p:cNvSpPr>
          <p:nvPr/>
        </p:nvSpPr>
        <p:spPr bwMode="auto">
          <a:xfrm flipV="1">
            <a:off x="2403475" y="4678363"/>
            <a:ext cx="381000" cy="228600"/>
          </a:xfrm>
          <a:prstGeom prst="line">
            <a:avLst/>
          </a:prstGeom>
          <a:noFill/>
          <a:ln w="28575" cap="sq">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8143" name="Oval 17"/>
          <p:cNvSpPr>
            <a:spLocks noChangeArrowheads="1"/>
          </p:cNvSpPr>
          <p:nvPr/>
        </p:nvSpPr>
        <p:spPr bwMode="auto">
          <a:xfrm>
            <a:off x="495300" y="1341438"/>
            <a:ext cx="457200" cy="457200"/>
          </a:xfrm>
          <a:prstGeom prst="ellipse">
            <a:avLst/>
          </a:prstGeom>
          <a:noFill/>
          <a:ln w="28575" cap="sq">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cs-CZ" altLang="cs-CZ" sz="1800">
              <a:latin typeface="Arial" panose="020B0604020202020204" pitchFamily="34" charset="0"/>
            </a:endParaRPr>
          </a:p>
        </p:txBody>
      </p:sp>
      <p:sp>
        <p:nvSpPr>
          <p:cNvPr id="48144" name="Oval 18"/>
          <p:cNvSpPr>
            <a:spLocks noChangeArrowheads="1"/>
          </p:cNvSpPr>
          <p:nvPr/>
        </p:nvSpPr>
        <p:spPr bwMode="auto">
          <a:xfrm>
            <a:off x="38100" y="1951038"/>
            <a:ext cx="457200" cy="457200"/>
          </a:xfrm>
          <a:prstGeom prst="ellipse">
            <a:avLst/>
          </a:prstGeom>
          <a:noFill/>
          <a:ln w="28575" cap="sq">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cs-CZ" altLang="cs-CZ" sz="1800">
              <a:latin typeface="Arial" panose="020B0604020202020204" pitchFamily="34" charset="0"/>
            </a:endParaRPr>
          </a:p>
        </p:txBody>
      </p:sp>
      <p:sp>
        <p:nvSpPr>
          <p:cNvPr id="48145" name="Oval 19"/>
          <p:cNvSpPr>
            <a:spLocks noChangeArrowheads="1"/>
          </p:cNvSpPr>
          <p:nvPr/>
        </p:nvSpPr>
        <p:spPr bwMode="auto">
          <a:xfrm>
            <a:off x="495300" y="2560638"/>
            <a:ext cx="457200" cy="457200"/>
          </a:xfrm>
          <a:prstGeom prst="ellipse">
            <a:avLst/>
          </a:prstGeom>
          <a:noFill/>
          <a:ln w="28575" cap="sq">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cs-CZ" altLang="cs-CZ" sz="1800">
              <a:latin typeface="Arial" panose="020B0604020202020204" pitchFamily="34" charset="0"/>
            </a:endParaRPr>
          </a:p>
        </p:txBody>
      </p:sp>
      <p:sp>
        <p:nvSpPr>
          <p:cNvPr id="48146" name="Oval 20"/>
          <p:cNvSpPr>
            <a:spLocks noChangeArrowheads="1"/>
          </p:cNvSpPr>
          <p:nvPr/>
        </p:nvSpPr>
        <p:spPr bwMode="auto">
          <a:xfrm>
            <a:off x="1866900" y="1951038"/>
            <a:ext cx="457200" cy="457200"/>
          </a:xfrm>
          <a:prstGeom prst="ellipse">
            <a:avLst/>
          </a:prstGeom>
          <a:noFill/>
          <a:ln w="28575" cap="sq">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cs-CZ" altLang="cs-CZ" sz="1800">
              <a:latin typeface="Arial" panose="020B0604020202020204" pitchFamily="34" charset="0"/>
            </a:endParaRPr>
          </a:p>
        </p:txBody>
      </p:sp>
      <p:sp>
        <p:nvSpPr>
          <p:cNvPr id="48147" name="Oval 21"/>
          <p:cNvSpPr>
            <a:spLocks noChangeArrowheads="1"/>
          </p:cNvSpPr>
          <p:nvPr/>
        </p:nvSpPr>
        <p:spPr bwMode="auto">
          <a:xfrm>
            <a:off x="952500" y="2560638"/>
            <a:ext cx="457200" cy="457200"/>
          </a:xfrm>
          <a:prstGeom prst="ellipse">
            <a:avLst/>
          </a:prstGeom>
          <a:noFill/>
          <a:ln w="28575" cap="sq">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cs-CZ" altLang="cs-CZ" sz="1800">
              <a:latin typeface="Arial" panose="020B0604020202020204" pitchFamily="34" charset="0"/>
            </a:endParaRPr>
          </a:p>
        </p:txBody>
      </p:sp>
      <p:sp>
        <p:nvSpPr>
          <p:cNvPr id="48148" name="Oval 22"/>
          <p:cNvSpPr>
            <a:spLocks noChangeArrowheads="1"/>
          </p:cNvSpPr>
          <p:nvPr/>
        </p:nvSpPr>
        <p:spPr bwMode="auto">
          <a:xfrm>
            <a:off x="1333500" y="1951038"/>
            <a:ext cx="457200" cy="457200"/>
          </a:xfrm>
          <a:prstGeom prst="ellipse">
            <a:avLst/>
          </a:prstGeom>
          <a:noFill/>
          <a:ln w="28575" cap="sq">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cs-CZ" altLang="cs-CZ" sz="1800">
              <a:latin typeface="Arial" panose="020B0604020202020204" pitchFamily="34" charset="0"/>
            </a:endParaRPr>
          </a:p>
        </p:txBody>
      </p:sp>
      <p:sp>
        <p:nvSpPr>
          <p:cNvPr id="48149" name="Oval 23"/>
          <p:cNvSpPr>
            <a:spLocks noChangeArrowheads="1"/>
          </p:cNvSpPr>
          <p:nvPr/>
        </p:nvSpPr>
        <p:spPr bwMode="auto">
          <a:xfrm>
            <a:off x="495300" y="1951038"/>
            <a:ext cx="457200" cy="457200"/>
          </a:xfrm>
          <a:prstGeom prst="ellipse">
            <a:avLst/>
          </a:prstGeom>
          <a:noFill/>
          <a:ln w="28575" cap="sq">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cs-CZ" altLang="cs-CZ" sz="1800">
              <a:latin typeface="Arial" panose="020B0604020202020204" pitchFamily="34" charset="0"/>
            </a:endParaRPr>
          </a:p>
        </p:txBody>
      </p:sp>
      <p:sp>
        <p:nvSpPr>
          <p:cNvPr id="48150" name="Oval 24"/>
          <p:cNvSpPr>
            <a:spLocks noChangeArrowheads="1"/>
          </p:cNvSpPr>
          <p:nvPr/>
        </p:nvSpPr>
        <p:spPr bwMode="auto">
          <a:xfrm>
            <a:off x="876300" y="1951038"/>
            <a:ext cx="457200" cy="457200"/>
          </a:xfrm>
          <a:prstGeom prst="ellipse">
            <a:avLst/>
          </a:prstGeom>
          <a:noFill/>
          <a:ln w="28575" cap="sq">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cs-CZ" altLang="cs-CZ" sz="1800">
              <a:latin typeface="Arial" panose="020B0604020202020204" pitchFamily="34" charset="0"/>
            </a:endParaRPr>
          </a:p>
        </p:txBody>
      </p:sp>
      <p:sp>
        <p:nvSpPr>
          <p:cNvPr id="48151" name="Line 25"/>
          <p:cNvSpPr>
            <a:spLocks noChangeShapeType="1"/>
          </p:cNvSpPr>
          <p:nvPr/>
        </p:nvSpPr>
        <p:spPr bwMode="auto">
          <a:xfrm flipV="1">
            <a:off x="1714500" y="1516063"/>
            <a:ext cx="627063" cy="434975"/>
          </a:xfrm>
          <a:prstGeom prst="line">
            <a:avLst/>
          </a:prstGeom>
          <a:noFill/>
          <a:ln w="28575" cap="sq">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8152" name="Line 26"/>
          <p:cNvSpPr>
            <a:spLocks noChangeShapeType="1"/>
          </p:cNvSpPr>
          <p:nvPr/>
        </p:nvSpPr>
        <p:spPr bwMode="auto">
          <a:xfrm>
            <a:off x="1257300" y="2332038"/>
            <a:ext cx="1155700" cy="481012"/>
          </a:xfrm>
          <a:prstGeom prst="line">
            <a:avLst/>
          </a:prstGeom>
          <a:noFill/>
          <a:ln w="28575" cap="sq">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8153" name="Line 27"/>
          <p:cNvSpPr>
            <a:spLocks noChangeShapeType="1"/>
          </p:cNvSpPr>
          <p:nvPr/>
        </p:nvSpPr>
        <p:spPr bwMode="auto">
          <a:xfrm>
            <a:off x="1257300" y="3017838"/>
            <a:ext cx="508000" cy="514350"/>
          </a:xfrm>
          <a:prstGeom prst="line">
            <a:avLst/>
          </a:prstGeom>
          <a:noFill/>
          <a:ln w="28575" cap="sq">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8154" name="Line 28"/>
          <p:cNvSpPr>
            <a:spLocks noChangeShapeType="1"/>
          </p:cNvSpPr>
          <p:nvPr/>
        </p:nvSpPr>
        <p:spPr bwMode="auto">
          <a:xfrm flipH="1" flipV="1">
            <a:off x="4389438" y="1290638"/>
            <a:ext cx="254000" cy="327025"/>
          </a:xfrm>
          <a:prstGeom prst="line">
            <a:avLst/>
          </a:prstGeom>
          <a:noFill/>
          <a:ln w="28575" cap="sq">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8155" name="Line 29"/>
          <p:cNvSpPr>
            <a:spLocks noChangeShapeType="1"/>
          </p:cNvSpPr>
          <p:nvPr/>
        </p:nvSpPr>
        <p:spPr bwMode="auto">
          <a:xfrm flipV="1">
            <a:off x="6642100" y="1938338"/>
            <a:ext cx="522288" cy="3175"/>
          </a:xfrm>
          <a:prstGeom prst="line">
            <a:avLst/>
          </a:prstGeom>
          <a:noFill/>
          <a:ln w="28575" cap="sq">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8156" name="Text Box 30"/>
          <p:cNvSpPr txBox="1">
            <a:spLocks noChangeArrowheads="1"/>
          </p:cNvSpPr>
          <p:nvPr/>
        </p:nvSpPr>
        <p:spPr bwMode="auto">
          <a:xfrm>
            <a:off x="3875088" y="5232400"/>
            <a:ext cx="504348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kumimoji="1" lang="cs-CZ" altLang="cs-CZ" sz="1800" b="1">
                <a:solidFill>
                  <a:srgbClr val="FF9900"/>
                </a:solidFill>
                <a:sym typeface="Symbol" panose="05050102010706020507" pitchFamily="18" charset="2"/>
              </a:rPr>
              <a:t></a:t>
            </a:r>
            <a:r>
              <a:rPr kumimoji="1" lang="cs-CZ" altLang="cs-CZ" sz="1800" i="1">
                <a:solidFill>
                  <a:srgbClr val="FF9900"/>
                </a:solidFill>
                <a:sym typeface="Symbol" panose="05050102010706020507" pitchFamily="18" charset="2"/>
              </a:rPr>
              <a:t>H</a:t>
            </a:r>
            <a:r>
              <a:rPr kumimoji="1" lang="cs-CZ" altLang="cs-CZ" sz="1800" baseline="-25000">
                <a:solidFill>
                  <a:srgbClr val="FF9900"/>
                </a:solidFill>
                <a:sym typeface="Symbol" panose="05050102010706020507" pitchFamily="18" charset="2"/>
              </a:rPr>
              <a:t>(C2H5OH)</a:t>
            </a:r>
            <a:r>
              <a:rPr kumimoji="1" lang="cs-CZ" altLang="cs-CZ" sz="1800" i="1" baseline="-25000">
                <a:solidFill>
                  <a:srgbClr val="FF9900"/>
                </a:solidFill>
                <a:sym typeface="Symbol" panose="05050102010706020507" pitchFamily="18" charset="2"/>
              </a:rPr>
              <a:t> </a:t>
            </a:r>
            <a:r>
              <a:rPr kumimoji="1" lang="cs-CZ" altLang="cs-CZ" sz="1800" i="1">
                <a:solidFill>
                  <a:srgbClr val="FF9900"/>
                </a:solidFill>
                <a:sym typeface="Symbol" panose="05050102010706020507" pitchFamily="18" charset="2"/>
              </a:rPr>
              <a:t>=</a:t>
            </a:r>
            <a:r>
              <a:rPr kumimoji="1" lang="cs-CZ" altLang="cs-CZ" sz="1800" i="1" baseline="-25000">
                <a:solidFill>
                  <a:srgbClr val="FF9900"/>
                </a:solidFill>
                <a:sym typeface="Symbol" panose="05050102010706020507" pitchFamily="18" charset="2"/>
              </a:rPr>
              <a:t> </a:t>
            </a:r>
            <a:r>
              <a:rPr kumimoji="1" lang="cs-CZ" altLang="cs-CZ" sz="1800">
                <a:solidFill>
                  <a:srgbClr val="FF9900"/>
                </a:solidFill>
                <a:sym typeface="Symbol" panose="05050102010706020507" pitchFamily="18" charset="2"/>
              </a:rPr>
              <a:t></a:t>
            </a:r>
            <a:r>
              <a:rPr kumimoji="1" lang="cs-CZ" altLang="cs-CZ" sz="1800" i="1">
                <a:solidFill>
                  <a:srgbClr val="FF9900"/>
                </a:solidFill>
                <a:sym typeface="Symbol" panose="05050102010706020507" pitchFamily="18" charset="2"/>
              </a:rPr>
              <a:t>H</a:t>
            </a:r>
            <a:r>
              <a:rPr kumimoji="1" lang="cs-CZ" altLang="cs-CZ" sz="1800" baseline="-25000">
                <a:solidFill>
                  <a:srgbClr val="FF9900"/>
                </a:solidFill>
                <a:sym typeface="Symbol" panose="05050102010706020507" pitchFamily="18" charset="2"/>
              </a:rPr>
              <a:t>(</a:t>
            </a:r>
            <a:r>
              <a:rPr kumimoji="1" lang="en-US" altLang="cs-CZ" sz="1800" baseline="-25000">
                <a:solidFill>
                  <a:srgbClr val="FF9900"/>
                </a:solidFill>
                <a:sym typeface="Symbol" panose="05050102010706020507" pitchFamily="18" charset="2"/>
              </a:rPr>
              <a:t>C-C</a:t>
            </a:r>
            <a:r>
              <a:rPr kumimoji="1" lang="cs-CZ" altLang="cs-CZ" sz="1800" baseline="-25000">
                <a:solidFill>
                  <a:srgbClr val="FF9900"/>
                </a:solidFill>
                <a:sym typeface="Symbol" panose="05050102010706020507" pitchFamily="18" charset="2"/>
              </a:rPr>
              <a:t>)</a:t>
            </a:r>
            <a:r>
              <a:rPr kumimoji="1" lang="cs-CZ" altLang="cs-CZ" sz="1800" i="1" baseline="-25000">
                <a:solidFill>
                  <a:srgbClr val="FF9900"/>
                </a:solidFill>
                <a:sym typeface="Symbol" panose="05050102010706020507" pitchFamily="18" charset="2"/>
              </a:rPr>
              <a:t> </a:t>
            </a:r>
            <a:r>
              <a:rPr kumimoji="1" lang="cs-CZ" altLang="cs-CZ" sz="1800" i="1">
                <a:solidFill>
                  <a:srgbClr val="FF9900"/>
                </a:solidFill>
                <a:sym typeface="Symbol" panose="05050102010706020507" pitchFamily="18" charset="2"/>
              </a:rPr>
              <a:t>+</a:t>
            </a:r>
            <a:r>
              <a:rPr kumimoji="1" lang="cs-CZ" altLang="cs-CZ" sz="1800" i="1" baseline="-25000">
                <a:solidFill>
                  <a:srgbClr val="FF9900"/>
                </a:solidFill>
                <a:sym typeface="Symbol" panose="05050102010706020507" pitchFamily="18" charset="2"/>
              </a:rPr>
              <a:t> </a:t>
            </a:r>
            <a:r>
              <a:rPr kumimoji="1" lang="en-US" altLang="cs-CZ" sz="1800">
                <a:solidFill>
                  <a:srgbClr val="FF9900"/>
                </a:solidFill>
                <a:sym typeface="Symbol" panose="05050102010706020507" pitchFamily="18" charset="2"/>
              </a:rPr>
              <a:t>5x</a:t>
            </a:r>
            <a:r>
              <a:rPr kumimoji="1" lang="cs-CZ" altLang="cs-CZ" sz="1800">
                <a:solidFill>
                  <a:srgbClr val="FF9900"/>
                </a:solidFill>
                <a:sym typeface="Symbol" panose="05050102010706020507" pitchFamily="18" charset="2"/>
              </a:rPr>
              <a:t></a:t>
            </a:r>
            <a:r>
              <a:rPr kumimoji="1" lang="cs-CZ" altLang="cs-CZ" sz="1800" i="1">
                <a:solidFill>
                  <a:srgbClr val="FF9900"/>
                </a:solidFill>
                <a:sym typeface="Symbol" panose="05050102010706020507" pitchFamily="18" charset="2"/>
              </a:rPr>
              <a:t>H</a:t>
            </a:r>
            <a:r>
              <a:rPr kumimoji="1" lang="cs-CZ" altLang="cs-CZ" sz="1800" baseline="-25000">
                <a:solidFill>
                  <a:srgbClr val="FF9900"/>
                </a:solidFill>
                <a:sym typeface="Symbol" panose="05050102010706020507" pitchFamily="18" charset="2"/>
              </a:rPr>
              <a:t>(</a:t>
            </a:r>
            <a:r>
              <a:rPr kumimoji="1" lang="en-US" altLang="cs-CZ" sz="1800" baseline="-25000">
                <a:solidFill>
                  <a:srgbClr val="FF9900"/>
                </a:solidFill>
                <a:sym typeface="Symbol" panose="05050102010706020507" pitchFamily="18" charset="2"/>
              </a:rPr>
              <a:t>C-H</a:t>
            </a:r>
            <a:r>
              <a:rPr kumimoji="1" lang="cs-CZ" altLang="cs-CZ" sz="1800" baseline="-25000">
                <a:solidFill>
                  <a:srgbClr val="FF9900"/>
                </a:solidFill>
                <a:sym typeface="Symbol" panose="05050102010706020507" pitchFamily="18" charset="2"/>
              </a:rPr>
              <a:t>)</a:t>
            </a:r>
            <a:r>
              <a:rPr kumimoji="1" lang="cs-CZ" altLang="cs-CZ" sz="1800" i="1" baseline="-25000">
                <a:solidFill>
                  <a:srgbClr val="FF9900"/>
                </a:solidFill>
                <a:sym typeface="Symbol" panose="05050102010706020507" pitchFamily="18" charset="2"/>
              </a:rPr>
              <a:t> </a:t>
            </a:r>
            <a:r>
              <a:rPr kumimoji="1" lang="cs-CZ" altLang="cs-CZ" sz="1800" i="1">
                <a:solidFill>
                  <a:srgbClr val="FF9900"/>
                </a:solidFill>
                <a:sym typeface="Symbol" panose="05050102010706020507" pitchFamily="18" charset="2"/>
              </a:rPr>
              <a:t>+ </a:t>
            </a:r>
            <a:r>
              <a:rPr kumimoji="1" lang="cs-CZ" altLang="cs-CZ" sz="1800">
                <a:solidFill>
                  <a:srgbClr val="FF9900"/>
                </a:solidFill>
                <a:sym typeface="Symbol" panose="05050102010706020507" pitchFamily="18" charset="2"/>
              </a:rPr>
              <a:t></a:t>
            </a:r>
            <a:r>
              <a:rPr kumimoji="1" lang="cs-CZ" altLang="cs-CZ" sz="1800" i="1">
                <a:solidFill>
                  <a:srgbClr val="FF9900"/>
                </a:solidFill>
                <a:sym typeface="Symbol" panose="05050102010706020507" pitchFamily="18" charset="2"/>
              </a:rPr>
              <a:t>H</a:t>
            </a:r>
            <a:r>
              <a:rPr kumimoji="1" lang="cs-CZ" altLang="cs-CZ" sz="1800" baseline="-25000">
                <a:solidFill>
                  <a:srgbClr val="FF9900"/>
                </a:solidFill>
                <a:sym typeface="Symbol" panose="05050102010706020507" pitchFamily="18" charset="2"/>
              </a:rPr>
              <a:t>(</a:t>
            </a:r>
            <a:r>
              <a:rPr kumimoji="1" lang="en-US" altLang="cs-CZ" sz="1800" baseline="-25000">
                <a:solidFill>
                  <a:srgbClr val="FF9900"/>
                </a:solidFill>
                <a:sym typeface="Symbol" panose="05050102010706020507" pitchFamily="18" charset="2"/>
              </a:rPr>
              <a:t>C-O</a:t>
            </a:r>
            <a:r>
              <a:rPr kumimoji="1" lang="cs-CZ" altLang="cs-CZ" sz="1800" baseline="-25000">
                <a:solidFill>
                  <a:srgbClr val="FF9900"/>
                </a:solidFill>
                <a:sym typeface="Symbol" panose="05050102010706020507" pitchFamily="18" charset="2"/>
              </a:rPr>
              <a:t>)</a:t>
            </a:r>
            <a:r>
              <a:rPr kumimoji="1" lang="en-US" altLang="cs-CZ" sz="1800" i="1">
                <a:solidFill>
                  <a:srgbClr val="FF9900"/>
                </a:solidFill>
                <a:sym typeface="Symbol" panose="05050102010706020507" pitchFamily="18" charset="2"/>
              </a:rPr>
              <a:t>+</a:t>
            </a:r>
            <a:r>
              <a:rPr kumimoji="1" lang="cs-CZ" altLang="cs-CZ" sz="1800">
                <a:solidFill>
                  <a:srgbClr val="FF9900"/>
                </a:solidFill>
                <a:sym typeface="Symbol" panose="05050102010706020507" pitchFamily="18" charset="2"/>
              </a:rPr>
              <a:t></a:t>
            </a:r>
            <a:r>
              <a:rPr kumimoji="1" lang="cs-CZ" altLang="cs-CZ" sz="1800" i="1">
                <a:solidFill>
                  <a:srgbClr val="FF9900"/>
                </a:solidFill>
                <a:sym typeface="Symbol" panose="05050102010706020507" pitchFamily="18" charset="2"/>
              </a:rPr>
              <a:t>H</a:t>
            </a:r>
            <a:r>
              <a:rPr kumimoji="1" lang="cs-CZ" altLang="cs-CZ" sz="1800" baseline="-25000">
                <a:solidFill>
                  <a:srgbClr val="FF9900"/>
                </a:solidFill>
                <a:sym typeface="Symbol" panose="05050102010706020507" pitchFamily="18" charset="2"/>
              </a:rPr>
              <a:t>(O</a:t>
            </a:r>
            <a:r>
              <a:rPr kumimoji="1" lang="en-US" altLang="cs-CZ" sz="1800" baseline="-25000">
                <a:solidFill>
                  <a:srgbClr val="FF9900"/>
                </a:solidFill>
                <a:sym typeface="Symbol" panose="05050102010706020507" pitchFamily="18" charset="2"/>
              </a:rPr>
              <a:t>-</a:t>
            </a:r>
            <a:r>
              <a:rPr kumimoji="1" lang="cs-CZ" altLang="cs-CZ" sz="1800" baseline="-25000">
                <a:solidFill>
                  <a:srgbClr val="FF9900"/>
                </a:solidFill>
                <a:sym typeface="Symbol" panose="05050102010706020507" pitchFamily="18" charset="2"/>
              </a:rPr>
              <a:t>H)</a:t>
            </a:r>
            <a:r>
              <a:rPr kumimoji="1" lang="en-US" altLang="cs-CZ" sz="1800" i="1">
                <a:solidFill>
                  <a:srgbClr val="FF9900"/>
                </a:solidFill>
                <a:sym typeface="Symbol" panose="05050102010706020507" pitchFamily="18" charset="2"/>
              </a:rPr>
              <a:t> </a:t>
            </a:r>
            <a:endParaRPr kumimoji="1" lang="cs-CZ" altLang="cs-CZ" sz="1800" i="1">
              <a:solidFill>
                <a:srgbClr val="FF9900"/>
              </a:solidFill>
              <a:sym typeface="Symbol" panose="05050102010706020507" pitchFamily="18" charset="2"/>
            </a:endParaRPr>
          </a:p>
        </p:txBody>
      </p:sp>
      <p:sp>
        <p:nvSpPr>
          <p:cNvPr id="48157" name="Text Box 31"/>
          <p:cNvSpPr txBox="1">
            <a:spLocks noChangeArrowheads="1"/>
          </p:cNvSpPr>
          <p:nvPr/>
        </p:nvSpPr>
        <p:spPr bwMode="auto">
          <a:xfrm>
            <a:off x="0" y="3959225"/>
            <a:ext cx="13223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kumimoji="1" lang="cs-CZ" altLang="cs-CZ" sz="2000">
                <a:solidFill>
                  <a:srgbClr val="FF9900"/>
                </a:solidFill>
                <a:sym typeface="Symbol" panose="05050102010706020507" pitchFamily="18" charset="2"/>
              </a:rPr>
              <a:t>5 x </a:t>
            </a:r>
            <a:r>
              <a:rPr kumimoji="1" lang="cs-CZ" altLang="cs-CZ" sz="2000" i="1">
                <a:solidFill>
                  <a:srgbClr val="FF9900"/>
                </a:solidFill>
                <a:sym typeface="Symbol" panose="05050102010706020507" pitchFamily="18" charset="2"/>
              </a:rPr>
              <a:t>H</a:t>
            </a:r>
            <a:r>
              <a:rPr kumimoji="1" lang="cs-CZ" altLang="cs-CZ" sz="2000" baseline="-25000">
                <a:solidFill>
                  <a:srgbClr val="FF9900"/>
                </a:solidFill>
                <a:sym typeface="Symbol" panose="05050102010706020507" pitchFamily="18" charset="2"/>
              </a:rPr>
              <a:t>(C-H)</a:t>
            </a:r>
          </a:p>
        </p:txBody>
      </p:sp>
      <p:sp>
        <p:nvSpPr>
          <p:cNvPr id="48158" name="Text Box 32"/>
          <p:cNvSpPr txBox="1">
            <a:spLocks noChangeArrowheads="1"/>
          </p:cNvSpPr>
          <p:nvPr/>
        </p:nvSpPr>
        <p:spPr bwMode="auto">
          <a:xfrm>
            <a:off x="1714500" y="4106863"/>
            <a:ext cx="9286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kumimoji="1" lang="cs-CZ" altLang="cs-CZ" sz="2000">
                <a:solidFill>
                  <a:srgbClr val="FF9900"/>
                </a:solidFill>
                <a:sym typeface="Symbol" panose="05050102010706020507" pitchFamily="18" charset="2"/>
              </a:rPr>
              <a:t></a:t>
            </a:r>
            <a:r>
              <a:rPr kumimoji="1" lang="cs-CZ" altLang="cs-CZ" sz="2000" i="1">
                <a:solidFill>
                  <a:srgbClr val="FF9900"/>
                </a:solidFill>
                <a:sym typeface="Symbol" panose="05050102010706020507" pitchFamily="18" charset="2"/>
              </a:rPr>
              <a:t>H</a:t>
            </a:r>
            <a:r>
              <a:rPr kumimoji="1" lang="cs-CZ" altLang="cs-CZ" sz="2000" baseline="-25000">
                <a:solidFill>
                  <a:srgbClr val="FF9900"/>
                </a:solidFill>
                <a:sym typeface="Symbol" panose="05050102010706020507" pitchFamily="18" charset="2"/>
              </a:rPr>
              <a:t>(C-C)</a:t>
            </a:r>
          </a:p>
        </p:txBody>
      </p:sp>
      <p:sp>
        <p:nvSpPr>
          <p:cNvPr id="48159" name="Text Box 33"/>
          <p:cNvSpPr txBox="1">
            <a:spLocks noChangeArrowheads="1"/>
          </p:cNvSpPr>
          <p:nvPr/>
        </p:nvSpPr>
        <p:spPr bwMode="auto">
          <a:xfrm>
            <a:off x="2744788" y="4430713"/>
            <a:ext cx="9477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kumimoji="1" lang="cs-CZ" altLang="cs-CZ" sz="2000">
                <a:solidFill>
                  <a:srgbClr val="FF9900"/>
                </a:solidFill>
                <a:sym typeface="Symbol" panose="05050102010706020507" pitchFamily="18" charset="2"/>
              </a:rPr>
              <a:t></a:t>
            </a:r>
            <a:r>
              <a:rPr kumimoji="1" lang="cs-CZ" altLang="cs-CZ" sz="2000" i="1">
                <a:solidFill>
                  <a:srgbClr val="FF9900"/>
                </a:solidFill>
                <a:sym typeface="Symbol" panose="05050102010706020507" pitchFamily="18" charset="2"/>
              </a:rPr>
              <a:t>H</a:t>
            </a:r>
            <a:r>
              <a:rPr kumimoji="1" lang="cs-CZ" altLang="cs-CZ" sz="2000" baseline="-25000">
                <a:solidFill>
                  <a:srgbClr val="FF9900"/>
                </a:solidFill>
                <a:sym typeface="Symbol" panose="05050102010706020507" pitchFamily="18" charset="2"/>
              </a:rPr>
              <a:t>(O-H)</a:t>
            </a:r>
          </a:p>
        </p:txBody>
      </p:sp>
      <p:sp>
        <p:nvSpPr>
          <p:cNvPr id="48160" name="Text Box 34"/>
          <p:cNvSpPr txBox="1">
            <a:spLocks noChangeArrowheads="1"/>
          </p:cNvSpPr>
          <p:nvPr/>
        </p:nvSpPr>
        <p:spPr bwMode="auto">
          <a:xfrm>
            <a:off x="3529013" y="844550"/>
            <a:ext cx="13525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kumimoji="1" lang="cs-CZ" altLang="cs-CZ" sz="2000">
                <a:solidFill>
                  <a:srgbClr val="00FF00"/>
                </a:solidFill>
                <a:sym typeface="Symbol" panose="05050102010706020507" pitchFamily="18" charset="2"/>
              </a:rPr>
              <a:t></a:t>
            </a:r>
            <a:r>
              <a:rPr kumimoji="1" lang="cs-CZ" altLang="cs-CZ" sz="2000" i="1">
                <a:solidFill>
                  <a:srgbClr val="00FF00"/>
                </a:solidFill>
                <a:sym typeface="Symbol" panose="05050102010706020507" pitchFamily="18" charset="2"/>
              </a:rPr>
              <a:t>H</a:t>
            </a:r>
            <a:r>
              <a:rPr kumimoji="1" lang="cs-CZ" altLang="cs-CZ" sz="2000" baseline="-25000">
                <a:solidFill>
                  <a:srgbClr val="00FF00"/>
                </a:solidFill>
                <a:sym typeface="Symbol" panose="05050102010706020507" pitchFamily="18" charset="2"/>
              </a:rPr>
              <a:t>(C</a:t>
            </a:r>
            <a:r>
              <a:rPr kumimoji="1" lang="en-US" altLang="cs-CZ" sz="2000" baseline="-25000">
                <a:solidFill>
                  <a:srgbClr val="00FF00"/>
                </a:solidFill>
                <a:sym typeface="Symbol" panose="05050102010706020507" pitchFamily="18" charset="2"/>
              </a:rPr>
              <a:t>(C)(</a:t>
            </a:r>
            <a:r>
              <a:rPr kumimoji="1" lang="cs-CZ" altLang="cs-CZ" sz="2000" baseline="-25000">
                <a:solidFill>
                  <a:srgbClr val="00FF00"/>
                </a:solidFill>
                <a:sym typeface="Symbol" panose="05050102010706020507" pitchFamily="18" charset="2"/>
              </a:rPr>
              <a:t>H)3</a:t>
            </a:r>
            <a:r>
              <a:rPr kumimoji="1" lang="en-US" altLang="cs-CZ" sz="2000" baseline="-25000">
                <a:solidFill>
                  <a:srgbClr val="00FF00"/>
                </a:solidFill>
                <a:sym typeface="Symbol" panose="05050102010706020507" pitchFamily="18" charset="2"/>
              </a:rPr>
              <a:t>)</a:t>
            </a:r>
            <a:endParaRPr kumimoji="1" lang="cs-CZ" altLang="cs-CZ" sz="2000" baseline="-25000">
              <a:solidFill>
                <a:srgbClr val="00FF00"/>
              </a:solidFill>
              <a:sym typeface="Symbol" panose="05050102010706020507" pitchFamily="18" charset="2"/>
            </a:endParaRPr>
          </a:p>
        </p:txBody>
      </p:sp>
      <p:sp>
        <p:nvSpPr>
          <p:cNvPr id="48161" name="Text Box 35"/>
          <p:cNvSpPr txBox="1">
            <a:spLocks noChangeArrowheads="1"/>
          </p:cNvSpPr>
          <p:nvPr/>
        </p:nvSpPr>
        <p:spPr bwMode="auto">
          <a:xfrm>
            <a:off x="6315075" y="865188"/>
            <a:ext cx="159226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kumimoji="1" lang="cs-CZ" altLang="cs-CZ" sz="2000">
                <a:solidFill>
                  <a:srgbClr val="00FF00"/>
                </a:solidFill>
                <a:sym typeface="Symbol" panose="05050102010706020507" pitchFamily="18" charset="2"/>
              </a:rPr>
              <a:t></a:t>
            </a:r>
            <a:r>
              <a:rPr kumimoji="1" lang="cs-CZ" altLang="cs-CZ" sz="2000" i="1">
                <a:solidFill>
                  <a:srgbClr val="00FF00"/>
                </a:solidFill>
                <a:sym typeface="Symbol" panose="05050102010706020507" pitchFamily="18" charset="2"/>
              </a:rPr>
              <a:t>H</a:t>
            </a:r>
            <a:r>
              <a:rPr kumimoji="1" lang="cs-CZ" altLang="cs-CZ" sz="2000" baseline="-25000">
                <a:solidFill>
                  <a:srgbClr val="00FF00"/>
                </a:solidFill>
                <a:sym typeface="Symbol" panose="05050102010706020507" pitchFamily="18" charset="2"/>
              </a:rPr>
              <a:t> (C</a:t>
            </a:r>
            <a:r>
              <a:rPr kumimoji="1" lang="en-US" altLang="cs-CZ" sz="2000" baseline="-25000">
                <a:solidFill>
                  <a:srgbClr val="00FF00"/>
                </a:solidFill>
                <a:sym typeface="Symbol" panose="05050102010706020507" pitchFamily="18" charset="2"/>
              </a:rPr>
              <a:t>(C)(H)</a:t>
            </a:r>
            <a:r>
              <a:rPr kumimoji="1" lang="cs-CZ" altLang="cs-CZ" sz="2000" baseline="-25000">
                <a:solidFill>
                  <a:srgbClr val="00FF00"/>
                </a:solidFill>
                <a:sym typeface="Symbol" panose="05050102010706020507" pitchFamily="18" charset="2"/>
              </a:rPr>
              <a:t>2</a:t>
            </a:r>
            <a:r>
              <a:rPr kumimoji="1" lang="en-US" altLang="cs-CZ" sz="2000" baseline="-25000">
                <a:solidFill>
                  <a:srgbClr val="00FF00"/>
                </a:solidFill>
                <a:sym typeface="Symbol" panose="05050102010706020507" pitchFamily="18" charset="2"/>
              </a:rPr>
              <a:t>(O)</a:t>
            </a:r>
            <a:r>
              <a:rPr kumimoji="1" lang="cs-CZ" altLang="cs-CZ" sz="2000" baseline="-25000">
                <a:solidFill>
                  <a:srgbClr val="00FF00"/>
                </a:solidFill>
                <a:sym typeface="Symbol" panose="05050102010706020507" pitchFamily="18" charset="2"/>
              </a:rPr>
              <a:t>)</a:t>
            </a:r>
          </a:p>
        </p:txBody>
      </p:sp>
      <p:sp>
        <p:nvSpPr>
          <p:cNvPr id="48162" name="Text Box 36"/>
          <p:cNvSpPr txBox="1">
            <a:spLocks noChangeArrowheads="1"/>
          </p:cNvSpPr>
          <p:nvPr/>
        </p:nvSpPr>
        <p:spPr bwMode="auto">
          <a:xfrm>
            <a:off x="2413000" y="2668588"/>
            <a:ext cx="11414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kumimoji="1" lang="cs-CZ" altLang="cs-CZ" sz="2000">
                <a:solidFill>
                  <a:srgbClr val="000066"/>
                </a:solidFill>
                <a:sym typeface="Symbol" panose="05050102010706020507" pitchFamily="18" charset="2"/>
              </a:rPr>
              <a:t>2 x </a:t>
            </a:r>
            <a:r>
              <a:rPr kumimoji="1" lang="cs-CZ" altLang="cs-CZ" sz="2000" i="1">
                <a:solidFill>
                  <a:srgbClr val="000066"/>
                </a:solidFill>
                <a:sym typeface="Symbol" panose="05050102010706020507" pitchFamily="18" charset="2"/>
              </a:rPr>
              <a:t>H</a:t>
            </a:r>
            <a:r>
              <a:rPr kumimoji="1" lang="cs-CZ" altLang="cs-CZ" sz="2000" baseline="-25000">
                <a:solidFill>
                  <a:srgbClr val="000066"/>
                </a:solidFill>
                <a:sym typeface="Symbol" panose="05050102010706020507" pitchFamily="18" charset="2"/>
              </a:rPr>
              <a:t>(C)</a:t>
            </a:r>
          </a:p>
        </p:txBody>
      </p:sp>
      <p:sp>
        <p:nvSpPr>
          <p:cNvPr id="48163" name="Text Box 37"/>
          <p:cNvSpPr txBox="1">
            <a:spLocks noChangeArrowheads="1"/>
          </p:cNvSpPr>
          <p:nvPr/>
        </p:nvSpPr>
        <p:spPr bwMode="auto">
          <a:xfrm>
            <a:off x="1620838" y="3460750"/>
            <a:ext cx="11509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kumimoji="1" lang="cs-CZ" altLang="cs-CZ" sz="2000">
                <a:solidFill>
                  <a:srgbClr val="000066"/>
                </a:solidFill>
                <a:sym typeface="Symbol" panose="05050102010706020507" pitchFamily="18" charset="2"/>
              </a:rPr>
              <a:t>6 x </a:t>
            </a:r>
            <a:r>
              <a:rPr kumimoji="1" lang="cs-CZ" altLang="cs-CZ" sz="2000" i="1">
                <a:solidFill>
                  <a:srgbClr val="000066"/>
                </a:solidFill>
                <a:sym typeface="Symbol" panose="05050102010706020507" pitchFamily="18" charset="2"/>
              </a:rPr>
              <a:t>H</a:t>
            </a:r>
            <a:r>
              <a:rPr kumimoji="1" lang="cs-CZ" altLang="cs-CZ" sz="2000" baseline="-25000">
                <a:solidFill>
                  <a:srgbClr val="000066"/>
                </a:solidFill>
                <a:sym typeface="Symbol" panose="05050102010706020507" pitchFamily="18" charset="2"/>
              </a:rPr>
              <a:t>(H)</a:t>
            </a:r>
          </a:p>
        </p:txBody>
      </p:sp>
      <p:sp>
        <p:nvSpPr>
          <p:cNvPr id="48164" name="Text Box 38"/>
          <p:cNvSpPr txBox="1">
            <a:spLocks noChangeArrowheads="1"/>
          </p:cNvSpPr>
          <p:nvPr/>
        </p:nvSpPr>
        <p:spPr bwMode="auto">
          <a:xfrm>
            <a:off x="2414588" y="1341438"/>
            <a:ext cx="11509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kumimoji="1" lang="cs-CZ" altLang="cs-CZ" sz="2000">
                <a:solidFill>
                  <a:srgbClr val="000066"/>
                </a:solidFill>
                <a:sym typeface="Symbol" panose="05050102010706020507" pitchFamily="18" charset="2"/>
              </a:rPr>
              <a:t>1 x </a:t>
            </a:r>
            <a:r>
              <a:rPr kumimoji="1" lang="cs-CZ" altLang="cs-CZ" sz="2000" i="1">
                <a:solidFill>
                  <a:srgbClr val="000066"/>
                </a:solidFill>
                <a:sym typeface="Symbol" panose="05050102010706020507" pitchFamily="18" charset="2"/>
              </a:rPr>
              <a:t>H</a:t>
            </a:r>
            <a:r>
              <a:rPr kumimoji="1" lang="cs-CZ" altLang="cs-CZ" sz="2000" baseline="-25000">
                <a:solidFill>
                  <a:srgbClr val="000066"/>
                </a:solidFill>
                <a:sym typeface="Symbol" panose="05050102010706020507" pitchFamily="18" charset="2"/>
              </a:rPr>
              <a:t>(O)</a:t>
            </a:r>
          </a:p>
        </p:txBody>
      </p:sp>
      <p:sp>
        <p:nvSpPr>
          <p:cNvPr id="48165" name="Text Box 39"/>
          <p:cNvSpPr txBox="1">
            <a:spLocks noChangeArrowheads="1"/>
          </p:cNvSpPr>
          <p:nvPr/>
        </p:nvSpPr>
        <p:spPr bwMode="auto">
          <a:xfrm>
            <a:off x="3889375" y="4722813"/>
            <a:ext cx="447516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kumimoji="1" lang="cs-CZ" altLang="cs-CZ" sz="1800">
                <a:solidFill>
                  <a:srgbClr val="0033CC"/>
                </a:solidFill>
                <a:sym typeface="Symbol" panose="05050102010706020507" pitchFamily="18" charset="2"/>
              </a:rPr>
              <a:t></a:t>
            </a:r>
            <a:r>
              <a:rPr kumimoji="1" lang="cs-CZ" altLang="cs-CZ" sz="1800" i="1">
                <a:solidFill>
                  <a:srgbClr val="0033CC"/>
                </a:solidFill>
                <a:sym typeface="Symbol" panose="05050102010706020507" pitchFamily="18" charset="2"/>
              </a:rPr>
              <a:t>H</a:t>
            </a:r>
            <a:r>
              <a:rPr kumimoji="1" lang="cs-CZ" altLang="cs-CZ" sz="1800" baseline="-25000">
                <a:solidFill>
                  <a:srgbClr val="0033CC"/>
                </a:solidFill>
                <a:sym typeface="Symbol" panose="05050102010706020507" pitchFamily="18" charset="2"/>
              </a:rPr>
              <a:t>(C2H5OH)</a:t>
            </a:r>
            <a:r>
              <a:rPr kumimoji="1" lang="cs-CZ" altLang="cs-CZ" sz="1800" i="1" baseline="-25000">
                <a:solidFill>
                  <a:srgbClr val="0033CC"/>
                </a:solidFill>
                <a:sym typeface="Symbol" panose="05050102010706020507" pitchFamily="18" charset="2"/>
              </a:rPr>
              <a:t> </a:t>
            </a:r>
            <a:r>
              <a:rPr kumimoji="1" lang="cs-CZ" altLang="cs-CZ" sz="1800" i="1">
                <a:solidFill>
                  <a:srgbClr val="0033CC"/>
                </a:solidFill>
                <a:sym typeface="Symbol" panose="05050102010706020507" pitchFamily="18" charset="2"/>
              </a:rPr>
              <a:t>= </a:t>
            </a:r>
            <a:r>
              <a:rPr kumimoji="1" lang="cs-CZ" altLang="cs-CZ" sz="1800">
                <a:solidFill>
                  <a:srgbClr val="0033CC"/>
                </a:solidFill>
                <a:sym typeface="Symbol" panose="05050102010706020507" pitchFamily="18" charset="2"/>
              </a:rPr>
              <a:t>2 x</a:t>
            </a:r>
            <a:r>
              <a:rPr kumimoji="1" lang="cs-CZ" altLang="cs-CZ" sz="1800" baseline="-25000">
                <a:solidFill>
                  <a:srgbClr val="0033CC"/>
                </a:solidFill>
                <a:sym typeface="Symbol" panose="05050102010706020507" pitchFamily="18" charset="2"/>
              </a:rPr>
              <a:t> </a:t>
            </a:r>
            <a:r>
              <a:rPr kumimoji="1" lang="cs-CZ" altLang="cs-CZ" sz="1800">
                <a:solidFill>
                  <a:srgbClr val="0033CC"/>
                </a:solidFill>
                <a:sym typeface="Symbol" panose="05050102010706020507" pitchFamily="18" charset="2"/>
              </a:rPr>
              <a:t></a:t>
            </a:r>
            <a:r>
              <a:rPr kumimoji="1" lang="cs-CZ" altLang="cs-CZ" sz="1800" i="1">
                <a:solidFill>
                  <a:srgbClr val="0033CC"/>
                </a:solidFill>
                <a:sym typeface="Symbol" panose="05050102010706020507" pitchFamily="18" charset="2"/>
              </a:rPr>
              <a:t>H</a:t>
            </a:r>
            <a:r>
              <a:rPr kumimoji="1" lang="cs-CZ" altLang="cs-CZ" sz="1800" baseline="-25000">
                <a:solidFill>
                  <a:srgbClr val="0033CC"/>
                </a:solidFill>
                <a:sym typeface="Symbol" panose="05050102010706020507" pitchFamily="18" charset="2"/>
              </a:rPr>
              <a:t>(C)</a:t>
            </a:r>
            <a:r>
              <a:rPr kumimoji="1" lang="cs-CZ" altLang="cs-CZ" sz="1800" i="1" baseline="-25000">
                <a:solidFill>
                  <a:srgbClr val="0033CC"/>
                </a:solidFill>
                <a:sym typeface="Symbol" panose="05050102010706020507" pitchFamily="18" charset="2"/>
              </a:rPr>
              <a:t> </a:t>
            </a:r>
            <a:r>
              <a:rPr kumimoji="1" lang="cs-CZ" altLang="cs-CZ" sz="1800" i="1">
                <a:solidFill>
                  <a:srgbClr val="0033CC"/>
                </a:solidFill>
                <a:sym typeface="Symbol" panose="05050102010706020507" pitchFamily="18" charset="2"/>
              </a:rPr>
              <a:t>+ </a:t>
            </a:r>
            <a:r>
              <a:rPr kumimoji="1" lang="cs-CZ" altLang="cs-CZ" sz="1800">
                <a:solidFill>
                  <a:srgbClr val="0033CC"/>
                </a:solidFill>
                <a:sym typeface="Symbol" panose="05050102010706020507" pitchFamily="18" charset="2"/>
              </a:rPr>
              <a:t>6 x</a:t>
            </a:r>
            <a:r>
              <a:rPr kumimoji="1" lang="cs-CZ" altLang="cs-CZ" sz="1800" baseline="-25000">
                <a:solidFill>
                  <a:srgbClr val="0033CC"/>
                </a:solidFill>
                <a:sym typeface="Symbol" panose="05050102010706020507" pitchFamily="18" charset="2"/>
              </a:rPr>
              <a:t> </a:t>
            </a:r>
            <a:r>
              <a:rPr kumimoji="1" lang="cs-CZ" altLang="cs-CZ" sz="1800">
                <a:solidFill>
                  <a:srgbClr val="0033CC"/>
                </a:solidFill>
                <a:sym typeface="Symbol" panose="05050102010706020507" pitchFamily="18" charset="2"/>
              </a:rPr>
              <a:t></a:t>
            </a:r>
            <a:r>
              <a:rPr kumimoji="1" lang="cs-CZ" altLang="cs-CZ" sz="1800" i="1">
                <a:solidFill>
                  <a:srgbClr val="0033CC"/>
                </a:solidFill>
                <a:sym typeface="Symbol" panose="05050102010706020507" pitchFamily="18" charset="2"/>
              </a:rPr>
              <a:t>H</a:t>
            </a:r>
            <a:r>
              <a:rPr kumimoji="1" lang="cs-CZ" altLang="cs-CZ" sz="1800" baseline="-25000">
                <a:solidFill>
                  <a:srgbClr val="0033CC"/>
                </a:solidFill>
                <a:sym typeface="Symbol" panose="05050102010706020507" pitchFamily="18" charset="2"/>
              </a:rPr>
              <a:t>(H)</a:t>
            </a:r>
            <a:r>
              <a:rPr kumimoji="1" lang="cs-CZ" altLang="cs-CZ" sz="1800" i="1" baseline="-25000">
                <a:solidFill>
                  <a:srgbClr val="0033CC"/>
                </a:solidFill>
                <a:sym typeface="Symbol" panose="05050102010706020507" pitchFamily="18" charset="2"/>
              </a:rPr>
              <a:t> </a:t>
            </a:r>
            <a:r>
              <a:rPr kumimoji="1" lang="cs-CZ" altLang="cs-CZ" sz="1800" i="1">
                <a:solidFill>
                  <a:srgbClr val="0033CC"/>
                </a:solidFill>
                <a:sym typeface="Symbol" panose="05050102010706020507" pitchFamily="18" charset="2"/>
              </a:rPr>
              <a:t>+ </a:t>
            </a:r>
            <a:r>
              <a:rPr kumimoji="1" lang="cs-CZ" altLang="cs-CZ" sz="1800">
                <a:solidFill>
                  <a:srgbClr val="0033CC"/>
                </a:solidFill>
                <a:sym typeface="Symbol" panose="05050102010706020507" pitchFamily="18" charset="2"/>
              </a:rPr>
              <a:t>1 x</a:t>
            </a:r>
            <a:r>
              <a:rPr kumimoji="1" lang="cs-CZ" altLang="cs-CZ" sz="1800" i="1" baseline="-25000">
                <a:solidFill>
                  <a:srgbClr val="0033CC"/>
                </a:solidFill>
                <a:sym typeface="Symbol" panose="05050102010706020507" pitchFamily="18" charset="2"/>
              </a:rPr>
              <a:t> </a:t>
            </a:r>
            <a:r>
              <a:rPr kumimoji="1" lang="cs-CZ" altLang="cs-CZ" sz="1800">
                <a:solidFill>
                  <a:srgbClr val="0033CC"/>
                </a:solidFill>
                <a:sym typeface="Symbol" panose="05050102010706020507" pitchFamily="18" charset="2"/>
              </a:rPr>
              <a:t></a:t>
            </a:r>
            <a:r>
              <a:rPr kumimoji="1" lang="cs-CZ" altLang="cs-CZ" sz="1800" i="1">
                <a:solidFill>
                  <a:srgbClr val="0033CC"/>
                </a:solidFill>
                <a:sym typeface="Symbol" panose="05050102010706020507" pitchFamily="18" charset="2"/>
              </a:rPr>
              <a:t>H</a:t>
            </a:r>
            <a:r>
              <a:rPr kumimoji="1" lang="cs-CZ" altLang="cs-CZ" sz="1800" baseline="-25000">
                <a:solidFill>
                  <a:srgbClr val="0033CC"/>
                </a:solidFill>
                <a:sym typeface="Symbol" panose="05050102010706020507" pitchFamily="18" charset="2"/>
              </a:rPr>
              <a:t>(O)</a:t>
            </a:r>
          </a:p>
        </p:txBody>
      </p:sp>
      <p:sp>
        <p:nvSpPr>
          <p:cNvPr id="48166" name="Text Box 40"/>
          <p:cNvSpPr txBox="1">
            <a:spLocks noChangeArrowheads="1"/>
          </p:cNvSpPr>
          <p:nvPr/>
        </p:nvSpPr>
        <p:spPr bwMode="auto">
          <a:xfrm>
            <a:off x="3881438" y="5802313"/>
            <a:ext cx="50831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kumimoji="1" lang="cs-CZ" altLang="cs-CZ" sz="1800" b="1">
                <a:solidFill>
                  <a:srgbClr val="00FF00"/>
                </a:solidFill>
                <a:sym typeface="Symbol" panose="05050102010706020507" pitchFamily="18" charset="2"/>
              </a:rPr>
              <a:t></a:t>
            </a:r>
            <a:r>
              <a:rPr kumimoji="1" lang="cs-CZ" altLang="cs-CZ" sz="1800" i="1">
                <a:solidFill>
                  <a:srgbClr val="00FF00"/>
                </a:solidFill>
                <a:sym typeface="Symbol" panose="05050102010706020507" pitchFamily="18" charset="2"/>
              </a:rPr>
              <a:t>H</a:t>
            </a:r>
            <a:r>
              <a:rPr kumimoji="1" lang="cs-CZ" altLang="cs-CZ" sz="1800" baseline="-25000">
                <a:solidFill>
                  <a:srgbClr val="00FF00"/>
                </a:solidFill>
                <a:sym typeface="Symbol" panose="05050102010706020507" pitchFamily="18" charset="2"/>
              </a:rPr>
              <a:t>(C2H5OH)</a:t>
            </a:r>
            <a:r>
              <a:rPr kumimoji="1" lang="cs-CZ" altLang="cs-CZ" sz="1800" i="1" baseline="-25000">
                <a:solidFill>
                  <a:srgbClr val="00FF00"/>
                </a:solidFill>
                <a:sym typeface="Symbol" panose="05050102010706020507" pitchFamily="18" charset="2"/>
              </a:rPr>
              <a:t> </a:t>
            </a:r>
            <a:r>
              <a:rPr kumimoji="1" lang="cs-CZ" altLang="cs-CZ" sz="1800" i="1">
                <a:solidFill>
                  <a:srgbClr val="00FF00"/>
                </a:solidFill>
                <a:sym typeface="Symbol" panose="05050102010706020507" pitchFamily="18" charset="2"/>
              </a:rPr>
              <a:t>=</a:t>
            </a:r>
            <a:r>
              <a:rPr kumimoji="1" lang="cs-CZ" altLang="cs-CZ" sz="1800" i="1" baseline="-25000">
                <a:solidFill>
                  <a:srgbClr val="00FF00"/>
                </a:solidFill>
                <a:sym typeface="Symbol" panose="05050102010706020507" pitchFamily="18" charset="2"/>
              </a:rPr>
              <a:t> </a:t>
            </a:r>
            <a:r>
              <a:rPr kumimoji="1" lang="cs-CZ" altLang="cs-CZ" sz="1800">
                <a:solidFill>
                  <a:srgbClr val="00FF00"/>
                </a:solidFill>
                <a:sym typeface="Symbol" panose="05050102010706020507" pitchFamily="18" charset="2"/>
              </a:rPr>
              <a:t></a:t>
            </a:r>
            <a:r>
              <a:rPr kumimoji="1" lang="cs-CZ" altLang="cs-CZ" sz="1800" i="1">
                <a:solidFill>
                  <a:srgbClr val="00FF00"/>
                </a:solidFill>
                <a:sym typeface="Symbol" panose="05050102010706020507" pitchFamily="18" charset="2"/>
              </a:rPr>
              <a:t>H</a:t>
            </a:r>
            <a:r>
              <a:rPr kumimoji="1" lang="cs-CZ" altLang="cs-CZ" sz="1800" baseline="-25000">
                <a:solidFill>
                  <a:srgbClr val="00FF00"/>
                </a:solidFill>
                <a:sym typeface="Symbol" panose="05050102010706020507" pitchFamily="18" charset="2"/>
              </a:rPr>
              <a:t>(C</a:t>
            </a:r>
            <a:r>
              <a:rPr kumimoji="1" lang="en-US" altLang="cs-CZ" sz="1800" baseline="-25000">
                <a:solidFill>
                  <a:srgbClr val="00FF00"/>
                </a:solidFill>
                <a:sym typeface="Symbol" panose="05050102010706020507" pitchFamily="18" charset="2"/>
              </a:rPr>
              <a:t>(C)(H</a:t>
            </a:r>
            <a:r>
              <a:rPr kumimoji="1" lang="cs-CZ" altLang="cs-CZ" sz="1800" baseline="-25000">
                <a:solidFill>
                  <a:srgbClr val="00FF00"/>
                </a:solidFill>
                <a:sym typeface="Symbol" panose="05050102010706020507" pitchFamily="18" charset="2"/>
              </a:rPr>
              <a:t>)3</a:t>
            </a:r>
            <a:r>
              <a:rPr kumimoji="1" lang="en-US" altLang="cs-CZ" sz="1800" baseline="-25000">
                <a:solidFill>
                  <a:srgbClr val="00FF00"/>
                </a:solidFill>
                <a:sym typeface="Symbol" panose="05050102010706020507" pitchFamily="18" charset="2"/>
              </a:rPr>
              <a:t>) </a:t>
            </a:r>
            <a:r>
              <a:rPr kumimoji="1" lang="en-US" altLang="cs-CZ" sz="1800">
                <a:solidFill>
                  <a:srgbClr val="00FF00"/>
                </a:solidFill>
                <a:sym typeface="Symbol" panose="05050102010706020507" pitchFamily="18" charset="2"/>
              </a:rPr>
              <a:t>+ </a:t>
            </a:r>
            <a:r>
              <a:rPr kumimoji="1" lang="cs-CZ" altLang="cs-CZ" sz="1800" i="1">
                <a:solidFill>
                  <a:srgbClr val="00FF00"/>
                </a:solidFill>
                <a:sym typeface="Symbol" panose="05050102010706020507" pitchFamily="18" charset="2"/>
              </a:rPr>
              <a:t>H</a:t>
            </a:r>
            <a:r>
              <a:rPr kumimoji="1" lang="cs-CZ" altLang="cs-CZ" sz="1800" baseline="-25000">
                <a:solidFill>
                  <a:srgbClr val="00FF00"/>
                </a:solidFill>
                <a:sym typeface="Symbol" panose="05050102010706020507" pitchFamily="18" charset="2"/>
              </a:rPr>
              <a:t>(</a:t>
            </a:r>
            <a:r>
              <a:rPr kumimoji="1" lang="en-US" altLang="cs-CZ" sz="1800" baseline="-25000">
                <a:solidFill>
                  <a:srgbClr val="00FF00"/>
                </a:solidFill>
                <a:sym typeface="Symbol" panose="05050102010706020507" pitchFamily="18" charset="2"/>
              </a:rPr>
              <a:t>C(C)(H)</a:t>
            </a:r>
            <a:r>
              <a:rPr kumimoji="1" lang="cs-CZ" altLang="cs-CZ" sz="1800" baseline="-25000">
                <a:solidFill>
                  <a:srgbClr val="00FF00"/>
                </a:solidFill>
                <a:sym typeface="Symbol" panose="05050102010706020507" pitchFamily="18" charset="2"/>
              </a:rPr>
              <a:t>2</a:t>
            </a:r>
            <a:r>
              <a:rPr kumimoji="1" lang="en-US" altLang="cs-CZ" sz="1800" baseline="-25000">
                <a:solidFill>
                  <a:srgbClr val="00FF00"/>
                </a:solidFill>
                <a:sym typeface="Symbol" panose="05050102010706020507" pitchFamily="18" charset="2"/>
              </a:rPr>
              <a:t>(O)</a:t>
            </a:r>
            <a:r>
              <a:rPr kumimoji="1" lang="cs-CZ" altLang="cs-CZ" sz="1800" baseline="-25000">
                <a:solidFill>
                  <a:srgbClr val="00FF00"/>
                </a:solidFill>
                <a:sym typeface="Symbol" panose="05050102010706020507" pitchFamily="18" charset="2"/>
              </a:rPr>
              <a:t>)</a:t>
            </a:r>
            <a:r>
              <a:rPr kumimoji="1" lang="cs-CZ" altLang="cs-CZ" sz="1800" i="1" baseline="-25000">
                <a:solidFill>
                  <a:srgbClr val="00FF00"/>
                </a:solidFill>
                <a:sym typeface="Symbol" panose="05050102010706020507" pitchFamily="18" charset="2"/>
              </a:rPr>
              <a:t> </a:t>
            </a:r>
            <a:r>
              <a:rPr kumimoji="1" lang="cs-CZ" altLang="cs-CZ" sz="1800" i="1">
                <a:solidFill>
                  <a:srgbClr val="00FF00"/>
                </a:solidFill>
                <a:sym typeface="Symbol" panose="05050102010706020507" pitchFamily="18" charset="2"/>
              </a:rPr>
              <a:t>+</a:t>
            </a:r>
            <a:r>
              <a:rPr kumimoji="1" lang="cs-CZ" altLang="cs-CZ" sz="1800" i="1" baseline="-25000">
                <a:solidFill>
                  <a:srgbClr val="00FF00"/>
                </a:solidFill>
                <a:sym typeface="Symbol" panose="05050102010706020507" pitchFamily="18" charset="2"/>
              </a:rPr>
              <a:t> </a:t>
            </a:r>
            <a:r>
              <a:rPr kumimoji="1" lang="cs-CZ" altLang="cs-CZ" sz="1800">
                <a:solidFill>
                  <a:srgbClr val="00FF00"/>
                </a:solidFill>
                <a:sym typeface="Symbol" panose="05050102010706020507" pitchFamily="18" charset="2"/>
              </a:rPr>
              <a:t></a:t>
            </a:r>
            <a:r>
              <a:rPr kumimoji="1" lang="cs-CZ" altLang="cs-CZ" sz="1800" i="1">
                <a:solidFill>
                  <a:srgbClr val="00FF00"/>
                </a:solidFill>
                <a:sym typeface="Symbol" panose="05050102010706020507" pitchFamily="18" charset="2"/>
              </a:rPr>
              <a:t>H</a:t>
            </a:r>
            <a:r>
              <a:rPr kumimoji="1" lang="cs-CZ" altLang="cs-CZ" sz="1800" baseline="-25000">
                <a:solidFill>
                  <a:srgbClr val="00FF00"/>
                </a:solidFill>
                <a:sym typeface="Symbol" panose="05050102010706020507" pitchFamily="18" charset="2"/>
              </a:rPr>
              <a:t> (</a:t>
            </a:r>
            <a:r>
              <a:rPr kumimoji="1" lang="en-US" altLang="cs-CZ" sz="1800" baseline="-25000">
                <a:solidFill>
                  <a:srgbClr val="00FF00"/>
                </a:solidFill>
                <a:sym typeface="Symbol" panose="05050102010706020507" pitchFamily="18" charset="2"/>
              </a:rPr>
              <a:t>O(C)(H)</a:t>
            </a:r>
            <a:r>
              <a:rPr kumimoji="1" lang="cs-CZ" altLang="cs-CZ" sz="1800" baseline="-25000">
                <a:solidFill>
                  <a:srgbClr val="00FF00"/>
                </a:solidFill>
                <a:sym typeface="Symbol" panose="05050102010706020507" pitchFamily="18" charset="2"/>
              </a:rPr>
              <a:t>)</a:t>
            </a:r>
          </a:p>
        </p:txBody>
      </p:sp>
      <p:sp>
        <p:nvSpPr>
          <p:cNvPr id="48167" name="Oval 41"/>
          <p:cNvSpPr>
            <a:spLocks noChangeArrowheads="1"/>
          </p:cNvSpPr>
          <p:nvPr/>
        </p:nvSpPr>
        <p:spPr bwMode="auto">
          <a:xfrm>
            <a:off x="879475" y="4906963"/>
            <a:ext cx="914400" cy="401637"/>
          </a:xfrm>
          <a:prstGeom prst="ellipse">
            <a:avLst/>
          </a:prstGeom>
          <a:noFill/>
          <a:ln w="28575" cap="sq">
            <a:solidFill>
              <a:srgbClr val="FF99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cs-CZ" altLang="cs-CZ" sz="1800">
              <a:latin typeface="Arial" panose="020B0604020202020204" pitchFamily="34" charset="0"/>
            </a:endParaRPr>
          </a:p>
        </p:txBody>
      </p:sp>
      <p:sp>
        <p:nvSpPr>
          <p:cNvPr id="48168" name="Oval 42"/>
          <p:cNvSpPr>
            <a:spLocks noChangeArrowheads="1"/>
          </p:cNvSpPr>
          <p:nvPr/>
        </p:nvSpPr>
        <p:spPr bwMode="auto">
          <a:xfrm>
            <a:off x="1333500" y="4897438"/>
            <a:ext cx="838200" cy="457200"/>
          </a:xfrm>
          <a:prstGeom prst="ellipse">
            <a:avLst/>
          </a:prstGeom>
          <a:noFill/>
          <a:ln w="28575" cap="sq">
            <a:solidFill>
              <a:srgbClr val="FF99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cs-CZ" altLang="cs-CZ" sz="1800">
              <a:latin typeface="Arial" panose="020B0604020202020204" pitchFamily="34" charset="0"/>
            </a:endParaRPr>
          </a:p>
        </p:txBody>
      </p:sp>
      <p:sp>
        <p:nvSpPr>
          <p:cNvPr id="48169" name="Line 45"/>
          <p:cNvSpPr>
            <a:spLocks noChangeShapeType="1"/>
          </p:cNvSpPr>
          <p:nvPr/>
        </p:nvSpPr>
        <p:spPr bwMode="auto">
          <a:xfrm>
            <a:off x="1944688" y="5365750"/>
            <a:ext cx="360362" cy="287338"/>
          </a:xfrm>
          <a:prstGeom prst="line">
            <a:avLst/>
          </a:prstGeom>
          <a:noFill/>
          <a:ln w="28575" cap="sq">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8170" name="Text Box 46"/>
          <p:cNvSpPr txBox="1">
            <a:spLocks noChangeArrowheads="1"/>
          </p:cNvSpPr>
          <p:nvPr/>
        </p:nvSpPr>
        <p:spPr bwMode="auto">
          <a:xfrm>
            <a:off x="2286000" y="5564188"/>
            <a:ext cx="9382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kumimoji="1" lang="cs-CZ" altLang="cs-CZ" sz="2000">
                <a:solidFill>
                  <a:srgbClr val="FF9900"/>
                </a:solidFill>
                <a:sym typeface="Symbol" panose="05050102010706020507" pitchFamily="18" charset="2"/>
              </a:rPr>
              <a:t></a:t>
            </a:r>
            <a:r>
              <a:rPr kumimoji="1" lang="cs-CZ" altLang="cs-CZ" sz="2000" i="1">
                <a:solidFill>
                  <a:srgbClr val="FF9900"/>
                </a:solidFill>
                <a:sym typeface="Symbol" panose="05050102010706020507" pitchFamily="18" charset="2"/>
              </a:rPr>
              <a:t>H</a:t>
            </a:r>
            <a:r>
              <a:rPr kumimoji="1" lang="cs-CZ" altLang="cs-CZ" sz="2000" baseline="-25000">
                <a:solidFill>
                  <a:srgbClr val="FF9900"/>
                </a:solidFill>
                <a:sym typeface="Symbol" panose="05050102010706020507" pitchFamily="18" charset="2"/>
              </a:rPr>
              <a:t>(</a:t>
            </a:r>
            <a:r>
              <a:rPr kumimoji="1" lang="en-US" altLang="cs-CZ" sz="2000" baseline="-25000">
                <a:solidFill>
                  <a:srgbClr val="FF9900"/>
                </a:solidFill>
                <a:sym typeface="Symbol" panose="05050102010706020507" pitchFamily="18" charset="2"/>
              </a:rPr>
              <a:t>C-O</a:t>
            </a:r>
            <a:r>
              <a:rPr kumimoji="1" lang="cs-CZ" altLang="cs-CZ" sz="2000" baseline="-25000">
                <a:solidFill>
                  <a:srgbClr val="FF9900"/>
                </a:solidFill>
                <a:sym typeface="Symbol" panose="05050102010706020507" pitchFamily="18" charset="2"/>
              </a:rPr>
              <a:t>)</a:t>
            </a:r>
          </a:p>
        </p:txBody>
      </p:sp>
      <p:sp>
        <p:nvSpPr>
          <p:cNvPr id="48171" name="Text Box 47"/>
          <p:cNvSpPr txBox="1">
            <a:spLocks noChangeArrowheads="1"/>
          </p:cNvSpPr>
          <p:nvPr/>
        </p:nvSpPr>
        <p:spPr bwMode="auto">
          <a:xfrm>
            <a:off x="820738" y="568325"/>
            <a:ext cx="1022350" cy="366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cs-CZ" sz="1800" b="1">
                <a:solidFill>
                  <a:srgbClr val="000066"/>
                </a:solidFill>
                <a:latin typeface="Arial" panose="020B0604020202020204" pitchFamily="34" charset="0"/>
              </a:rPr>
              <a:t>Ethanol</a:t>
            </a:r>
            <a:endParaRPr lang="cs-CZ" altLang="cs-CZ" sz="1800" b="1">
              <a:solidFill>
                <a:srgbClr val="000066"/>
              </a:solidFill>
              <a:latin typeface="Arial" panose="020B0604020202020204" pitchFamily="34" charset="0"/>
            </a:endParaRPr>
          </a:p>
        </p:txBody>
      </p:sp>
      <p:sp>
        <p:nvSpPr>
          <p:cNvPr id="48172" name="Oval 5"/>
          <p:cNvSpPr>
            <a:spLocks noChangeArrowheads="1"/>
          </p:cNvSpPr>
          <p:nvPr/>
        </p:nvSpPr>
        <p:spPr bwMode="auto">
          <a:xfrm>
            <a:off x="5510213" y="1714500"/>
            <a:ext cx="1119187" cy="461963"/>
          </a:xfrm>
          <a:prstGeom prst="ellipse">
            <a:avLst/>
          </a:prstGeom>
          <a:noFill/>
          <a:ln w="28575" cap="sq">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cs-CZ" altLang="cs-CZ" sz="1800">
              <a:latin typeface="Arial" panose="020B0604020202020204" pitchFamily="34" charset="0"/>
            </a:endParaRPr>
          </a:p>
        </p:txBody>
      </p:sp>
      <p:sp>
        <p:nvSpPr>
          <p:cNvPr id="48173" name="Text Box 35"/>
          <p:cNvSpPr txBox="1">
            <a:spLocks noChangeArrowheads="1"/>
          </p:cNvSpPr>
          <p:nvPr/>
        </p:nvSpPr>
        <p:spPr bwMode="auto">
          <a:xfrm>
            <a:off x="7146925" y="1700213"/>
            <a:ext cx="1277938"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kumimoji="1" lang="cs-CZ" altLang="cs-CZ" sz="2000">
                <a:solidFill>
                  <a:srgbClr val="00FF00"/>
                </a:solidFill>
                <a:sym typeface="Symbol" panose="05050102010706020507" pitchFamily="18" charset="2"/>
              </a:rPr>
              <a:t></a:t>
            </a:r>
            <a:r>
              <a:rPr kumimoji="1" lang="cs-CZ" altLang="cs-CZ" sz="2000" i="1">
                <a:solidFill>
                  <a:srgbClr val="00FF00"/>
                </a:solidFill>
                <a:sym typeface="Symbol" panose="05050102010706020507" pitchFamily="18" charset="2"/>
              </a:rPr>
              <a:t>H</a:t>
            </a:r>
            <a:r>
              <a:rPr kumimoji="1" lang="cs-CZ" altLang="cs-CZ" sz="2000" baseline="-25000">
                <a:solidFill>
                  <a:srgbClr val="00FF00"/>
                </a:solidFill>
                <a:sym typeface="Symbol" panose="05050102010706020507" pitchFamily="18" charset="2"/>
              </a:rPr>
              <a:t> (</a:t>
            </a:r>
            <a:r>
              <a:rPr kumimoji="1" lang="en-US" altLang="cs-CZ" sz="2000" baseline="-25000">
                <a:solidFill>
                  <a:srgbClr val="00FF00"/>
                </a:solidFill>
                <a:sym typeface="Symbol" panose="05050102010706020507" pitchFamily="18" charset="2"/>
              </a:rPr>
              <a:t>O(C)(H)</a:t>
            </a:r>
            <a:r>
              <a:rPr kumimoji="1" lang="cs-CZ" altLang="cs-CZ" sz="2000" baseline="-25000">
                <a:solidFill>
                  <a:srgbClr val="00FF00"/>
                </a:solidFill>
                <a:sym typeface="Symbol" panose="05050102010706020507" pitchFamily="18" charset="2"/>
              </a:rPr>
              <a:t>)</a:t>
            </a:r>
          </a:p>
        </p:txBody>
      </p:sp>
      <p:sp>
        <p:nvSpPr>
          <p:cNvPr id="48174" name="Line 29"/>
          <p:cNvSpPr>
            <a:spLocks noChangeShapeType="1"/>
          </p:cNvSpPr>
          <p:nvPr/>
        </p:nvSpPr>
        <p:spPr bwMode="auto">
          <a:xfrm flipV="1">
            <a:off x="6038850" y="1143000"/>
            <a:ext cx="311150" cy="352425"/>
          </a:xfrm>
          <a:prstGeom prst="line">
            <a:avLst/>
          </a:prstGeom>
          <a:noFill/>
          <a:ln w="28575" cap="sq">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8175" name="Text Box 47"/>
          <p:cNvSpPr txBox="1">
            <a:spLocks noChangeArrowheads="1"/>
          </p:cNvSpPr>
          <p:nvPr/>
        </p:nvSpPr>
        <p:spPr bwMode="auto">
          <a:xfrm>
            <a:off x="114300" y="914400"/>
            <a:ext cx="800100" cy="369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cs-CZ" sz="1800" b="1">
                <a:solidFill>
                  <a:srgbClr val="0033CC"/>
                </a:solidFill>
                <a:latin typeface="Arial" panose="020B0604020202020204" pitchFamily="34" charset="0"/>
              </a:rPr>
              <a:t>0. </a:t>
            </a:r>
            <a:r>
              <a:rPr lang="cs-CZ" altLang="cs-CZ" sz="1800" b="1">
                <a:solidFill>
                  <a:srgbClr val="0033CC"/>
                </a:solidFill>
                <a:latin typeface="Arial" panose="020B0604020202020204" pitchFamily="34" charset="0"/>
              </a:rPr>
              <a:t>řád</a:t>
            </a:r>
          </a:p>
        </p:txBody>
      </p:sp>
      <p:sp>
        <p:nvSpPr>
          <p:cNvPr id="48176" name="Text Box 47"/>
          <p:cNvSpPr txBox="1">
            <a:spLocks noChangeArrowheads="1"/>
          </p:cNvSpPr>
          <p:nvPr/>
        </p:nvSpPr>
        <p:spPr bwMode="auto">
          <a:xfrm>
            <a:off x="95250" y="3644900"/>
            <a:ext cx="800100" cy="369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cs-CZ" altLang="cs-CZ" sz="1800" b="1">
                <a:solidFill>
                  <a:srgbClr val="FF9900"/>
                </a:solidFill>
                <a:latin typeface="Arial" panose="020B0604020202020204" pitchFamily="34" charset="0"/>
              </a:rPr>
              <a:t>1</a:t>
            </a:r>
            <a:r>
              <a:rPr lang="en-US" altLang="cs-CZ" sz="1800" b="1">
                <a:solidFill>
                  <a:srgbClr val="FF9900"/>
                </a:solidFill>
                <a:latin typeface="Arial" panose="020B0604020202020204" pitchFamily="34" charset="0"/>
              </a:rPr>
              <a:t>. </a:t>
            </a:r>
            <a:r>
              <a:rPr lang="cs-CZ" altLang="cs-CZ" sz="1800" b="1">
                <a:solidFill>
                  <a:srgbClr val="FF9900"/>
                </a:solidFill>
                <a:latin typeface="Arial" panose="020B0604020202020204" pitchFamily="34" charset="0"/>
              </a:rPr>
              <a:t>řád</a:t>
            </a:r>
          </a:p>
        </p:txBody>
      </p:sp>
      <p:sp>
        <p:nvSpPr>
          <p:cNvPr id="48177" name="Text Box 47"/>
          <p:cNvSpPr txBox="1">
            <a:spLocks noChangeArrowheads="1"/>
          </p:cNvSpPr>
          <p:nvPr/>
        </p:nvSpPr>
        <p:spPr bwMode="auto">
          <a:xfrm>
            <a:off x="4314825" y="504825"/>
            <a:ext cx="800100" cy="368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cs-CZ" altLang="cs-CZ" sz="1800" b="1">
                <a:solidFill>
                  <a:srgbClr val="00FF00"/>
                </a:solidFill>
                <a:latin typeface="Arial" panose="020B0604020202020204" pitchFamily="34" charset="0"/>
              </a:rPr>
              <a:t>2</a:t>
            </a:r>
            <a:r>
              <a:rPr lang="en-US" altLang="cs-CZ" sz="1800" b="1">
                <a:solidFill>
                  <a:srgbClr val="00FF00"/>
                </a:solidFill>
                <a:latin typeface="Arial" panose="020B0604020202020204" pitchFamily="34" charset="0"/>
              </a:rPr>
              <a:t>. </a:t>
            </a:r>
            <a:r>
              <a:rPr lang="cs-CZ" altLang="cs-CZ" sz="1800" b="1">
                <a:solidFill>
                  <a:srgbClr val="00FF00"/>
                </a:solidFill>
                <a:latin typeface="Arial" panose="020B0604020202020204" pitchFamily="34" charset="0"/>
              </a:rPr>
              <a:t>řád</a:t>
            </a:r>
          </a:p>
        </p:txBody>
      </p:sp>
    </p:spTree>
  </p:cSld>
  <p:clrMapOvr>
    <a:masterClrMapping/>
  </p:clrMapOvr>
  <p:transition spd="med">
    <p:pull dir="l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cs-CZ" sz="2400" b="1">
                <a:solidFill>
                  <a:srgbClr val="FFFFFF"/>
                </a:solidFill>
                <a:latin typeface="Arial" panose="020B0604020202020204" pitchFamily="34" charset="0"/>
              </a:rPr>
              <a:t>Obecné poznámky k příspěvkovým metodám</a:t>
            </a:r>
          </a:p>
        </p:txBody>
      </p:sp>
      <p:sp>
        <p:nvSpPr>
          <p:cNvPr id="50179" name="Text Box 44"/>
          <p:cNvSpPr txBox="1">
            <a:spLocks noChangeArrowheads="1"/>
          </p:cNvSpPr>
          <p:nvPr/>
        </p:nvSpPr>
        <p:spPr bwMode="auto">
          <a:xfrm>
            <a:off x="323850" y="692150"/>
            <a:ext cx="8447088" cy="589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cs-CZ" sz="1600" dirty="0">
                <a:latin typeface="Arial" panose="020B0604020202020204" pitchFamily="34" charset="0"/>
                <a:cs typeface="Times New Roman" panose="02020603050405020304" pitchFamily="18" charset="0"/>
              </a:rPr>
              <a:t> </a:t>
            </a:r>
            <a:r>
              <a:rPr lang="cs-CZ" altLang="cs-CZ" sz="1600" dirty="0">
                <a:latin typeface="Arial" panose="020B0604020202020204" pitchFamily="34" charset="0"/>
                <a:cs typeface="Times New Roman" panose="02020603050405020304" pitchFamily="18" charset="0"/>
              </a:rPr>
              <a:t>Rozd</a:t>
            </a:r>
            <a:r>
              <a:rPr lang="cs-CZ" altLang="cs-CZ" sz="1600" dirty="0">
                <a:latin typeface="Arial" panose="020B0604020202020204" pitchFamily="34" charset="0"/>
              </a:rPr>
              <a:t>ě</a:t>
            </a:r>
            <a:r>
              <a:rPr lang="cs-CZ" altLang="cs-CZ" sz="1600" dirty="0">
                <a:latin typeface="Arial" panose="020B0604020202020204" pitchFamily="34" charset="0"/>
                <a:cs typeface="Times New Roman" panose="02020603050405020304" pitchFamily="18" charset="0"/>
              </a:rPr>
              <a:t>lení p</a:t>
            </a:r>
            <a:r>
              <a:rPr lang="cs-CZ" altLang="cs-CZ" sz="1600" dirty="0">
                <a:latin typeface="Arial" panose="020B0604020202020204" pitchFamily="34" charset="0"/>
              </a:rPr>
              <a:t>ř</a:t>
            </a:r>
            <a:r>
              <a:rPr lang="cs-CZ" altLang="cs-CZ" sz="1600" dirty="0">
                <a:latin typeface="Arial" panose="020B0604020202020204" pitchFamily="34" charset="0"/>
                <a:cs typeface="Times New Roman" panose="02020603050405020304" pitchFamily="18" charset="0"/>
              </a:rPr>
              <a:t>ísp</a:t>
            </a:r>
            <a:r>
              <a:rPr lang="cs-CZ" altLang="cs-CZ" sz="1600" dirty="0">
                <a:latin typeface="Arial" panose="020B0604020202020204" pitchFamily="34" charset="0"/>
              </a:rPr>
              <a:t>ě</a:t>
            </a:r>
            <a:r>
              <a:rPr lang="cs-CZ" altLang="cs-CZ" sz="1600" dirty="0">
                <a:latin typeface="Arial" panose="020B0604020202020204" pitchFamily="34" charset="0"/>
                <a:cs typeface="Times New Roman" panose="02020603050405020304" pitchFamily="18" charset="0"/>
              </a:rPr>
              <a:t>vkových metod není v literatu</a:t>
            </a:r>
            <a:r>
              <a:rPr lang="cs-CZ" altLang="cs-CZ" sz="1600" dirty="0">
                <a:latin typeface="Arial" panose="020B0604020202020204" pitchFamily="34" charset="0"/>
              </a:rPr>
              <a:t>ř</a:t>
            </a:r>
            <a:r>
              <a:rPr lang="cs-CZ" altLang="cs-CZ" sz="1600" dirty="0">
                <a:latin typeface="Arial" panose="020B0604020202020204" pitchFamily="34" charset="0"/>
                <a:cs typeface="Times New Roman" panose="02020603050405020304" pitchFamily="18" charset="0"/>
              </a:rPr>
              <a:t>e systematicky dodr</a:t>
            </a:r>
            <a:r>
              <a:rPr lang="cs-CZ" altLang="cs-CZ" sz="1600" dirty="0">
                <a:latin typeface="Arial" panose="020B0604020202020204" pitchFamily="34" charset="0"/>
              </a:rPr>
              <a:t>ž</a:t>
            </a:r>
            <a:r>
              <a:rPr lang="cs-CZ" altLang="cs-CZ" sz="1600" dirty="0">
                <a:latin typeface="Arial" panose="020B0604020202020204" pitchFamily="34" charset="0"/>
                <a:cs typeface="Times New Roman" panose="02020603050405020304" pitchFamily="18" charset="0"/>
              </a:rPr>
              <a:t>ováno</a:t>
            </a:r>
            <a:r>
              <a:rPr lang="en-US" altLang="cs-CZ" sz="1600" dirty="0">
                <a:latin typeface="Arial" panose="020B0604020202020204" pitchFamily="34" charset="0"/>
                <a:cs typeface="Times New Roman" panose="02020603050405020304" pitchFamily="18" charset="0"/>
              </a:rPr>
              <a:t> </a:t>
            </a:r>
            <a:r>
              <a:rPr lang="en-US" altLang="cs-CZ" sz="1600" dirty="0">
                <a:latin typeface="Arial" panose="020B0604020202020204" pitchFamily="34" charset="0"/>
                <a:cs typeface="Times New Roman" panose="02020603050405020304" pitchFamily="18" charset="0"/>
                <a:sym typeface="Wingdings" panose="05000000000000000000" pitchFamily="2" charset="2"/>
              </a:rPr>
              <a:t></a:t>
            </a:r>
            <a:r>
              <a:rPr lang="cs-CZ" altLang="cs-CZ" sz="1600" dirty="0">
                <a:latin typeface="Arial" panose="020B0604020202020204" pitchFamily="34" charset="0"/>
                <a:cs typeface="Times New Roman" panose="02020603050405020304" pitchFamily="18" charset="0"/>
              </a:rPr>
              <a:t> </a:t>
            </a:r>
            <a:r>
              <a:rPr lang="cs-CZ" altLang="cs-CZ" sz="1600" dirty="0">
                <a:latin typeface="Arial" panose="020B0604020202020204" pitchFamily="34" charset="0"/>
              </a:rPr>
              <a:t>č</a:t>
            </a:r>
            <a:r>
              <a:rPr lang="cs-CZ" altLang="cs-CZ" sz="1600" dirty="0">
                <a:latin typeface="Arial" panose="020B0604020202020204" pitchFamily="34" charset="0"/>
                <a:cs typeface="Times New Roman" panose="02020603050405020304" pitchFamily="18" charset="0"/>
              </a:rPr>
              <a:t>asto se </a:t>
            </a:r>
            <a:endParaRPr lang="cs-CZ" altLang="cs-CZ" sz="1600" dirty="0">
              <a:latin typeface="Arial" panose="020B0604020202020204" pitchFamily="34" charset="0"/>
            </a:endParaRPr>
          </a:p>
          <a:p>
            <a:pPr eaLnBrk="1" hangingPunct="1">
              <a:spcBef>
                <a:spcPct val="0"/>
              </a:spcBef>
              <a:buFontTx/>
              <a:buNone/>
            </a:pPr>
            <a:r>
              <a:rPr lang="en-US" altLang="cs-CZ" sz="1600" dirty="0">
                <a:latin typeface="Arial" panose="020B0604020202020204" pitchFamily="34" charset="0"/>
                <a:cs typeface="Times New Roman" panose="02020603050405020304" pitchFamily="18" charset="0"/>
              </a:rPr>
              <a:t> </a:t>
            </a:r>
            <a:r>
              <a:rPr lang="cs-CZ" altLang="cs-CZ" sz="1600" dirty="0">
                <a:latin typeface="Arial" panose="020B0604020202020204" pitchFamily="34" charset="0"/>
                <a:cs typeface="Times New Roman" panose="02020603050405020304" pitchFamily="18" charset="0"/>
              </a:rPr>
              <a:t>setkáváme s definicí skupin, která le</a:t>
            </a:r>
            <a:r>
              <a:rPr lang="cs-CZ" altLang="cs-CZ" sz="1600" dirty="0">
                <a:latin typeface="Arial" panose="020B0604020202020204" pitchFamily="34" charset="0"/>
              </a:rPr>
              <a:t>ž</a:t>
            </a:r>
            <a:r>
              <a:rPr lang="cs-CZ" altLang="cs-CZ" sz="1600" dirty="0">
                <a:latin typeface="Arial" panose="020B0604020202020204" pitchFamily="34" charset="0"/>
                <a:cs typeface="Times New Roman" panose="02020603050405020304" pitchFamily="18" charset="0"/>
              </a:rPr>
              <a:t>í na rozhraní mezi metodami prvního a druhého</a:t>
            </a:r>
            <a:r>
              <a:rPr lang="en-US" altLang="cs-CZ" sz="1600" dirty="0">
                <a:latin typeface="Arial" panose="020B0604020202020204" pitchFamily="34" charset="0"/>
              </a:rPr>
              <a:t> </a:t>
            </a:r>
            <a:r>
              <a:rPr lang="cs-CZ" altLang="cs-CZ" sz="1600" dirty="0">
                <a:latin typeface="Arial" panose="020B0604020202020204" pitchFamily="34" charset="0"/>
              </a:rPr>
              <a:t>ř</a:t>
            </a:r>
            <a:r>
              <a:rPr lang="cs-CZ" altLang="cs-CZ" sz="1600" dirty="0">
                <a:latin typeface="Arial" panose="020B0604020202020204" pitchFamily="34" charset="0"/>
                <a:cs typeface="Times New Roman" panose="02020603050405020304" pitchFamily="18" charset="0"/>
              </a:rPr>
              <a:t>ádu.</a:t>
            </a:r>
          </a:p>
          <a:p>
            <a:pPr eaLnBrk="1" hangingPunct="1">
              <a:spcBef>
                <a:spcPct val="0"/>
              </a:spcBef>
            </a:pPr>
            <a:endParaRPr lang="cs-CZ" altLang="cs-CZ" sz="1600" dirty="0">
              <a:latin typeface="Arial" panose="020B0604020202020204" pitchFamily="34" charset="0"/>
            </a:endParaRPr>
          </a:p>
          <a:p>
            <a:pPr eaLnBrk="1" hangingPunct="1">
              <a:spcBef>
                <a:spcPct val="0"/>
              </a:spcBef>
            </a:pPr>
            <a:r>
              <a:rPr lang="en-US" altLang="cs-CZ" sz="1600" dirty="0">
                <a:latin typeface="Arial" panose="020B0604020202020204" pitchFamily="34" charset="0"/>
                <a:cs typeface="Times New Roman" panose="02020603050405020304" pitchFamily="18" charset="0"/>
              </a:rPr>
              <a:t> </a:t>
            </a:r>
            <a:r>
              <a:rPr lang="cs-CZ" altLang="cs-CZ" sz="1600" b="1" dirty="0">
                <a:latin typeface="Arial" panose="020B0604020202020204" pitchFamily="34" charset="0"/>
              </a:rPr>
              <a:t>Nejrozšířenější typ</a:t>
            </a:r>
            <a:r>
              <a:rPr lang="cs-CZ" altLang="cs-CZ" sz="1600" dirty="0">
                <a:latin typeface="Arial" panose="020B0604020202020204" pitchFamily="34" charset="0"/>
              </a:rPr>
              <a:t>: příspěvkové metody </a:t>
            </a:r>
            <a:r>
              <a:rPr lang="cs-CZ" altLang="cs-CZ" sz="1600" b="1" dirty="0">
                <a:latin typeface="Arial" panose="020B0604020202020204" pitchFamily="34" charset="0"/>
              </a:rPr>
              <a:t>druhého řádu </a:t>
            </a:r>
            <a:r>
              <a:rPr lang="cs-CZ" altLang="cs-CZ" sz="1600" dirty="0">
                <a:latin typeface="Arial" panose="020B0604020202020204" pitchFamily="34" charset="0"/>
              </a:rPr>
              <a:t>(dokáží rozlišit daleko více strukturně podobných látek než metody nultého nebo prvního řádu). Ani metody druhého řádu nedokáží rozlišit mezi několika izomery.</a:t>
            </a:r>
          </a:p>
          <a:p>
            <a:pPr eaLnBrk="1" hangingPunct="1">
              <a:spcBef>
                <a:spcPct val="0"/>
              </a:spcBef>
            </a:pPr>
            <a:endParaRPr lang="cs-CZ" altLang="cs-CZ" sz="1600" dirty="0">
              <a:latin typeface="Arial" panose="020B0604020202020204" pitchFamily="34" charset="0"/>
            </a:endParaRPr>
          </a:p>
          <a:p>
            <a:pPr eaLnBrk="1" hangingPunct="1">
              <a:spcBef>
                <a:spcPct val="0"/>
              </a:spcBef>
            </a:pPr>
            <a:r>
              <a:rPr lang="en-US" altLang="cs-CZ" sz="1600" dirty="0">
                <a:latin typeface="Arial" panose="020B0604020202020204" pitchFamily="34" charset="0"/>
                <a:cs typeface="Times New Roman" panose="02020603050405020304" pitchFamily="18" charset="0"/>
              </a:rPr>
              <a:t> </a:t>
            </a:r>
            <a:r>
              <a:rPr lang="cs-CZ" altLang="cs-CZ" sz="1600" dirty="0">
                <a:latin typeface="Arial" panose="020B0604020202020204" pitchFamily="34" charset="0"/>
                <a:cs typeface="Times New Roman" panose="02020603050405020304" pitchFamily="18" charset="0"/>
              </a:rPr>
              <a:t>Charakteristický rys metod druhého</a:t>
            </a:r>
            <a:r>
              <a:rPr lang="cs-CZ" altLang="cs-CZ" sz="1600" dirty="0">
                <a:latin typeface="Arial" panose="020B0604020202020204" pitchFamily="34" charset="0"/>
              </a:rPr>
              <a:t> ř</a:t>
            </a:r>
            <a:r>
              <a:rPr lang="cs-CZ" altLang="cs-CZ" sz="1600" dirty="0">
                <a:latin typeface="Arial" panose="020B0604020202020204" pitchFamily="34" charset="0"/>
                <a:cs typeface="Times New Roman" panose="02020603050405020304" pitchFamily="18" charset="0"/>
              </a:rPr>
              <a:t>ádu: ka</a:t>
            </a:r>
            <a:r>
              <a:rPr lang="cs-CZ" altLang="cs-CZ" sz="1600" dirty="0">
                <a:latin typeface="Arial" panose="020B0604020202020204" pitchFamily="34" charset="0"/>
              </a:rPr>
              <a:t>ž</a:t>
            </a:r>
            <a:r>
              <a:rPr lang="cs-CZ" altLang="cs-CZ" sz="1600" dirty="0">
                <a:latin typeface="Arial" panose="020B0604020202020204" pitchFamily="34" charset="0"/>
                <a:cs typeface="Times New Roman" panose="02020603050405020304" pitchFamily="18" charset="0"/>
              </a:rPr>
              <a:t>dý atom uva</a:t>
            </a:r>
            <a:r>
              <a:rPr lang="cs-CZ" altLang="cs-CZ" sz="1600" dirty="0">
                <a:latin typeface="Arial" panose="020B0604020202020204" pitchFamily="34" charset="0"/>
              </a:rPr>
              <a:t>ž</a:t>
            </a:r>
            <a:r>
              <a:rPr lang="cs-CZ" altLang="cs-CZ" sz="1600" dirty="0">
                <a:latin typeface="Arial" panose="020B0604020202020204" pitchFamily="34" charset="0"/>
                <a:cs typeface="Times New Roman" panose="02020603050405020304" pitchFamily="18" charset="0"/>
              </a:rPr>
              <a:t>ujeme jakoby dvakrát. Poprvé jako centrální atom a podruhé jako ligand</a:t>
            </a:r>
            <a:r>
              <a:rPr lang="en-US" altLang="cs-CZ" sz="1600" dirty="0">
                <a:latin typeface="Arial" panose="020B0604020202020204" pitchFamily="34" charset="0"/>
              </a:rPr>
              <a:t> </a:t>
            </a:r>
            <a:r>
              <a:rPr lang="cs-CZ" altLang="cs-CZ" sz="1600" dirty="0">
                <a:latin typeface="Arial" panose="020B0604020202020204" pitchFamily="34" charset="0"/>
                <a:cs typeface="Times New Roman" panose="02020603050405020304" pitchFamily="18" charset="0"/>
              </a:rPr>
              <a:t>jiného centrálního atomu</a:t>
            </a:r>
            <a:r>
              <a:rPr lang="en-US" altLang="cs-CZ" sz="1600" dirty="0">
                <a:latin typeface="Arial" panose="020B0604020202020204" pitchFamily="34" charset="0"/>
                <a:cs typeface="Times New Roman" panose="02020603050405020304" pitchFamily="18" charset="0"/>
              </a:rPr>
              <a:t>, nap</a:t>
            </a:r>
            <a:r>
              <a:rPr lang="cs-CZ" altLang="cs-CZ" sz="1600" dirty="0">
                <a:latin typeface="Arial" panose="020B0604020202020204" pitchFamily="34" charset="0"/>
              </a:rPr>
              <a:t>ř.</a:t>
            </a:r>
            <a:r>
              <a:rPr lang="cs-CZ" altLang="cs-CZ" sz="1800" dirty="0">
                <a:latin typeface="Arial" panose="020B0604020202020204" pitchFamily="34" charset="0"/>
              </a:rPr>
              <a:t> </a:t>
            </a:r>
            <a:r>
              <a:rPr lang="cs-CZ" altLang="cs-CZ" sz="1600" dirty="0">
                <a:latin typeface="Arial" panose="020B0604020202020204" pitchFamily="34" charset="0"/>
                <a:cs typeface="Times New Roman" panose="02020603050405020304" pitchFamily="18" charset="0"/>
              </a:rPr>
              <a:t>C-(H)</a:t>
            </a:r>
            <a:r>
              <a:rPr lang="cs-CZ" altLang="cs-CZ" sz="1600" baseline="-25000" dirty="0">
                <a:latin typeface="Arial" panose="020B0604020202020204" pitchFamily="34" charset="0"/>
                <a:cs typeface="Times New Roman" panose="02020603050405020304" pitchFamily="18" charset="0"/>
              </a:rPr>
              <a:t>3</a:t>
            </a:r>
            <a:r>
              <a:rPr lang="cs-CZ" altLang="cs-CZ" sz="1600" dirty="0">
                <a:latin typeface="Arial" panose="020B0604020202020204" pitchFamily="34" charset="0"/>
                <a:cs typeface="Times New Roman" panose="02020603050405020304" pitchFamily="18" charset="0"/>
              </a:rPr>
              <a:t>(C). </a:t>
            </a:r>
            <a:endParaRPr lang="cs-CZ" altLang="cs-CZ" sz="1600" dirty="0">
              <a:latin typeface="Arial" panose="020B0604020202020204" pitchFamily="34" charset="0"/>
            </a:endParaRPr>
          </a:p>
          <a:p>
            <a:pPr eaLnBrk="1" hangingPunct="1">
              <a:spcBef>
                <a:spcPct val="0"/>
              </a:spcBef>
            </a:pPr>
            <a:endParaRPr lang="cs-CZ" altLang="cs-CZ" sz="1600" dirty="0">
              <a:latin typeface="Arial" panose="020B0604020202020204" pitchFamily="34" charset="0"/>
            </a:endParaRPr>
          </a:p>
          <a:p>
            <a:pPr eaLnBrk="1" hangingPunct="1">
              <a:lnSpc>
                <a:spcPct val="120000"/>
              </a:lnSpc>
              <a:spcBef>
                <a:spcPct val="0"/>
              </a:spcBef>
            </a:pPr>
            <a:r>
              <a:rPr lang="en-US" altLang="cs-CZ" sz="1600" dirty="0">
                <a:latin typeface="Arial" panose="020B0604020202020204" pitchFamily="34" charset="0"/>
                <a:cs typeface="Times New Roman" panose="02020603050405020304" pitchFamily="18" charset="0"/>
              </a:rPr>
              <a:t> </a:t>
            </a:r>
            <a:r>
              <a:rPr lang="cs-CZ" altLang="cs-CZ" sz="1600" dirty="0">
                <a:latin typeface="Arial" panose="020B0604020202020204" pitchFamily="34" charset="0"/>
                <a:cs typeface="Times New Roman" panose="02020603050405020304" pitchFamily="18" charset="0"/>
              </a:rPr>
              <a:t>Identické hodnoty p</a:t>
            </a:r>
            <a:r>
              <a:rPr lang="cs-CZ" altLang="cs-CZ" sz="1600" dirty="0">
                <a:latin typeface="Arial" panose="020B0604020202020204" pitchFamily="34" charset="0"/>
              </a:rPr>
              <a:t>ř</a:t>
            </a:r>
            <a:r>
              <a:rPr lang="cs-CZ" altLang="cs-CZ" sz="1600" dirty="0">
                <a:latin typeface="Arial" panose="020B0604020202020204" pitchFamily="34" charset="0"/>
                <a:cs typeface="Times New Roman" panose="02020603050405020304" pitchFamily="18" charset="0"/>
              </a:rPr>
              <a:t>ísp</a:t>
            </a:r>
            <a:r>
              <a:rPr lang="cs-CZ" altLang="cs-CZ" sz="1600" dirty="0">
                <a:latin typeface="Arial" panose="020B0604020202020204" pitchFamily="34" charset="0"/>
              </a:rPr>
              <a:t>ě</a:t>
            </a:r>
            <a:r>
              <a:rPr lang="cs-CZ" altLang="cs-CZ" sz="1600" dirty="0">
                <a:latin typeface="Arial" panose="020B0604020202020204" pitchFamily="34" charset="0"/>
                <a:cs typeface="Times New Roman" panose="02020603050405020304" pitchFamily="18" charset="0"/>
              </a:rPr>
              <a:t>vk</a:t>
            </a:r>
            <a:r>
              <a:rPr lang="cs-CZ" altLang="cs-CZ" sz="1600" dirty="0">
                <a:latin typeface="Arial" panose="020B0604020202020204" pitchFamily="34" charset="0"/>
              </a:rPr>
              <a:t>ů</a:t>
            </a:r>
            <a:r>
              <a:rPr lang="cs-CZ" altLang="cs-CZ" sz="1600" dirty="0">
                <a:latin typeface="Arial" panose="020B0604020202020204" pitchFamily="34" charset="0"/>
                <a:cs typeface="Times New Roman" panose="02020603050405020304" pitchFamily="18" charset="0"/>
              </a:rPr>
              <a:t> n</a:t>
            </a:r>
            <a:r>
              <a:rPr lang="cs-CZ" altLang="cs-CZ" sz="1600" dirty="0">
                <a:latin typeface="Arial" panose="020B0604020202020204" pitchFamily="34" charset="0"/>
              </a:rPr>
              <a:t>ě</a:t>
            </a:r>
            <a:r>
              <a:rPr lang="cs-CZ" altLang="cs-CZ" sz="1600" dirty="0">
                <a:latin typeface="Arial" panose="020B0604020202020204" pitchFamily="34" charset="0"/>
                <a:cs typeface="Times New Roman" panose="02020603050405020304" pitchFamily="18" charset="0"/>
              </a:rPr>
              <a:t>kterých aditivních jednotek. Typickým</a:t>
            </a:r>
            <a:r>
              <a:rPr lang="en-US" altLang="cs-CZ" sz="1600" dirty="0">
                <a:latin typeface="Arial" panose="020B0604020202020204" pitchFamily="34" charset="0"/>
              </a:rPr>
              <a:t> </a:t>
            </a:r>
            <a:r>
              <a:rPr lang="cs-CZ" altLang="cs-CZ" sz="1600" dirty="0">
                <a:latin typeface="Arial" panose="020B0604020202020204" pitchFamily="34" charset="0"/>
                <a:cs typeface="Times New Roman" panose="02020603050405020304" pitchFamily="18" charset="0"/>
              </a:rPr>
              <a:t>p</a:t>
            </a:r>
            <a:r>
              <a:rPr lang="cs-CZ" altLang="cs-CZ" sz="1600" dirty="0">
                <a:latin typeface="Arial" panose="020B0604020202020204" pitchFamily="34" charset="0"/>
              </a:rPr>
              <a:t>ř</a:t>
            </a:r>
            <a:r>
              <a:rPr lang="cs-CZ" altLang="cs-CZ" sz="1600" dirty="0">
                <a:latin typeface="Arial" panose="020B0604020202020204" pitchFamily="34" charset="0"/>
                <a:cs typeface="Times New Roman" panose="02020603050405020304" pitchFamily="18" charset="0"/>
              </a:rPr>
              <a:t>íkladem jsou skupiny </a:t>
            </a:r>
            <a:r>
              <a:rPr lang="cs-CZ" altLang="cs-CZ" sz="1600" dirty="0">
                <a:solidFill>
                  <a:srgbClr val="0033CC"/>
                </a:solidFill>
                <a:latin typeface="Arial" panose="020B0604020202020204" pitchFamily="34" charset="0"/>
                <a:cs typeface="Times New Roman" panose="02020603050405020304" pitchFamily="18" charset="0"/>
              </a:rPr>
              <a:t>C-(H)</a:t>
            </a:r>
            <a:r>
              <a:rPr lang="cs-CZ" altLang="cs-CZ" sz="1600" baseline="-30000" dirty="0">
                <a:solidFill>
                  <a:srgbClr val="0033CC"/>
                </a:solidFill>
                <a:latin typeface="Arial" panose="020B0604020202020204" pitchFamily="34" charset="0"/>
                <a:cs typeface="Times New Roman" panose="02020603050405020304" pitchFamily="18" charset="0"/>
              </a:rPr>
              <a:t>3</a:t>
            </a:r>
            <a:r>
              <a:rPr lang="cs-CZ" altLang="cs-CZ" sz="1600" dirty="0">
                <a:solidFill>
                  <a:srgbClr val="0033CC"/>
                </a:solidFill>
                <a:latin typeface="Arial" panose="020B0604020202020204" pitchFamily="34" charset="0"/>
                <a:cs typeface="Times New Roman" panose="02020603050405020304" pitchFamily="18" charset="0"/>
              </a:rPr>
              <a:t>(C), C-(H)</a:t>
            </a:r>
            <a:r>
              <a:rPr lang="cs-CZ" altLang="cs-CZ" sz="1600" baseline="-30000" dirty="0">
                <a:solidFill>
                  <a:srgbClr val="0033CC"/>
                </a:solidFill>
                <a:latin typeface="Arial" panose="020B0604020202020204" pitchFamily="34" charset="0"/>
                <a:cs typeface="Times New Roman" panose="02020603050405020304" pitchFamily="18" charset="0"/>
              </a:rPr>
              <a:t>3</a:t>
            </a:r>
            <a:r>
              <a:rPr lang="cs-CZ" altLang="cs-CZ" sz="1600" dirty="0">
                <a:solidFill>
                  <a:srgbClr val="0033CC"/>
                </a:solidFill>
                <a:latin typeface="Arial" panose="020B0604020202020204" pitchFamily="34" charset="0"/>
                <a:cs typeface="Times New Roman" panose="02020603050405020304" pitchFamily="18" charset="0"/>
              </a:rPr>
              <a:t>(C</a:t>
            </a:r>
            <a:r>
              <a:rPr lang="cs-CZ" altLang="cs-CZ" sz="1600" baseline="-30000" dirty="0">
                <a:solidFill>
                  <a:srgbClr val="0033CC"/>
                </a:solidFill>
                <a:latin typeface="Arial" panose="020B0604020202020204" pitchFamily="34" charset="0"/>
                <a:cs typeface="Times New Roman" panose="02020603050405020304" pitchFamily="18" charset="0"/>
              </a:rPr>
              <a:t>d</a:t>
            </a:r>
            <a:r>
              <a:rPr lang="cs-CZ" altLang="cs-CZ" sz="1600" dirty="0">
                <a:solidFill>
                  <a:srgbClr val="0033CC"/>
                </a:solidFill>
                <a:latin typeface="Arial" panose="020B0604020202020204" pitchFamily="34" charset="0"/>
                <a:cs typeface="Times New Roman" panose="02020603050405020304" pitchFamily="18" charset="0"/>
              </a:rPr>
              <a:t>), C‑(H)</a:t>
            </a:r>
            <a:r>
              <a:rPr lang="cs-CZ" altLang="cs-CZ" sz="1600" baseline="-30000" dirty="0">
                <a:solidFill>
                  <a:srgbClr val="0033CC"/>
                </a:solidFill>
                <a:latin typeface="Arial" panose="020B0604020202020204" pitchFamily="34" charset="0"/>
                <a:cs typeface="Times New Roman" panose="02020603050405020304" pitchFamily="18" charset="0"/>
              </a:rPr>
              <a:t>3</a:t>
            </a:r>
            <a:r>
              <a:rPr lang="cs-CZ" altLang="cs-CZ" sz="1600" dirty="0">
                <a:solidFill>
                  <a:srgbClr val="0033CC"/>
                </a:solidFill>
                <a:latin typeface="Arial" panose="020B0604020202020204" pitchFamily="34" charset="0"/>
                <a:cs typeface="Times New Roman" panose="02020603050405020304" pitchFamily="18" charset="0"/>
              </a:rPr>
              <a:t>(</a:t>
            </a:r>
            <a:r>
              <a:rPr lang="cs-CZ" altLang="cs-CZ" sz="1600" dirty="0" err="1">
                <a:solidFill>
                  <a:srgbClr val="0033CC"/>
                </a:solidFill>
                <a:latin typeface="Arial" panose="020B0604020202020204" pitchFamily="34" charset="0"/>
                <a:cs typeface="Times New Roman" panose="02020603050405020304" pitchFamily="18" charset="0"/>
              </a:rPr>
              <a:t>C</a:t>
            </a:r>
            <a:r>
              <a:rPr lang="cs-CZ" altLang="cs-CZ" sz="1600" baseline="-30000" dirty="0" err="1">
                <a:solidFill>
                  <a:srgbClr val="0033CC"/>
                </a:solidFill>
                <a:latin typeface="Arial" panose="020B0604020202020204" pitchFamily="34" charset="0"/>
                <a:cs typeface="Times New Roman" panose="02020603050405020304" pitchFamily="18" charset="0"/>
              </a:rPr>
              <a:t>t</a:t>
            </a:r>
            <a:r>
              <a:rPr lang="cs-CZ" altLang="cs-CZ" sz="1600" dirty="0">
                <a:solidFill>
                  <a:srgbClr val="0033CC"/>
                </a:solidFill>
                <a:latin typeface="Arial" panose="020B0604020202020204" pitchFamily="34" charset="0"/>
                <a:cs typeface="Times New Roman" panose="02020603050405020304" pitchFamily="18" charset="0"/>
              </a:rPr>
              <a:t>), C-(H)</a:t>
            </a:r>
            <a:r>
              <a:rPr lang="cs-CZ" altLang="cs-CZ" sz="1600" baseline="-30000" dirty="0">
                <a:solidFill>
                  <a:srgbClr val="0033CC"/>
                </a:solidFill>
                <a:latin typeface="Arial" panose="020B0604020202020204" pitchFamily="34" charset="0"/>
                <a:cs typeface="Times New Roman" panose="02020603050405020304" pitchFamily="18" charset="0"/>
              </a:rPr>
              <a:t>3</a:t>
            </a:r>
            <a:r>
              <a:rPr lang="cs-CZ" altLang="cs-CZ" sz="1600" dirty="0">
                <a:solidFill>
                  <a:srgbClr val="0033CC"/>
                </a:solidFill>
                <a:latin typeface="Arial" panose="020B0604020202020204" pitchFamily="34" charset="0"/>
                <a:cs typeface="Times New Roman" panose="02020603050405020304" pitchFamily="18" charset="0"/>
              </a:rPr>
              <a:t>(C</a:t>
            </a:r>
            <a:r>
              <a:rPr lang="cs-CZ" altLang="cs-CZ" sz="1600" baseline="-30000" dirty="0">
                <a:solidFill>
                  <a:srgbClr val="0033CC"/>
                </a:solidFill>
                <a:latin typeface="Arial" panose="020B0604020202020204" pitchFamily="34" charset="0"/>
                <a:cs typeface="Times New Roman" panose="02020603050405020304" pitchFamily="18" charset="0"/>
              </a:rPr>
              <a:t>B</a:t>
            </a:r>
            <a:r>
              <a:rPr lang="cs-CZ" altLang="cs-CZ" sz="1600" dirty="0">
                <a:solidFill>
                  <a:srgbClr val="0033CC"/>
                </a:solidFill>
                <a:latin typeface="Arial" panose="020B0604020202020204" pitchFamily="34" charset="0"/>
                <a:cs typeface="Times New Roman" panose="02020603050405020304" pitchFamily="18" charset="0"/>
              </a:rPr>
              <a:t>), C-(H)</a:t>
            </a:r>
            <a:r>
              <a:rPr lang="cs-CZ" altLang="cs-CZ" sz="1600" baseline="-30000" dirty="0">
                <a:solidFill>
                  <a:srgbClr val="0033CC"/>
                </a:solidFill>
                <a:latin typeface="Arial" panose="020B0604020202020204" pitchFamily="34" charset="0"/>
                <a:cs typeface="Times New Roman" panose="02020603050405020304" pitchFamily="18" charset="0"/>
              </a:rPr>
              <a:t>3</a:t>
            </a:r>
            <a:r>
              <a:rPr lang="cs-CZ" altLang="cs-CZ" sz="1600" dirty="0">
                <a:solidFill>
                  <a:srgbClr val="0033CC"/>
                </a:solidFill>
                <a:latin typeface="Arial" panose="020B0604020202020204" pitchFamily="34" charset="0"/>
                <a:cs typeface="Times New Roman" panose="02020603050405020304" pitchFamily="18" charset="0"/>
              </a:rPr>
              <a:t>(S), C-(H)</a:t>
            </a:r>
            <a:r>
              <a:rPr lang="cs-CZ" altLang="cs-CZ" sz="1600" baseline="-30000" dirty="0">
                <a:solidFill>
                  <a:srgbClr val="0033CC"/>
                </a:solidFill>
                <a:latin typeface="Arial" panose="020B0604020202020204" pitchFamily="34" charset="0"/>
                <a:cs typeface="Times New Roman" panose="02020603050405020304" pitchFamily="18" charset="0"/>
              </a:rPr>
              <a:t>3</a:t>
            </a:r>
            <a:r>
              <a:rPr lang="cs-CZ" altLang="cs-CZ" sz="1600" dirty="0">
                <a:solidFill>
                  <a:srgbClr val="0033CC"/>
                </a:solidFill>
                <a:latin typeface="Arial" panose="020B0604020202020204" pitchFamily="34" charset="0"/>
                <a:cs typeface="Times New Roman" panose="02020603050405020304" pitchFamily="18" charset="0"/>
              </a:rPr>
              <a:t>(O), C-(H)</a:t>
            </a:r>
            <a:r>
              <a:rPr lang="cs-CZ" altLang="cs-CZ" sz="1600" baseline="-30000" dirty="0">
                <a:solidFill>
                  <a:srgbClr val="0033CC"/>
                </a:solidFill>
                <a:latin typeface="Arial" panose="020B0604020202020204" pitchFamily="34" charset="0"/>
                <a:cs typeface="Times New Roman" panose="02020603050405020304" pitchFamily="18" charset="0"/>
              </a:rPr>
              <a:t>3</a:t>
            </a:r>
            <a:r>
              <a:rPr lang="cs-CZ" altLang="cs-CZ" sz="1600" dirty="0">
                <a:solidFill>
                  <a:srgbClr val="0033CC"/>
                </a:solidFill>
                <a:latin typeface="Arial" panose="020B0604020202020204" pitchFamily="34" charset="0"/>
                <a:cs typeface="Times New Roman" panose="02020603050405020304" pitchFamily="18" charset="0"/>
              </a:rPr>
              <a:t>(CO)</a:t>
            </a:r>
            <a:r>
              <a:rPr lang="cs-CZ" altLang="cs-CZ" sz="1600" dirty="0">
                <a:latin typeface="Arial" panose="020B0604020202020204" pitchFamily="34" charset="0"/>
                <a:cs typeface="Times New Roman" panose="02020603050405020304" pitchFamily="18" charset="0"/>
              </a:rPr>
              <a:t>, nebo dvojice skupin </a:t>
            </a:r>
            <a:r>
              <a:rPr lang="cs-CZ" altLang="cs-CZ" sz="1600" dirty="0">
                <a:solidFill>
                  <a:srgbClr val="CC0000"/>
                </a:solidFill>
                <a:latin typeface="Arial" panose="020B0604020202020204" pitchFamily="34" charset="0"/>
                <a:cs typeface="Times New Roman" panose="02020603050405020304" pitchFamily="18" charset="0"/>
              </a:rPr>
              <a:t>C-(H)</a:t>
            </a:r>
            <a:r>
              <a:rPr lang="cs-CZ" altLang="cs-CZ" sz="1600" baseline="-30000" dirty="0">
                <a:solidFill>
                  <a:srgbClr val="CC0000"/>
                </a:solidFill>
                <a:latin typeface="Arial" panose="020B0604020202020204" pitchFamily="34" charset="0"/>
                <a:cs typeface="Times New Roman" panose="02020603050405020304" pitchFamily="18" charset="0"/>
              </a:rPr>
              <a:t>2</a:t>
            </a:r>
            <a:r>
              <a:rPr lang="cs-CZ" altLang="cs-CZ" sz="1600" dirty="0">
                <a:solidFill>
                  <a:srgbClr val="CC0000"/>
                </a:solidFill>
                <a:latin typeface="Arial" panose="020B0604020202020204" pitchFamily="34" charset="0"/>
                <a:cs typeface="Times New Roman" panose="02020603050405020304" pitchFamily="18" charset="0"/>
              </a:rPr>
              <a:t>(C)(</a:t>
            </a:r>
            <a:r>
              <a:rPr lang="cs-CZ" altLang="cs-CZ" sz="1600" dirty="0" err="1">
                <a:solidFill>
                  <a:srgbClr val="CC0000"/>
                </a:solidFill>
                <a:latin typeface="Arial" panose="020B0604020202020204" pitchFamily="34" charset="0"/>
                <a:cs typeface="Times New Roman" panose="02020603050405020304" pitchFamily="18" charset="0"/>
              </a:rPr>
              <a:t>C</a:t>
            </a:r>
            <a:r>
              <a:rPr lang="cs-CZ" altLang="cs-CZ" sz="1600" baseline="-30000" dirty="0" err="1">
                <a:solidFill>
                  <a:srgbClr val="CC0000"/>
                </a:solidFill>
                <a:latin typeface="Arial" panose="020B0604020202020204" pitchFamily="34" charset="0"/>
                <a:cs typeface="Times New Roman" panose="02020603050405020304" pitchFamily="18" charset="0"/>
              </a:rPr>
              <a:t>t</a:t>
            </a:r>
            <a:r>
              <a:rPr lang="cs-CZ" altLang="cs-CZ" sz="1600" dirty="0">
                <a:solidFill>
                  <a:srgbClr val="CC0000"/>
                </a:solidFill>
                <a:latin typeface="Arial" panose="020B0604020202020204" pitchFamily="34" charset="0"/>
                <a:cs typeface="Times New Roman" panose="02020603050405020304" pitchFamily="18" charset="0"/>
              </a:rPr>
              <a:t>) a C-(H)</a:t>
            </a:r>
            <a:r>
              <a:rPr lang="cs-CZ" altLang="cs-CZ" sz="1600" baseline="-30000" dirty="0">
                <a:solidFill>
                  <a:srgbClr val="CC0000"/>
                </a:solidFill>
                <a:latin typeface="Arial" panose="020B0604020202020204" pitchFamily="34" charset="0"/>
                <a:cs typeface="Times New Roman" panose="02020603050405020304" pitchFamily="18" charset="0"/>
              </a:rPr>
              <a:t>2</a:t>
            </a:r>
            <a:r>
              <a:rPr lang="cs-CZ" altLang="cs-CZ" sz="1600" dirty="0">
                <a:solidFill>
                  <a:srgbClr val="CC0000"/>
                </a:solidFill>
                <a:latin typeface="Arial" panose="020B0604020202020204" pitchFamily="34" charset="0"/>
                <a:cs typeface="Times New Roman" panose="02020603050405020304" pitchFamily="18" charset="0"/>
              </a:rPr>
              <a:t>(C)(C</a:t>
            </a:r>
            <a:r>
              <a:rPr lang="cs-CZ" altLang="cs-CZ" sz="1600" baseline="-30000" dirty="0">
                <a:solidFill>
                  <a:srgbClr val="CC0000"/>
                </a:solidFill>
                <a:latin typeface="Arial" panose="020B0604020202020204" pitchFamily="34" charset="0"/>
                <a:cs typeface="Times New Roman" panose="02020603050405020304" pitchFamily="18" charset="0"/>
              </a:rPr>
              <a:t>d</a:t>
            </a:r>
            <a:r>
              <a:rPr lang="cs-CZ" altLang="cs-CZ" sz="1600" dirty="0">
                <a:solidFill>
                  <a:srgbClr val="CC0000"/>
                </a:solidFill>
                <a:latin typeface="Arial" panose="020B0604020202020204" pitchFamily="34" charset="0"/>
                <a:cs typeface="Times New Roman" panose="02020603050405020304" pitchFamily="18" charset="0"/>
              </a:rPr>
              <a:t>), C</a:t>
            </a:r>
            <a:r>
              <a:rPr lang="cs-CZ" altLang="cs-CZ" sz="1600" baseline="-30000" dirty="0">
                <a:solidFill>
                  <a:srgbClr val="CC0000"/>
                </a:solidFill>
                <a:latin typeface="Arial" panose="020B0604020202020204" pitchFamily="34" charset="0"/>
                <a:cs typeface="Times New Roman" panose="02020603050405020304" pitchFamily="18" charset="0"/>
              </a:rPr>
              <a:t>B</a:t>
            </a:r>
            <a:r>
              <a:rPr lang="cs-CZ" altLang="cs-CZ" sz="1600" dirty="0">
                <a:solidFill>
                  <a:srgbClr val="CC0000"/>
                </a:solidFill>
                <a:latin typeface="Arial" panose="020B0604020202020204" pitchFamily="34" charset="0"/>
                <a:cs typeface="Times New Roman" panose="02020603050405020304" pitchFamily="18" charset="0"/>
              </a:rPr>
              <a:t>-(</a:t>
            </a:r>
            <a:r>
              <a:rPr lang="cs-CZ" altLang="cs-CZ" sz="1600" dirty="0" err="1">
                <a:solidFill>
                  <a:srgbClr val="CC0000"/>
                </a:solidFill>
                <a:latin typeface="Arial" panose="020B0604020202020204" pitchFamily="34" charset="0"/>
                <a:cs typeface="Times New Roman" panose="02020603050405020304" pitchFamily="18" charset="0"/>
              </a:rPr>
              <a:t>C</a:t>
            </a:r>
            <a:r>
              <a:rPr lang="cs-CZ" altLang="cs-CZ" sz="1600" baseline="-30000" dirty="0" err="1">
                <a:solidFill>
                  <a:srgbClr val="CC0000"/>
                </a:solidFill>
                <a:latin typeface="Arial" panose="020B0604020202020204" pitchFamily="34" charset="0"/>
                <a:cs typeface="Times New Roman" panose="02020603050405020304" pitchFamily="18" charset="0"/>
              </a:rPr>
              <a:t>t</a:t>
            </a:r>
            <a:r>
              <a:rPr lang="cs-CZ" altLang="cs-CZ" sz="1600" dirty="0">
                <a:solidFill>
                  <a:srgbClr val="CC0000"/>
                </a:solidFill>
                <a:latin typeface="Arial" panose="020B0604020202020204" pitchFamily="34" charset="0"/>
                <a:cs typeface="Times New Roman" panose="02020603050405020304" pitchFamily="18" charset="0"/>
              </a:rPr>
              <a:t>) a C</a:t>
            </a:r>
            <a:r>
              <a:rPr lang="cs-CZ" altLang="cs-CZ" sz="1600" baseline="-30000" dirty="0">
                <a:solidFill>
                  <a:srgbClr val="CC0000"/>
                </a:solidFill>
                <a:latin typeface="Arial" panose="020B0604020202020204" pitchFamily="34" charset="0"/>
                <a:cs typeface="Times New Roman" panose="02020603050405020304" pitchFamily="18" charset="0"/>
              </a:rPr>
              <a:t>B</a:t>
            </a:r>
            <a:r>
              <a:rPr lang="cs-CZ" altLang="cs-CZ" sz="1600" dirty="0">
                <a:solidFill>
                  <a:srgbClr val="CC0000"/>
                </a:solidFill>
                <a:latin typeface="Arial" panose="020B0604020202020204" pitchFamily="34" charset="0"/>
                <a:cs typeface="Times New Roman" panose="02020603050405020304" pitchFamily="18" charset="0"/>
              </a:rPr>
              <a:t>-(C</a:t>
            </a:r>
            <a:r>
              <a:rPr lang="cs-CZ" altLang="cs-CZ" sz="1600" baseline="-30000" dirty="0">
                <a:solidFill>
                  <a:srgbClr val="CC0000"/>
                </a:solidFill>
                <a:latin typeface="Arial" panose="020B0604020202020204" pitchFamily="34" charset="0"/>
                <a:cs typeface="Times New Roman" panose="02020603050405020304" pitchFamily="18" charset="0"/>
              </a:rPr>
              <a:t>d</a:t>
            </a:r>
            <a:r>
              <a:rPr lang="cs-CZ" altLang="cs-CZ" sz="1600" dirty="0">
                <a:solidFill>
                  <a:srgbClr val="CC0000"/>
                </a:solidFill>
                <a:latin typeface="Arial" panose="020B0604020202020204" pitchFamily="34" charset="0"/>
                <a:cs typeface="Times New Roman" panose="02020603050405020304" pitchFamily="18" charset="0"/>
              </a:rPr>
              <a:t>).</a:t>
            </a:r>
            <a:endParaRPr lang="cs-CZ" altLang="cs-CZ" sz="1600" dirty="0">
              <a:solidFill>
                <a:srgbClr val="CC0000"/>
              </a:solidFill>
              <a:latin typeface="Arial" panose="020B0604020202020204" pitchFamily="34" charset="0"/>
            </a:endParaRPr>
          </a:p>
          <a:p>
            <a:pPr eaLnBrk="1" hangingPunct="1">
              <a:spcBef>
                <a:spcPct val="0"/>
              </a:spcBef>
            </a:pPr>
            <a:endParaRPr lang="cs-CZ" altLang="cs-CZ" sz="1600" dirty="0">
              <a:latin typeface="Arial" panose="020B0604020202020204" pitchFamily="34" charset="0"/>
            </a:endParaRPr>
          </a:p>
          <a:p>
            <a:pPr eaLnBrk="1" hangingPunct="1">
              <a:spcBef>
                <a:spcPct val="0"/>
              </a:spcBef>
            </a:pPr>
            <a:r>
              <a:rPr lang="en-US" altLang="cs-CZ" sz="1600" dirty="0">
                <a:latin typeface="Arial" panose="020B0604020202020204" pitchFamily="34" charset="0"/>
                <a:cs typeface="Times New Roman" panose="02020603050405020304" pitchFamily="18" charset="0"/>
              </a:rPr>
              <a:t> </a:t>
            </a:r>
            <a:r>
              <a:rPr lang="en-US" altLang="cs-CZ" sz="1600" dirty="0" err="1">
                <a:latin typeface="Arial" panose="020B0604020202020204" pitchFamily="34" charset="0"/>
              </a:rPr>
              <a:t>Příspěvkové</a:t>
            </a:r>
            <a:r>
              <a:rPr lang="en-US" altLang="cs-CZ" sz="1600" dirty="0">
                <a:latin typeface="Arial" panose="020B0604020202020204" pitchFamily="34" charset="0"/>
              </a:rPr>
              <a:t> </a:t>
            </a:r>
            <a:r>
              <a:rPr lang="en-US" altLang="cs-CZ" sz="1600" dirty="0" err="1">
                <a:latin typeface="Arial" panose="020B0604020202020204" pitchFamily="34" charset="0"/>
              </a:rPr>
              <a:t>metody</a:t>
            </a:r>
            <a:r>
              <a:rPr lang="en-US" altLang="cs-CZ" sz="1600" dirty="0">
                <a:latin typeface="Arial" panose="020B0604020202020204" pitchFamily="34" charset="0"/>
              </a:rPr>
              <a:t> je </a:t>
            </a:r>
            <a:r>
              <a:rPr lang="en-US" altLang="cs-CZ" sz="1600" dirty="0" err="1">
                <a:latin typeface="Arial" panose="020B0604020202020204" pitchFamily="34" charset="0"/>
              </a:rPr>
              <a:t>možné</a:t>
            </a:r>
            <a:r>
              <a:rPr lang="en-US" altLang="cs-CZ" sz="1600" dirty="0">
                <a:latin typeface="Arial" panose="020B0604020202020204" pitchFamily="34" charset="0"/>
              </a:rPr>
              <a:t> </a:t>
            </a:r>
            <a:r>
              <a:rPr lang="en-US" altLang="cs-CZ" sz="1600" dirty="0" err="1">
                <a:latin typeface="Arial" panose="020B0604020202020204" pitchFamily="34" charset="0"/>
              </a:rPr>
              <a:t>aplikovat</a:t>
            </a:r>
            <a:r>
              <a:rPr lang="en-US" altLang="cs-CZ" sz="1600" dirty="0">
                <a:latin typeface="Arial" panose="020B0604020202020204" pitchFamily="34" charset="0"/>
              </a:rPr>
              <a:t> </a:t>
            </a:r>
            <a:r>
              <a:rPr lang="en-US" altLang="cs-CZ" sz="1600" dirty="0" err="1">
                <a:latin typeface="Arial" panose="020B0604020202020204" pitchFamily="34" charset="0"/>
              </a:rPr>
              <a:t>také</a:t>
            </a:r>
            <a:r>
              <a:rPr lang="en-US" altLang="cs-CZ" sz="1600" dirty="0">
                <a:latin typeface="Arial" panose="020B0604020202020204" pitchFamily="34" charset="0"/>
              </a:rPr>
              <a:t> </a:t>
            </a:r>
            <a:r>
              <a:rPr lang="en-US" altLang="cs-CZ" sz="1600" dirty="0" err="1">
                <a:latin typeface="Arial" panose="020B0604020202020204" pitchFamily="34" charset="0"/>
              </a:rPr>
              <a:t>jiným</a:t>
            </a:r>
            <a:r>
              <a:rPr lang="en-US" altLang="cs-CZ" sz="1600" dirty="0">
                <a:latin typeface="Arial" panose="020B0604020202020204" pitchFamily="34" charset="0"/>
              </a:rPr>
              <a:t> </a:t>
            </a:r>
            <a:r>
              <a:rPr lang="en-US" altLang="cs-CZ" sz="1600" dirty="0" err="1">
                <a:latin typeface="Arial" panose="020B0604020202020204" pitchFamily="34" charset="0"/>
              </a:rPr>
              <a:t>než</a:t>
            </a:r>
            <a:r>
              <a:rPr lang="en-US" altLang="cs-CZ" sz="1600" dirty="0">
                <a:latin typeface="Arial" panose="020B0604020202020204" pitchFamily="34" charset="0"/>
              </a:rPr>
              <a:t> </a:t>
            </a:r>
            <a:r>
              <a:rPr lang="en-US" altLang="cs-CZ" sz="1600" dirty="0" err="1">
                <a:latin typeface="Arial" panose="020B0604020202020204" pitchFamily="34" charset="0"/>
              </a:rPr>
              <a:t>obvyklým</a:t>
            </a:r>
            <a:r>
              <a:rPr lang="en-US" altLang="cs-CZ" sz="1600" dirty="0">
                <a:latin typeface="Arial" panose="020B0604020202020204" pitchFamily="34" charset="0"/>
              </a:rPr>
              <a:t> </a:t>
            </a:r>
            <a:r>
              <a:rPr lang="en-US" altLang="cs-CZ" sz="1600" dirty="0" err="1">
                <a:latin typeface="Arial" panose="020B0604020202020204" pitchFamily="34" charset="0"/>
              </a:rPr>
              <a:t>způsobem</a:t>
            </a:r>
            <a:r>
              <a:rPr lang="en-US" altLang="cs-CZ" sz="1600" dirty="0">
                <a:latin typeface="Arial" panose="020B0604020202020204" pitchFamily="34" charset="0"/>
              </a:rPr>
              <a:t>: </a:t>
            </a:r>
            <a:r>
              <a:rPr lang="en-US" altLang="cs-CZ" sz="1600" dirty="0" err="1">
                <a:latin typeface="Arial" panose="020B0604020202020204" pitchFamily="34" charset="0"/>
              </a:rPr>
              <a:t>vyjdeme</a:t>
            </a:r>
            <a:r>
              <a:rPr lang="en-US" altLang="cs-CZ" sz="1600" dirty="0">
                <a:latin typeface="Arial" panose="020B0604020202020204" pitchFamily="34" charset="0"/>
              </a:rPr>
              <a:t> </a:t>
            </a:r>
            <a:r>
              <a:rPr lang="en-US" altLang="cs-CZ" sz="1600" dirty="0" err="1">
                <a:latin typeface="Arial" panose="020B0604020202020204" pitchFamily="34" charset="0"/>
              </a:rPr>
              <a:t>ze</a:t>
            </a:r>
            <a:r>
              <a:rPr lang="en-US" altLang="cs-CZ" sz="1600" dirty="0">
                <a:latin typeface="Arial" panose="020B0604020202020204" pitchFamily="34" charset="0"/>
              </a:rPr>
              <a:t> </a:t>
            </a:r>
            <a:r>
              <a:rPr lang="en-US" altLang="cs-CZ" sz="1600" dirty="0" err="1">
                <a:latin typeface="Arial" panose="020B0604020202020204" pitchFamily="34" charset="0"/>
              </a:rPr>
              <a:t>známé</a:t>
            </a:r>
            <a:r>
              <a:rPr lang="en-US" altLang="cs-CZ" sz="1600" dirty="0">
                <a:latin typeface="Arial" panose="020B0604020202020204" pitchFamily="34" charset="0"/>
              </a:rPr>
              <a:t> </a:t>
            </a:r>
            <a:r>
              <a:rPr lang="en-US" altLang="cs-CZ" sz="1600" dirty="0" err="1">
                <a:latin typeface="Arial" panose="020B0604020202020204" pitchFamily="34" charset="0"/>
              </a:rPr>
              <a:t>hodnoty</a:t>
            </a:r>
            <a:r>
              <a:rPr lang="en-US" altLang="cs-CZ" sz="1600" dirty="0">
                <a:latin typeface="Arial" panose="020B0604020202020204" pitchFamily="34" charset="0"/>
              </a:rPr>
              <a:t> </a:t>
            </a:r>
            <a:r>
              <a:rPr lang="en-US" altLang="cs-CZ" sz="1600" dirty="0" err="1">
                <a:latin typeface="Arial" panose="020B0604020202020204" pitchFamily="34" charset="0"/>
              </a:rPr>
              <a:t>vlastnosti</a:t>
            </a:r>
            <a:r>
              <a:rPr lang="en-US" altLang="cs-CZ" sz="1600" dirty="0">
                <a:latin typeface="Arial" panose="020B0604020202020204" pitchFamily="34" charset="0"/>
              </a:rPr>
              <a:t> pro </a:t>
            </a:r>
            <a:r>
              <a:rPr lang="en-US" altLang="cs-CZ" sz="1600" dirty="0" err="1">
                <a:latin typeface="Arial" panose="020B0604020202020204" pitchFamily="34" charset="0"/>
              </a:rPr>
              <a:t>mateřský</a:t>
            </a:r>
            <a:r>
              <a:rPr lang="en-US" altLang="cs-CZ" sz="1600" dirty="0">
                <a:latin typeface="Arial" panose="020B0604020202020204" pitchFamily="34" charset="0"/>
              </a:rPr>
              <a:t> </a:t>
            </a:r>
            <a:r>
              <a:rPr lang="en-US" altLang="cs-CZ" sz="1600" dirty="0" err="1">
                <a:latin typeface="Arial" panose="020B0604020202020204" pitchFamily="34" charset="0"/>
              </a:rPr>
              <a:t>uhlovodík</a:t>
            </a:r>
            <a:r>
              <a:rPr lang="en-US" altLang="cs-CZ" sz="1600" dirty="0">
                <a:latin typeface="Arial" panose="020B0604020202020204" pitchFamily="34" charset="0"/>
              </a:rPr>
              <a:t> a </a:t>
            </a:r>
            <a:r>
              <a:rPr lang="en-US" altLang="cs-CZ" sz="1600" dirty="0" err="1">
                <a:latin typeface="Arial" panose="020B0604020202020204" pitchFamily="34" charset="0"/>
              </a:rPr>
              <a:t>nahradíme</a:t>
            </a:r>
            <a:r>
              <a:rPr lang="en-US" altLang="cs-CZ" sz="1600" dirty="0">
                <a:latin typeface="Arial" panose="020B0604020202020204" pitchFamily="34" charset="0"/>
              </a:rPr>
              <a:t> v </a:t>
            </a:r>
            <a:r>
              <a:rPr lang="en-US" altLang="cs-CZ" sz="1600" dirty="0" err="1">
                <a:latin typeface="Arial" panose="020B0604020202020204" pitchFamily="34" charset="0"/>
              </a:rPr>
              <a:t>něm</a:t>
            </a:r>
            <a:r>
              <a:rPr lang="en-US" altLang="cs-CZ" sz="1600" dirty="0">
                <a:latin typeface="Arial" panose="020B0604020202020204" pitchFamily="34" charset="0"/>
              </a:rPr>
              <a:t> </a:t>
            </a:r>
            <a:r>
              <a:rPr lang="en-US" altLang="cs-CZ" sz="1600" dirty="0" err="1">
                <a:latin typeface="Arial" panose="020B0604020202020204" pitchFamily="34" charset="0"/>
              </a:rPr>
              <a:t>skupinu</a:t>
            </a:r>
            <a:r>
              <a:rPr lang="cs-CZ" altLang="cs-CZ" sz="1600" dirty="0">
                <a:latin typeface="Arial" panose="020B0604020202020204" pitchFamily="34" charset="0"/>
              </a:rPr>
              <a:t> </a:t>
            </a:r>
            <a:r>
              <a:rPr lang="cs-CZ" altLang="cs-CZ" sz="1600" dirty="0">
                <a:latin typeface="Arial" panose="020B0604020202020204" pitchFamily="34" charset="0"/>
                <a:cs typeface="Times New Roman" panose="02020603050405020304" pitchFamily="18" charset="0"/>
              </a:rPr>
              <a:t>C-(H)</a:t>
            </a:r>
            <a:r>
              <a:rPr lang="cs-CZ" altLang="cs-CZ" sz="1600" baseline="-30000" dirty="0">
                <a:latin typeface="Arial" panose="020B0604020202020204" pitchFamily="34" charset="0"/>
                <a:cs typeface="Times New Roman" panose="02020603050405020304" pitchFamily="18" charset="0"/>
              </a:rPr>
              <a:t> 3</a:t>
            </a:r>
            <a:r>
              <a:rPr lang="cs-CZ" altLang="cs-CZ" sz="1600" dirty="0">
                <a:latin typeface="Arial" panose="020B0604020202020204" pitchFamily="34" charset="0"/>
                <a:cs typeface="Times New Roman" panose="02020603050405020304" pitchFamily="18" charset="0"/>
              </a:rPr>
              <a:t>(C)</a:t>
            </a:r>
            <a:r>
              <a:rPr lang="en-US" altLang="cs-CZ" sz="1600" dirty="0">
                <a:latin typeface="Arial" panose="020B0604020202020204" pitchFamily="34" charset="0"/>
              </a:rPr>
              <a:t> </a:t>
            </a:r>
            <a:r>
              <a:rPr lang="cs-CZ" altLang="cs-CZ" sz="1600" dirty="0">
                <a:latin typeface="Arial" panose="020B0604020202020204" pitchFamily="34" charset="0"/>
              </a:rPr>
              <a:t>jinou funkční skupinou vyskytující se ve zkoumané látce.</a:t>
            </a:r>
          </a:p>
          <a:p>
            <a:pPr eaLnBrk="1" hangingPunct="1">
              <a:spcBef>
                <a:spcPct val="0"/>
              </a:spcBef>
              <a:buFontTx/>
              <a:buNone/>
            </a:pPr>
            <a:endParaRPr lang="cs-CZ" altLang="cs-CZ" sz="1600" dirty="0">
              <a:latin typeface="Arial" panose="020B0604020202020204" pitchFamily="34" charset="0"/>
              <a:cs typeface="Times New Roman" panose="02020603050405020304" pitchFamily="18" charset="0"/>
            </a:endParaRPr>
          </a:p>
          <a:p>
            <a:pPr eaLnBrk="1" hangingPunct="1">
              <a:spcBef>
                <a:spcPct val="0"/>
              </a:spcBef>
            </a:pPr>
            <a:r>
              <a:rPr lang="cs-CZ" altLang="cs-CZ" sz="1600" dirty="0">
                <a:solidFill>
                  <a:srgbClr val="C00000"/>
                </a:solidFill>
                <a:latin typeface="Arial" panose="020B0604020202020204" pitchFamily="34" charset="0"/>
              </a:rPr>
              <a:t> </a:t>
            </a:r>
            <a:r>
              <a:rPr lang="cs-CZ" altLang="cs-CZ" sz="1600" dirty="0" smtClean="0">
                <a:solidFill>
                  <a:srgbClr val="C00000"/>
                </a:solidFill>
                <a:latin typeface="Arial" panose="020B0604020202020204" pitchFamily="34" charset="0"/>
              </a:rPr>
              <a:t>Příspěvkové metody poskytují </a:t>
            </a:r>
            <a:r>
              <a:rPr lang="cs-CZ" altLang="cs-CZ" sz="1600" dirty="0">
                <a:solidFill>
                  <a:srgbClr val="C00000"/>
                </a:solidFill>
                <a:latin typeface="Arial" panose="020B0604020202020204" pitchFamily="34" charset="0"/>
              </a:rPr>
              <a:t>dobré výsledky pro látky s funkčními skupinami jednoho typu. Při odhadu vlastnosti látky s funkčními skupinami více typů bývá chyba odhadnuté veličiny obvykle vyšší.</a:t>
            </a:r>
          </a:p>
          <a:p>
            <a:pPr eaLnBrk="1" hangingPunct="1">
              <a:spcBef>
                <a:spcPct val="0"/>
              </a:spcBef>
            </a:pPr>
            <a:endParaRPr lang="cs-CZ" altLang="cs-CZ" sz="1600" dirty="0">
              <a:latin typeface="Arial" panose="020B0604020202020204" pitchFamily="34" charset="0"/>
            </a:endParaRPr>
          </a:p>
          <a:p>
            <a:pPr eaLnBrk="1" hangingPunct="1">
              <a:spcBef>
                <a:spcPct val="0"/>
              </a:spcBef>
            </a:pPr>
            <a:r>
              <a:rPr lang="cs-CZ" altLang="cs-CZ" sz="1600" dirty="0">
                <a:latin typeface="Arial" panose="020B0604020202020204" pitchFamily="34" charset="0"/>
              </a:rPr>
              <a:t> Příspěvky některých skupin jsou nedostupné </a:t>
            </a:r>
            <a:r>
              <a:rPr lang="en-US" altLang="cs-CZ" sz="1600" dirty="0">
                <a:latin typeface="Arial" panose="020B0604020202020204" pitchFamily="34" charset="0"/>
              </a:rPr>
              <a:t>(nap</a:t>
            </a:r>
            <a:r>
              <a:rPr lang="cs-CZ" altLang="cs-CZ" sz="1600" dirty="0">
                <a:latin typeface="Arial" panose="020B0604020202020204" pitchFamily="34" charset="0"/>
              </a:rPr>
              <a:t>ř. </a:t>
            </a:r>
            <a:r>
              <a:rPr lang="cs-CZ" altLang="cs-CZ" sz="1600" dirty="0" err="1">
                <a:latin typeface="Arial" panose="020B0604020202020204" pitchFamily="34" charset="0"/>
              </a:rPr>
              <a:t>organokovy</a:t>
            </a:r>
            <a:r>
              <a:rPr lang="en-US" altLang="cs-CZ" sz="1600" dirty="0">
                <a:latin typeface="Arial" panose="020B0604020202020204" pitchFamily="34" charset="0"/>
              </a:rPr>
              <a:t>)</a:t>
            </a:r>
            <a:endParaRPr lang="cs-CZ" altLang="cs-CZ" sz="1600" dirty="0">
              <a:latin typeface="Arial" panose="020B0604020202020204" pitchFamily="34" charset="0"/>
            </a:endParaRPr>
          </a:p>
        </p:txBody>
      </p:sp>
    </p:spTree>
  </p:cSld>
  <p:clrMapOvr>
    <a:masterClrMapping/>
  </p:clrMapOvr>
  <p:transition spd="med">
    <p:pull dir="l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cs-CZ" sz="2400" b="1" dirty="0">
                <a:solidFill>
                  <a:srgbClr val="FFFFFF"/>
                </a:solidFill>
                <a:latin typeface="Arial" panose="020B0604020202020204" pitchFamily="34" charset="0"/>
              </a:rPr>
              <a:t>Quantitative Structure-Property Relationship (QSPR)</a:t>
            </a:r>
          </a:p>
        </p:txBody>
      </p:sp>
      <p:sp>
        <p:nvSpPr>
          <p:cNvPr id="52227" name="Rectangle 4"/>
          <p:cNvSpPr>
            <a:spLocks noChangeArrowheads="1"/>
          </p:cNvSpPr>
          <p:nvPr/>
        </p:nvSpPr>
        <p:spPr bwMode="auto">
          <a:xfrm>
            <a:off x="323850" y="981075"/>
            <a:ext cx="8784654"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10000"/>
              </a:lnSpc>
            </a:pPr>
            <a:r>
              <a:rPr lang="cs-CZ" altLang="cs-CZ" sz="1600" dirty="0">
                <a:latin typeface="Arial" panose="020B0604020202020204" pitchFamily="34" charset="0"/>
              </a:rPr>
              <a:t> Hledáme vztah mezi molekulárním deskriptorem a sledovanou vlastností</a:t>
            </a:r>
            <a:r>
              <a:rPr lang="en-US" altLang="cs-CZ" sz="1600" dirty="0">
                <a:latin typeface="Arial" panose="020B0604020202020204" pitchFamily="34" charset="0"/>
              </a:rPr>
              <a:t/>
            </a:r>
            <a:br>
              <a:rPr lang="en-US" altLang="cs-CZ" sz="1600" dirty="0">
                <a:latin typeface="Arial" panose="020B0604020202020204" pitchFamily="34" charset="0"/>
              </a:rPr>
            </a:br>
            <a:r>
              <a:rPr lang="en-US" altLang="cs-CZ" sz="1600" dirty="0">
                <a:latin typeface="Arial" panose="020B0604020202020204" pitchFamily="34" charset="0"/>
              </a:rPr>
              <a:t>(m</a:t>
            </a:r>
            <a:r>
              <a:rPr lang="cs-CZ" altLang="cs-CZ" sz="1600" dirty="0" err="1">
                <a:latin typeface="Arial" panose="020B0604020202020204" pitchFamily="34" charset="0"/>
              </a:rPr>
              <a:t>ol</a:t>
            </a:r>
            <a:r>
              <a:rPr lang="cs-CZ" altLang="cs-CZ" sz="1600" dirty="0">
                <a:latin typeface="Arial" panose="020B0604020202020204" pitchFamily="34" charset="0"/>
              </a:rPr>
              <a:t>.</a:t>
            </a:r>
            <a:r>
              <a:rPr lang="en-US" altLang="cs-CZ" sz="1600" dirty="0">
                <a:latin typeface="Arial" panose="020B0604020202020204" pitchFamily="34" charset="0"/>
              </a:rPr>
              <a:t> </a:t>
            </a:r>
            <a:r>
              <a:rPr lang="cs-CZ" altLang="cs-CZ" sz="1600" dirty="0">
                <a:latin typeface="Arial" panose="020B0604020202020204" pitchFamily="34" charset="0"/>
              </a:rPr>
              <a:t>hmotnost, objem, povrch, rozložení náboje, </a:t>
            </a:r>
            <a:r>
              <a:rPr lang="cs-CZ" altLang="cs-CZ" sz="1600" dirty="0" err="1">
                <a:latin typeface="Arial" panose="020B0604020202020204" pitchFamily="34" charset="0"/>
              </a:rPr>
              <a:t>polarizovatelnost</a:t>
            </a:r>
            <a:r>
              <a:rPr lang="cs-CZ" altLang="cs-CZ" sz="1600" dirty="0">
                <a:latin typeface="Arial" panose="020B0604020202020204" pitchFamily="34" charset="0"/>
              </a:rPr>
              <a:t>, …</a:t>
            </a:r>
            <a:r>
              <a:rPr lang="en-US" altLang="cs-CZ" sz="1600" dirty="0">
                <a:latin typeface="Arial" panose="020B0604020202020204" pitchFamily="34" charset="0"/>
              </a:rPr>
              <a:t>)</a:t>
            </a:r>
            <a:br>
              <a:rPr lang="en-US" altLang="cs-CZ" sz="1600" dirty="0">
                <a:latin typeface="Arial" panose="020B0604020202020204" pitchFamily="34" charset="0"/>
              </a:rPr>
            </a:br>
            <a:endParaRPr lang="cs-CZ" altLang="cs-CZ" sz="1600" dirty="0">
              <a:latin typeface="Arial" panose="020B0604020202020204" pitchFamily="34" charset="0"/>
            </a:endParaRPr>
          </a:p>
          <a:p>
            <a:pPr eaLnBrk="1" hangingPunct="1">
              <a:lnSpc>
                <a:spcPct val="110000"/>
              </a:lnSpc>
            </a:pPr>
            <a:r>
              <a:rPr lang="cs-CZ" altLang="cs-CZ" sz="1600" dirty="0">
                <a:latin typeface="Arial" panose="020B0604020202020204" pitchFamily="34" charset="0"/>
              </a:rPr>
              <a:t> </a:t>
            </a:r>
            <a:r>
              <a:rPr lang="en-US" altLang="cs-CZ" sz="1600" dirty="0">
                <a:latin typeface="Arial" panose="020B0604020202020204" pitchFamily="34" charset="0"/>
              </a:rPr>
              <a:t>Large (and growing) number of </a:t>
            </a:r>
            <a:r>
              <a:rPr lang="en-US" altLang="cs-CZ" sz="1600" dirty="0" smtClean="0">
                <a:latin typeface="Arial" panose="020B0604020202020204" pitchFamily="34" charset="0"/>
              </a:rPr>
              <a:t>descriptors </a:t>
            </a:r>
            <a:r>
              <a:rPr lang="en-US" altLang="cs-CZ" sz="1600" dirty="0">
                <a:latin typeface="Arial" panose="020B0604020202020204" pitchFamily="34" charset="0"/>
              </a:rPr>
              <a:t>and </a:t>
            </a:r>
            <a:r>
              <a:rPr lang="en-US" altLang="cs-CZ" sz="1600" dirty="0" smtClean="0">
                <a:latin typeface="Arial" panose="020B0604020202020204" pitchFamily="34" charset="0"/>
              </a:rPr>
              <a:t>programs</a:t>
            </a:r>
            <a:endParaRPr lang="cs-CZ" altLang="cs-CZ" sz="1600" dirty="0" smtClean="0">
              <a:latin typeface="Arial" panose="020B0604020202020204" pitchFamily="34" charset="0"/>
            </a:endParaRPr>
          </a:p>
          <a:p>
            <a:pPr eaLnBrk="1" hangingPunct="1">
              <a:lnSpc>
                <a:spcPct val="110000"/>
              </a:lnSpc>
              <a:buNone/>
            </a:pPr>
            <a:r>
              <a:rPr lang="en-US" altLang="cs-CZ" sz="1600" dirty="0">
                <a:latin typeface="Arial" panose="020B0604020202020204" pitchFamily="34" charset="0"/>
              </a:rPr>
              <a:t>However, still (more or less) the same database of input experimental data</a:t>
            </a:r>
            <a:br>
              <a:rPr lang="en-US" altLang="cs-CZ" sz="1600" dirty="0">
                <a:latin typeface="Arial" panose="020B0604020202020204" pitchFamily="34" charset="0"/>
              </a:rPr>
            </a:br>
            <a:r>
              <a:rPr lang="cs-CZ" altLang="cs-CZ" sz="1600" dirty="0" err="1" smtClean="0">
                <a:solidFill>
                  <a:schemeClr val="tx1">
                    <a:lumMod val="50000"/>
                    <a:lumOff val="50000"/>
                  </a:schemeClr>
                </a:solidFill>
                <a:latin typeface="Arial" panose="020B0604020202020204" pitchFamily="34" charset="0"/>
              </a:rPr>
              <a:t>Mackay</a:t>
            </a:r>
            <a:r>
              <a:rPr lang="cs-CZ" altLang="cs-CZ" sz="1600" dirty="0" smtClean="0">
                <a:solidFill>
                  <a:schemeClr val="tx1">
                    <a:lumMod val="50000"/>
                    <a:lumOff val="50000"/>
                  </a:schemeClr>
                </a:solidFill>
                <a:latin typeface="Arial" panose="020B0604020202020204" pitchFamily="34" charset="0"/>
              </a:rPr>
              <a:t> et al.: „</a:t>
            </a:r>
            <a:r>
              <a:rPr lang="en-US" altLang="cs-CZ" sz="1600" dirty="0">
                <a:solidFill>
                  <a:schemeClr val="tx1">
                    <a:lumMod val="50000"/>
                    <a:lumOff val="50000"/>
                  </a:schemeClr>
                </a:solidFill>
                <a:latin typeface="Arial" panose="020B0604020202020204" pitchFamily="34" charset="0"/>
              </a:rPr>
              <a:t>There is inherent limit to the applicability of QSPRs imposed by the quality of the experimental data, and further efforts to improve descriptors, while interesting and potentially useful, may be unlikely to yield demonstrably improved QSPRs</a:t>
            </a:r>
            <a:r>
              <a:rPr lang="cs-CZ" altLang="cs-CZ" sz="1600" dirty="0">
                <a:solidFill>
                  <a:schemeClr val="tx1">
                    <a:lumMod val="50000"/>
                    <a:lumOff val="50000"/>
                  </a:schemeClr>
                </a:solidFill>
                <a:latin typeface="Arial" panose="020B0604020202020204" pitchFamily="34" charset="0"/>
              </a:rPr>
              <a:t>.</a:t>
            </a:r>
            <a:r>
              <a:rPr lang="cs-CZ" altLang="cs-CZ" sz="1600" dirty="0">
                <a:latin typeface="Arial" panose="020B0604020202020204" pitchFamily="34" charset="0"/>
              </a:rPr>
              <a:t>“</a:t>
            </a:r>
            <a:r>
              <a:rPr lang="en-US" altLang="cs-CZ" sz="1600" dirty="0">
                <a:latin typeface="Arial" panose="020B0604020202020204" pitchFamily="34" charset="0"/>
              </a:rPr>
              <a:t> </a:t>
            </a:r>
            <a:br>
              <a:rPr lang="en-US" altLang="cs-CZ" sz="1600" dirty="0">
                <a:latin typeface="Arial" panose="020B0604020202020204" pitchFamily="34" charset="0"/>
              </a:rPr>
            </a:br>
            <a:endParaRPr lang="cs-CZ" altLang="cs-CZ" sz="1600" dirty="0">
              <a:latin typeface="Arial" panose="020B0604020202020204" pitchFamily="34" charset="0"/>
            </a:endParaRPr>
          </a:p>
          <a:p>
            <a:pPr eaLnBrk="1" hangingPunct="1">
              <a:lnSpc>
                <a:spcPct val="110000"/>
              </a:lnSpc>
            </a:pPr>
            <a:r>
              <a:rPr lang="cs-CZ" altLang="cs-CZ" sz="1600" dirty="0">
                <a:latin typeface="Arial" panose="020B0604020202020204" pitchFamily="34" charset="0"/>
              </a:rPr>
              <a:t> Zpravidla vyvíjené pouze pro použití při jediné teplotě </a:t>
            </a:r>
            <a:r>
              <a:rPr lang="en-US" altLang="cs-CZ" sz="1600" dirty="0">
                <a:latin typeface="Arial" panose="020B0604020202020204" pitchFamily="34" charset="0"/>
              </a:rPr>
              <a:t>298.15 </a:t>
            </a:r>
            <a:r>
              <a:rPr lang="en-US" altLang="cs-CZ" sz="1600" dirty="0" smtClean="0">
                <a:latin typeface="Arial" panose="020B0604020202020204" pitchFamily="34" charset="0"/>
              </a:rPr>
              <a:t>K</a:t>
            </a:r>
            <a:endParaRPr lang="cs-CZ" altLang="cs-CZ" sz="1600" dirty="0">
              <a:latin typeface="Arial" panose="020B0604020202020204" pitchFamily="34" charset="0"/>
            </a:endParaRPr>
          </a:p>
          <a:p>
            <a:pPr eaLnBrk="1" hangingPunct="1">
              <a:lnSpc>
                <a:spcPct val="110000"/>
              </a:lnSpc>
            </a:pPr>
            <a:endParaRPr lang="cs-CZ" altLang="cs-CZ" sz="1600" dirty="0">
              <a:latin typeface="Arial" panose="020B0604020202020204" pitchFamily="34" charset="0"/>
            </a:endParaRPr>
          </a:p>
          <a:p>
            <a:pPr eaLnBrk="1" hangingPunct="1">
              <a:lnSpc>
                <a:spcPct val="110000"/>
              </a:lnSpc>
            </a:pPr>
            <a:r>
              <a:rPr lang="cs-CZ" altLang="cs-CZ" sz="1600" dirty="0">
                <a:solidFill>
                  <a:srgbClr val="FF0000"/>
                </a:solidFill>
                <a:latin typeface="Arial" panose="020B0604020202020204" pitchFamily="34" charset="0"/>
              </a:rPr>
              <a:t> „Černé skříňky“</a:t>
            </a:r>
            <a:br>
              <a:rPr lang="cs-CZ" altLang="cs-CZ" sz="1600" dirty="0">
                <a:solidFill>
                  <a:srgbClr val="FF0000"/>
                </a:solidFill>
                <a:latin typeface="Arial" panose="020B0604020202020204" pitchFamily="34" charset="0"/>
              </a:rPr>
            </a:br>
            <a:r>
              <a:rPr lang="cs-CZ" altLang="cs-CZ" sz="1600" dirty="0" err="1">
                <a:solidFill>
                  <a:srgbClr val="FF0000"/>
                </a:solidFill>
                <a:latin typeface="Arial" panose="020B0604020202020204" pitchFamily="34" charset="0"/>
              </a:rPr>
              <a:t>Poling</a:t>
            </a:r>
            <a:r>
              <a:rPr lang="cs-CZ" altLang="cs-CZ" sz="1600" dirty="0">
                <a:solidFill>
                  <a:srgbClr val="FF0000"/>
                </a:solidFill>
                <a:latin typeface="Arial" panose="020B0604020202020204" pitchFamily="34" charset="0"/>
              </a:rPr>
              <a:t> et al</a:t>
            </a:r>
            <a:r>
              <a:rPr lang="cs-CZ" altLang="cs-CZ" sz="1600" dirty="0" smtClean="0">
                <a:solidFill>
                  <a:srgbClr val="FF0000"/>
                </a:solidFill>
                <a:latin typeface="Arial" panose="020B0604020202020204" pitchFamily="34" charset="0"/>
              </a:rPr>
              <a:t>. (autoři kompendia odhadových metod) </a:t>
            </a:r>
            <a:r>
              <a:rPr lang="en-US" altLang="cs-CZ" sz="1600" dirty="0" smtClean="0">
                <a:solidFill>
                  <a:srgbClr val="FF0000"/>
                </a:solidFill>
                <a:latin typeface="Arial" panose="020B0604020202020204" pitchFamily="34" charset="0"/>
              </a:rPr>
              <a:t>: </a:t>
            </a:r>
            <a:r>
              <a:rPr lang="cs-CZ" altLang="cs-CZ" sz="1600" dirty="0">
                <a:solidFill>
                  <a:srgbClr val="FF0000"/>
                </a:solidFill>
                <a:latin typeface="Arial" panose="020B0604020202020204" pitchFamily="34" charset="0"/>
              </a:rPr>
              <a:t>„</a:t>
            </a:r>
            <a:r>
              <a:rPr lang="cs-CZ" altLang="cs-CZ" sz="1600" dirty="0" err="1">
                <a:solidFill>
                  <a:srgbClr val="FF0000"/>
                </a:solidFill>
                <a:latin typeface="Arial" panose="020B0604020202020204" pitchFamily="34" charset="0"/>
              </a:rPr>
              <a:t>We</a:t>
            </a:r>
            <a:r>
              <a:rPr lang="cs-CZ" altLang="cs-CZ" sz="1600" dirty="0">
                <a:solidFill>
                  <a:srgbClr val="FF0000"/>
                </a:solidFill>
                <a:latin typeface="Arial" panose="020B0604020202020204" pitchFamily="34" charset="0"/>
              </a:rPr>
              <a:t> </a:t>
            </a:r>
            <a:r>
              <a:rPr lang="cs-CZ" altLang="cs-CZ" sz="1600" dirty="0" err="1">
                <a:solidFill>
                  <a:srgbClr val="FF0000"/>
                </a:solidFill>
                <a:latin typeface="Arial" panose="020B0604020202020204" pitchFamily="34" charset="0"/>
              </a:rPr>
              <a:t>have</a:t>
            </a:r>
            <a:r>
              <a:rPr lang="cs-CZ" altLang="cs-CZ" sz="1600" dirty="0">
                <a:solidFill>
                  <a:srgbClr val="FF0000"/>
                </a:solidFill>
                <a:latin typeface="Arial" panose="020B0604020202020204" pitchFamily="34" charset="0"/>
              </a:rPr>
              <a:t> not </a:t>
            </a:r>
            <a:r>
              <a:rPr lang="cs-CZ" altLang="cs-CZ" sz="1600" dirty="0" err="1">
                <a:solidFill>
                  <a:srgbClr val="FF0000"/>
                </a:solidFill>
                <a:latin typeface="Arial" panose="020B0604020202020204" pitchFamily="34" charset="0"/>
              </a:rPr>
              <a:t>been</a:t>
            </a:r>
            <a:r>
              <a:rPr lang="cs-CZ" altLang="cs-CZ" sz="1600" dirty="0">
                <a:solidFill>
                  <a:srgbClr val="FF0000"/>
                </a:solidFill>
                <a:latin typeface="Arial" panose="020B0604020202020204" pitchFamily="34" charset="0"/>
              </a:rPr>
              <a:t> </a:t>
            </a:r>
            <a:r>
              <a:rPr lang="cs-CZ" altLang="cs-CZ" sz="1600" dirty="0" err="1">
                <a:solidFill>
                  <a:srgbClr val="FF0000"/>
                </a:solidFill>
                <a:latin typeface="Arial" panose="020B0604020202020204" pitchFamily="34" charset="0"/>
              </a:rPr>
              <a:t>able</a:t>
            </a:r>
            <a:r>
              <a:rPr lang="cs-CZ" altLang="cs-CZ" sz="1600" dirty="0">
                <a:solidFill>
                  <a:srgbClr val="FF0000"/>
                </a:solidFill>
                <a:latin typeface="Arial" panose="020B0604020202020204" pitchFamily="34" charset="0"/>
              </a:rPr>
              <a:t> to do </a:t>
            </a:r>
            <a:r>
              <a:rPr lang="cs-CZ" altLang="cs-CZ" sz="1600" dirty="0" err="1">
                <a:solidFill>
                  <a:srgbClr val="FF0000"/>
                </a:solidFill>
                <a:latin typeface="Arial" panose="020B0604020202020204" pitchFamily="34" charset="0"/>
              </a:rPr>
              <a:t>any</a:t>
            </a:r>
            <a:r>
              <a:rPr lang="cs-CZ" altLang="cs-CZ" sz="1600" dirty="0">
                <a:solidFill>
                  <a:srgbClr val="FF0000"/>
                </a:solidFill>
                <a:latin typeface="Arial" panose="020B0604020202020204" pitchFamily="34" charset="0"/>
              </a:rPr>
              <a:t> </a:t>
            </a:r>
            <a:r>
              <a:rPr lang="cs-CZ" altLang="cs-CZ" sz="1600" dirty="0" err="1">
                <a:solidFill>
                  <a:srgbClr val="FF0000"/>
                </a:solidFill>
                <a:latin typeface="Arial" panose="020B0604020202020204" pitchFamily="34" charset="0"/>
              </a:rPr>
              <a:t>computations</a:t>
            </a:r>
            <a:r>
              <a:rPr lang="cs-CZ" altLang="cs-CZ" sz="1600" dirty="0">
                <a:solidFill>
                  <a:srgbClr val="FF0000"/>
                </a:solidFill>
                <a:latin typeface="Arial" panose="020B0604020202020204" pitchFamily="34" charset="0"/>
              </a:rPr>
              <a:t> </a:t>
            </a:r>
            <a:r>
              <a:rPr lang="cs-CZ" altLang="cs-CZ" sz="1600" dirty="0" err="1">
                <a:solidFill>
                  <a:srgbClr val="FF0000"/>
                </a:solidFill>
                <a:latin typeface="Arial" panose="020B0604020202020204" pitchFamily="34" charset="0"/>
              </a:rPr>
              <a:t>for</a:t>
            </a:r>
            <a:r>
              <a:rPr lang="cs-CZ" altLang="cs-CZ" sz="1600" dirty="0">
                <a:solidFill>
                  <a:srgbClr val="FF0000"/>
                </a:solidFill>
                <a:latin typeface="Arial" panose="020B0604020202020204" pitchFamily="34" charset="0"/>
              </a:rPr>
              <a:t> these </a:t>
            </a:r>
            <a:r>
              <a:rPr lang="cs-CZ" altLang="cs-CZ" sz="1600" dirty="0" err="1">
                <a:solidFill>
                  <a:srgbClr val="FF0000"/>
                </a:solidFill>
                <a:latin typeface="Arial" panose="020B0604020202020204" pitchFamily="34" charset="0"/>
              </a:rPr>
              <a:t>methods</a:t>
            </a:r>
            <a:r>
              <a:rPr lang="cs-CZ" altLang="cs-CZ" sz="1600" dirty="0">
                <a:solidFill>
                  <a:srgbClr val="FF0000"/>
                </a:solidFill>
                <a:latin typeface="Arial" panose="020B0604020202020204" pitchFamily="34" charset="0"/>
              </a:rPr>
              <a:t> </a:t>
            </a:r>
            <a:r>
              <a:rPr lang="cs-CZ" altLang="cs-CZ" sz="1600" dirty="0" err="1">
                <a:solidFill>
                  <a:srgbClr val="FF0000"/>
                </a:solidFill>
                <a:latin typeface="Arial" panose="020B0604020202020204" pitchFamily="34" charset="0"/>
              </a:rPr>
              <a:t>ourselves</a:t>
            </a:r>
            <a:r>
              <a:rPr lang="cs-CZ" altLang="cs-CZ" sz="1600" dirty="0">
                <a:solidFill>
                  <a:srgbClr val="FF0000"/>
                </a:solidFill>
                <a:latin typeface="Arial" panose="020B0604020202020204" pitchFamily="34" charset="0"/>
              </a:rPr>
              <a:t>…“</a:t>
            </a:r>
          </a:p>
        </p:txBody>
      </p:sp>
    </p:spTree>
  </p:cSld>
  <p:clrMapOvr>
    <a:masterClrMapping/>
  </p:clrMapOvr>
  <p:transition spd="med">
    <p:pull dir="l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a:solidFill>
                  <a:srgbClr val="FFFFFF"/>
                </a:solidFill>
                <a:latin typeface="Arial" panose="020B0604020202020204" pitchFamily="34" charset="0"/>
              </a:rPr>
              <a:t>Vývoj odhadové metody</a:t>
            </a:r>
            <a:endParaRPr lang="en-US" altLang="cs-CZ" sz="2400" b="1">
              <a:solidFill>
                <a:srgbClr val="FFFFFF"/>
              </a:solidFill>
              <a:latin typeface="Arial" panose="020B0604020202020204" pitchFamily="34" charset="0"/>
            </a:endParaRPr>
          </a:p>
        </p:txBody>
      </p:sp>
      <p:sp>
        <p:nvSpPr>
          <p:cNvPr id="3" name="Zaoblený obdélník 2"/>
          <p:cNvSpPr/>
          <p:nvPr/>
        </p:nvSpPr>
        <p:spPr bwMode="auto">
          <a:xfrm>
            <a:off x="827088" y="541338"/>
            <a:ext cx="3744912" cy="1838325"/>
          </a:xfrm>
          <a:prstGeom prst="roundRect">
            <a:avLst/>
          </a:prstGeom>
          <a:solidFill>
            <a:srgbClr val="FFFFCC"/>
          </a:solidFill>
          <a:ln w="28575" cap="flat" cmpd="sng" algn="ctr">
            <a:solidFill>
              <a:schemeClr val="tx1"/>
            </a:solidFill>
            <a:prstDash val="solid"/>
            <a:round/>
            <a:headEnd type="none" w="med" len="med"/>
            <a:tailEnd type="none" w="med" len="med"/>
          </a:ln>
          <a:effectLst/>
          <a:extLst/>
        </p:spPr>
        <p:txBody>
          <a:bodyPr anchor="ctr">
            <a:spAutoFit/>
          </a:bodyPr>
          <a:lstStyle/>
          <a:p>
            <a:pPr algn="ctr" eaLnBrk="1" hangingPunct="1">
              <a:spcBef>
                <a:spcPct val="50000"/>
              </a:spcBef>
              <a:defRPr/>
            </a:pPr>
            <a:r>
              <a:rPr lang="cs-CZ" dirty="0">
                <a:solidFill>
                  <a:srgbClr val="0033CC"/>
                </a:solidFill>
                <a:latin typeface="Arial" charset="0"/>
              </a:rPr>
              <a:t>Výběr experimentálních dat</a:t>
            </a:r>
          </a:p>
          <a:p>
            <a:pPr marL="285750" indent="-285750" eaLnBrk="1" hangingPunct="1">
              <a:spcBef>
                <a:spcPct val="50000"/>
              </a:spcBef>
              <a:buFontTx/>
              <a:buChar char="-"/>
              <a:defRPr/>
            </a:pPr>
            <a:r>
              <a:rPr lang="cs-CZ" sz="1400" dirty="0">
                <a:latin typeface="Arial" charset="0"/>
              </a:rPr>
              <a:t>kritické zhodnocení dat, testy konzistence</a:t>
            </a:r>
          </a:p>
          <a:p>
            <a:pPr marL="285750" indent="-285750" eaLnBrk="1" hangingPunct="1">
              <a:spcBef>
                <a:spcPct val="50000"/>
              </a:spcBef>
              <a:buFontTx/>
              <a:buChar char="-"/>
              <a:defRPr/>
            </a:pPr>
            <a:r>
              <a:rPr lang="cs-CZ" sz="1400" dirty="0">
                <a:latin typeface="Arial" charset="0"/>
              </a:rPr>
              <a:t>vyvážený soubor (zastoupení funkčních skupin, teplotní rozsah, rozsah veličiny)</a:t>
            </a:r>
          </a:p>
        </p:txBody>
      </p:sp>
      <p:sp>
        <p:nvSpPr>
          <p:cNvPr id="6" name="Zaoblený obdélník 5"/>
          <p:cNvSpPr/>
          <p:nvPr/>
        </p:nvSpPr>
        <p:spPr bwMode="auto">
          <a:xfrm>
            <a:off x="4787900" y="779463"/>
            <a:ext cx="3744913" cy="1362075"/>
          </a:xfrm>
          <a:prstGeom prst="roundRect">
            <a:avLst/>
          </a:prstGeom>
          <a:solidFill>
            <a:srgbClr val="FFFFCC"/>
          </a:solidFill>
          <a:ln w="28575" cap="flat" cmpd="sng" algn="ctr">
            <a:solidFill>
              <a:schemeClr val="tx1"/>
            </a:solidFill>
            <a:prstDash val="solid"/>
            <a:round/>
            <a:headEnd type="none" w="med" len="med"/>
            <a:tailEnd type="none" w="med" len="med"/>
          </a:ln>
          <a:effectLst/>
          <a:extLst/>
        </p:spPr>
        <p:txBody>
          <a:bodyPr anchor="ctr">
            <a:spAutoFit/>
          </a:bodyPr>
          <a:lstStyle/>
          <a:p>
            <a:pPr algn="ctr" eaLnBrk="1" hangingPunct="1">
              <a:spcBef>
                <a:spcPct val="50000"/>
              </a:spcBef>
              <a:defRPr/>
            </a:pPr>
            <a:r>
              <a:rPr lang="cs-CZ" dirty="0">
                <a:solidFill>
                  <a:srgbClr val="0033CC"/>
                </a:solidFill>
                <a:latin typeface="Arial" charset="0"/>
              </a:rPr>
              <a:t>Návrh modelu</a:t>
            </a:r>
          </a:p>
          <a:p>
            <a:pPr marL="285750" indent="-285750" eaLnBrk="1" hangingPunct="1">
              <a:spcBef>
                <a:spcPct val="50000"/>
              </a:spcBef>
              <a:buFontTx/>
              <a:buChar char="-"/>
              <a:defRPr/>
            </a:pPr>
            <a:r>
              <a:rPr lang="cs-CZ" sz="1400" dirty="0">
                <a:latin typeface="Arial" charset="0"/>
              </a:rPr>
              <a:t>funkční tvar</a:t>
            </a:r>
            <a:r>
              <a:rPr lang="en-US" sz="1400" dirty="0">
                <a:latin typeface="Arial" charset="0"/>
              </a:rPr>
              <a:t> (</a:t>
            </a:r>
            <a:r>
              <a:rPr lang="cs-CZ" sz="1400" dirty="0">
                <a:latin typeface="Arial" charset="0"/>
              </a:rPr>
              <a:t>optimálně teoreticky podložený) </a:t>
            </a:r>
          </a:p>
          <a:p>
            <a:pPr marL="285750" indent="-285750" eaLnBrk="1" hangingPunct="1">
              <a:spcBef>
                <a:spcPct val="50000"/>
              </a:spcBef>
              <a:buFontTx/>
              <a:buChar char="-"/>
              <a:defRPr/>
            </a:pPr>
            <a:r>
              <a:rPr lang="cs-CZ" sz="1400" dirty="0">
                <a:latin typeface="Arial" charset="0"/>
              </a:rPr>
              <a:t>definice skupinových příspěvků, …</a:t>
            </a:r>
          </a:p>
        </p:txBody>
      </p:sp>
      <p:cxnSp>
        <p:nvCxnSpPr>
          <p:cNvPr id="54277" name="Přímá spojnice se šipkou 4"/>
          <p:cNvCxnSpPr>
            <a:cxnSpLocks noChangeShapeType="1"/>
          </p:cNvCxnSpPr>
          <p:nvPr/>
        </p:nvCxnSpPr>
        <p:spPr bwMode="auto">
          <a:xfrm flipH="1">
            <a:off x="1692275" y="2463800"/>
            <a:ext cx="358775" cy="431800"/>
          </a:xfrm>
          <a:prstGeom prst="straightConnector1">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278" name="Zaoblený obdélník 11"/>
          <p:cNvSpPr>
            <a:spLocks noChangeArrowheads="1"/>
          </p:cNvSpPr>
          <p:nvPr/>
        </p:nvSpPr>
        <p:spPr bwMode="auto">
          <a:xfrm>
            <a:off x="493713" y="3176588"/>
            <a:ext cx="2451100" cy="766762"/>
          </a:xfrm>
          <a:prstGeom prst="roundRect">
            <a:avLst>
              <a:gd name="adj" fmla="val 16667"/>
            </a:avLst>
          </a:prstGeom>
          <a:solidFill>
            <a:srgbClr val="FFFFCC"/>
          </a:solidFill>
          <a:ln w="28575" algn="ctr">
            <a:solidFill>
              <a:schemeClr val="tx1"/>
            </a:solidFill>
            <a:round/>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cs-CZ" altLang="cs-CZ" sz="1800">
                <a:solidFill>
                  <a:srgbClr val="0033CC"/>
                </a:solidFill>
                <a:latin typeface="Arial" panose="020B0604020202020204" pitchFamily="34" charset="0"/>
              </a:rPr>
              <a:t>Training</a:t>
            </a:r>
            <a:r>
              <a:rPr lang="en-US" altLang="cs-CZ" sz="1800">
                <a:solidFill>
                  <a:srgbClr val="0033CC"/>
                </a:solidFill>
                <a:latin typeface="Arial" panose="020B0604020202020204" pitchFamily="34" charset="0"/>
              </a:rPr>
              <a:t> set</a:t>
            </a:r>
            <a:endParaRPr lang="cs-CZ" altLang="cs-CZ" sz="1800">
              <a:solidFill>
                <a:srgbClr val="0033CC"/>
              </a:solidFill>
              <a:latin typeface="Arial" panose="020B0604020202020204" pitchFamily="34" charset="0"/>
            </a:endParaRPr>
          </a:p>
          <a:p>
            <a:pPr algn="ctr" eaLnBrk="1" hangingPunct="1">
              <a:spcBef>
                <a:spcPct val="50000"/>
              </a:spcBef>
              <a:buFontTx/>
              <a:buNone/>
            </a:pPr>
            <a:r>
              <a:rPr lang="cs-CZ" altLang="cs-CZ" sz="1400">
                <a:latin typeface="Arial" panose="020B0604020202020204" pitchFamily="34" charset="0"/>
              </a:rPr>
              <a:t>- získání parametrů modelu </a:t>
            </a:r>
          </a:p>
        </p:txBody>
      </p:sp>
      <p:sp>
        <p:nvSpPr>
          <p:cNvPr id="54279" name="Zaoblený obdélník 12"/>
          <p:cNvSpPr>
            <a:spLocks noChangeArrowheads="1"/>
          </p:cNvSpPr>
          <p:nvPr/>
        </p:nvSpPr>
        <p:spPr bwMode="auto">
          <a:xfrm>
            <a:off x="3643313" y="3176588"/>
            <a:ext cx="2663825" cy="766762"/>
          </a:xfrm>
          <a:prstGeom prst="roundRect">
            <a:avLst>
              <a:gd name="adj" fmla="val 16667"/>
            </a:avLst>
          </a:prstGeom>
          <a:solidFill>
            <a:srgbClr val="FFFFCC"/>
          </a:solidFill>
          <a:ln w="28575" algn="ctr">
            <a:solidFill>
              <a:schemeClr val="tx1"/>
            </a:solidFill>
            <a:round/>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cs-CZ" sz="1800">
                <a:solidFill>
                  <a:srgbClr val="0033CC"/>
                </a:solidFill>
                <a:latin typeface="Arial" panose="020B0604020202020204" pitchFamily="34" charset="0"/>
              </a:rPr>
              <a:t>Test set</a:t>
            </a:r>
            <a:endParaRPr lang="cs-CZ" altLang="cs-CZ" sz="1800">
              <a:solidFill>
                <a:srgbClr val="0033CC"/>
              </a:solidFill>
              <a:latin typeface="Arial" panose="020B0604020202020204" pitchFamily="34" charset="0"/>
            </a:endParaRPr>
          </a:p>
          <a:p>
            <a:pPr algn="ctr" eaLnBrk="1" hangingPunct="1">
              <a:spcBef>
                <a:spcPct val="50000"/>
              </a:spcBef>
              <a:buFontTx/>
              <a:buNone/>
            </a:pPr>
            <a:r>
              <a:rPr lang="cs-CZ" altLang="cs-CZ" sz="1400">
                <a:latin typeface="Arial" panose="020B0604020202020204" pitchFamily="34" charset="0"/>
              </a:rPr>
              <a:t>- prediktivní síla modelu </a:t>
            </a:r>
          </a:p>
        </p:txBody>
      </p:sp>
      <p:cxnSp>
        <p:nvCxnSpPr>
          <p:cNvPr id="54280" name="Přímá spojnice se šipkou 13"/>
          <p:cNvCxnSpPr>
            <a:cxnSpLocks noChangeShapeType="1"/>
          </p:cNvCxnSpPr>
          <p:nvPr/>
        </p:nvCxnSpPr>
        <p:spPr bwMode="auto">
          <a:xfrm flipH="1">
            <a:off x="2124075" y="2178050"/>
            <a:ext cx="3067050" cy="833438"/>
          </a:xfrm>
          <a:prstGeom prst="straightConnector1">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81" name="Přímá spojnice se šipkou 18"/>
          <p:cNvCxnSpPr>
            <a:cxnSpLocks noChangeShapeType="1"/>
          </p:cNvCxnSpPr>
          <p:nvPr/>
        </p:nvCxnSpPr>
        <p:spPr bwMode="auto">
          <a:xfrm>
            <a:off x="3630613" y="2473325"/>
            <a:ext cx="438150" cy="444500"/>
          </a:xfrm>
          <a:prstGeom prst="straightConnector1">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82" name="Přímá spojnice se šipkou 21"/>
          <p:cNvCxnSpPr>
            <a:cxnSpLocks noChangeShapeType="1"/>
          </p:cNvCxnSpPr>
          <p:nvPr/>
        </p:nvCxnSpPr>
        <p:spPr bwMode="auto">
          <a:xfrm>
            <a:off x="3132138" y="3559175"/>
            <a:ext cx="412750" cy="0"/>
          </a:xfrm>
          <a:prstGeom prst="straightConnector1">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283" name="Zaoblený obdélník 24"/>
          <p:cNvSpPr>
            <a:spLocks noChangeArrowheads="1"/>
          </p:cNvSpPr>
          <p:nvPr/>
        </p:nvSpPr>
        <p:spPr bwMode="auto">
          <a:xfrm>
            <a:off x="2106613" y="4337050"/>
            <a:ext cx="2452687" cy="1073150"/>
          </a:xfrm>
          <a:prstGeom prst="roundRect">
            <a:avLst>
              <a:gd name="adj" fmla="val 16667"/>
            </a:avLst>
          </a:prstGeom>
          <a:solidFill>
            <a:srgbClr val="FFFFCC"/>
          </a:solidFill>
          <a:ln w="28575" algn="ctr">
            <a:solidFill>
              <a:schemeClr val="tx1"/>
            </a:solidFill>
            <a:round/>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cs-CZ" altLang="cs-CZ" sz="1800">
                <a:solidFill>
                  <a:srgbClr val="0033CC"/>
                </a:solidFill>
                <a:latin typeface="Arial" panose="020B0604020202020204" pitchFamily="34" charset="0"/>
              </a:rPr>
              <a:t>Statistické vyhodnocení</a:t>
            </a:r>
          </a:p>
          <a:p>
            <a:pPr algn="ctr" eaLnBrk="1" hangingPunct="1">
              <a:spcBef>
                <a:spcPct val="50000"/>
              </a:spcBef>
              <a:buFontTx/>
              <a:buNone/>
            </a:pPr>
            <a:r>
              <a:rPr lang="cs-CZ" altLang="cs-CZ" sz="1400">
                <a:latin typeface="Arial" panose="020B0604020202020204" pitchFamily="34" charset="0"/>
              </a:rPr>
              <a:t>- odhad nejistoty modelu</a:t>
            </a:r>
          </a:p>
        </p:txBody>
      </p:sp>
      <p:cxnSp>
        <p:nvCxnSpPr>
          <p:cNvPr id="54284" name="Přímá spojnice se šipkou 25"/>
          <p:cNvCxnSpPr>
            <a:cxnSpLocks noChangeShapeType="1"/>
          </p:cNvCxnSpPr>
          <p:nvPr/>
        </p:nvCxnSpPr>
        <p:spPr bwMode="auto">
          <a:xfrm>
            <a:off x="1801813" y="4014788"/>
            <a:ext cx="265112" cy="322262"/>
          </a:xfrm>
          <a:prstGeom prst="straightConnector1">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85" name="Přímá spojnice se šipkou 27"/>
          <p:cNvCxnSpPr>
            <a:cxnSpLocks noChangeShapeType="1"/>
          </p:cNvCxnSpPr>
          <p:nvPr/>
        </p:nvCxnSpPr>
        <p:spPr bwMode="auto">
          <a:xfrm flipH="1">
            <a:off x="4572000" y="4024313"/>
            <a:ext cx="244475" cy="322262"/>
          </a:xfrm>
          <a:prstGeom prst="straightConnector1">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86" name="Přímá spojnice se šipkou 28"/>
          <p:cNvCxnSpPr>
            <a:cxnSpLocks noChangeShapeType="1"/>
          </p:cNvCxnSpPr>
          <p:nvPr/>
        </p:nvCxnSpPr>
        <p:spPr bwMode="auto">
          <a:xfrm>
            <a:off x="3309938" y="5516563"/>
            <a:ext cx="0" cy="433387"/>
          </a:xfrm>
          <a:prstGeom prst="straightConnector1">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287" name="Zaoblený obdélník 31"/>
          <p:cNvSpPr>
            <a:spLocks noChangeArrowheads="1"/>
          </p:cNvSpPr>
          <p:nvPr/>
        </p:nvSpPr>
        <p:spPr bwMode="auto">
          <a:xfrm>
            <a:off x="2028825" y="6234113"/>
            <a:ext cx="2665413" cy="409575"/>
          </a:xfrm>
          <a:prstGeom prst="roundRect">
            <a:avLst>
              <a:gd name="adj" fmla="val 16667"/>
            </a:avLst>
          </a:prstGeom>
          <a:solidFill>
            <a:srgbClr val="FFFFCC"/>
          </a:solidFill>
          <a:ln w="28575" algn="ctr">
            <a:solidFill>
              <a:schemeClr val="tx1"/>
            </a:solidFill>
            <a:round/>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cs-CZ" altLang="cs-CZ" sz="1800">
                <a:solidFill>
                  <a:srgbClr val="0033CC"/>
                </a:solidFill>
                <a:latin typeface="Arial" panose="020B0604020202020204" pitchFamily="34" charset="0"/>
              </a:rPr>
              <a:t>Publikování</a:t>
            </a:r>
          </a:p>
        </p:txBody>
      </p:sp>
      <p:sp>
        <p:nvSpPr>
          <p:cNvPr id="54288" name="TextovéPole 29"/>
          <p:cNvSpPr txBox="1">
            <a:spLocks noChangeArrowheads="1"/>
          </p:cNvSpPr>
          <p:nvPr/>
        </p:nvSpPr>
        <p:spPr bwMode="auto">
          <a:xfrm>
            <a:off x="3333750" y="5586413"/>
            <a:ext cx="22907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1200">
                <a:solidFill>
                  <a:srgbClr val="C00000"/>
                </a:solidFill>
                <a:latin typeface="Arial" panose="020B0604020202020204" pitchFamily="34" charset="0"/>
              </a:rPr>
              <a:t>Nejistota pod stanovenou mezí</a:t>
            </a:r>
          </a:p>
        </p:txBody>
      </p:sp>
      <p:cxnSp>
        <p:nvCxnSpPr>
          <p:cNvPr id="54289" name="Zakřivená spojnice 38"/>
          <p:cNvCxnSpPr>
            <a:cxnSpLocks noChangeShapeType="1"/>
          </p:cNvCxnSpPr>
          <p:nvPr/>
        </p:nvCxnSpPr>
        <p:spPr bwMode="auto">
          <a:xfrm rot="5400000" flipH="1" flipV="1">
            <a:off x="4612482" y="2540794"/>
            <a:ext cx="2425700" cy="2103437"/>
          </a:xfrm>
          <a:prstGeom prst="curvedConnector3">
            <a:avLst>
              <a:gd name="adj1" fmla="val 2231"/>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290" name="TextovéPole 48"/>
          <p:cNvSpPr txBox="1">
            <a:spLocks noChangeArrowheads="1"/>
          </p:cNvSpPr>
          <p:nvPr/>
        </p:nvSpPr>
        <p:spPr bwMode="auto">
          <a:xfrm>
            <a:off x="5076825" y="4843463"/>
            <a:ext cx="22907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1200">
                <a:solidFill>
                  <a:srgbClr val="C00000"/>
                </a:solidFill>
                <a:latin typeface="Arial" panose="020B0604020202020204" pitchFamily="34" charset="0"/>
              </a:rPr>
              <a:t>Nejistota nad stanovenou mezí</a:t>
            </a:r>
          </a:p>
        </p:txBody>
      </p:sp>
      <p:sp>
        <p:nvSpPr>
          <p:cNvPr id="54291" name="TextovéPole 49"/>
          <p:cNvSpPr txBox="1">
            <a:spLocks noChangeArrowheads="1"/>
          </p:cNvSpPr>
          <p:nvPr/>
        </p:nvSpPr>
        <p:spPr bwMode="auto">
          <a:xfrm rot="-4606953">
            <a:off x="5991225" y="3314700"/>
            <a:ext cx="17700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1200">
                <a:solidFill>
                  <a:srgbClr val="C00000"/>
                </a:solidFill>
                <a:latin typeface="Arial" panose="020B0604020202020204" pitchFamily="34" charset="0"/>
              </a:rPr>
              <a:t>Přeformulování modelu</a:t>
            </a:r>
          </a:p>
        </p:txBody>
      </p:sp>
    </p:spTree>
  </p:cSld>
  <p:clrMapOvr>
    <a:masterClrMapping/>
  </p:clrMapOvr>
  <p:transition spd="med">
    <p:pull dir="l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622300"/>
            <a:ext cx="9144000" cy="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1800">
              <a:latin typeface="Arial" panose="020B0604020202020204" pitchFamily="34" charset="0"/>
            </a:endParaRPr>
          </a:p>
        </p:txBody>
      </p:sp>
      <p:sp>
        <p:nvSpPr>
          <p:cNvPr id="56323" name="Rectangle 3"/>
          <p:cNvSpPr>
            <a:spLocks noChangeArrowheads="1"/>
          </p:cNvSpPr>
          <p:nvPr/>
        </p:nvSpPr>
        <p:spPr bwMode="auto">
          <a:xfrm>
            <a:off x="0" y="622300"/>
            <a:ext cx="9144000" cy="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1800">
              <a:latin typeface="Arial" panose="020B0604020202020204" pitchFamily="34" charset="0"/>
            </a:endParaRPr>
          </a:p>
        </p:txBody>
      </p:sp>
      <p:pic>
        <p:nvPicPr>
          <p:cNvPr id="56324" name="Picture 4" descr="Logotyp_VŠCHT_Praha"/>
          <p:cNvPicPr>
            <a:picLocks noChangeAspect="1" noChangeArrowheads="1"/>
          </p:cNvPicPr>
          <p:nvPr/>
        </p:nvPicPr>
        <p:blipFill>
          <a:blip r:embed="rId4">
            <a:extLst>
              <a:ext uri="{28A0092B-C50C-407E-A947-70E740481C1C}">
                <a14:useLocalDpi xmlns:a14="http://schemas.microsoft.com/office/drawing/2010/main" val="0"/>
              </a:ext>
            </a:extLst>
          </a:blip>
          <a:srcRect r="81435"/>
          <a:stretch>
            <a:fillRect/>
          </a:stretch>
        </p:blipFill>
        <p:spPr bwMode="auto">
          <a:xfrm>
            <a:off x="728663" y="117475"/>
            <a:ext cx="56673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5" descr="eng_at_uofa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115888"/>
            <a:ext cx="576263"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 Box 6"/>
          <p:cNvSpPr txBox="1">
            <a:spLocks noChangeArrowheads="1"/>
          </p:cNvSpPr>
          <p:nvPr/>
        </p:nvSpPr>
        <p:spPr bwMode="auto">
          <a:xfrm>
            <a:off x="1552575" y="182563"/>
            <a:ext cx="728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b="1">
                <a:latin typeface="Arial" panose="020B0604020202020204" pitchFamily="34" charset="0"/>
              </a:rPr>
              <a:t>IDEAL GAS CORRELATION: </a:t>
            </a:r>
            <a:r>
              <a:rPr lang="en-US" altLang="cs-CZ" sz="2400" b="1">
                <a:solidFill>
                  <a:srgbClr val="CC0000"/>
                </a:solidFill>
                <a:latin typeface="Arial" panose="020B0604020202020204" pitchFamily="34" charset="0"/>
              </a:rPr>
              <a:t>training set</a:t>
            </a:r>
          </a:p>
        </p:txBody>
      </p:sp>
      <p:sp>
        <p:nvSpPr>
          <p:cNvPr id="5632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1800">
              <a:latin typeface="Arial" panose="020B0604020202020204" pitchFamily="34" charset="0"/>
            </a:endParaRPr>
          </a:p>
        </p:txBody>
      </p:sp>
      <p:sp>
        <p:nvSpPr>
          <p:cNvPr id="5632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1800">
              <a:latin typeface="Arial" panose="020B0604020202020204" pitchFamily="34" charset="0"/>
            </a:endParaRPr>
          </a:p>
        </p:txBody>
      </p:sp>
      <p:sp>
        <p:nvSpPr>
          <p:cNvPr id="5632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cap="rnd"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1800">
              <a:latin typeface="Arial" panose="020B0604020202020204" pitchFamily="34" charset="0"/>
            </a:endParaRPr>
          </a:p>
        </p:txBody>
      </p:sp>
      <p:sp>
        <p:nvSpPr>
          <p:cNvPr id="56330" name="Text Box 10"/>
          <p:cNvSpPr txBox="1">
            <a:spLocks noChangeArrowheads="1"/>
          </p:cNvSpPr>
          <p:nvPr/>
        </p:nvSpPr>
        <p:spPr bwMode="auto">
          <a:xfrm>
            <a:off x="227013" y="822325"/>
            <a:ext cx="3811587"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1450" indent="-1714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50000"/>
              </a:lnSpc>
              <a:spcBef>
                <a:spcPct val="0"/>
              </a:spcBef>
            </a:pPr>
            <a:r>
              <a:rPr lang="en-US" altLang="cs-CZ" sz="1600" b="1">
                <a:solidFill>
                  <a:schemeClr val="accent2"/>
                </a:solidFill>
                <a:latin typeface="Arial" panose="020B0604020202020204" pitchFamily="34" charset="0"/>
                <a:cs typeface="Arial" panose="020B0604020202020204" pitchFamily="34" charset="0"/>
              </a:rPr>
              <a:t>Minimized objective function:</a:t>
            </a:r>
          </a:p>
        </p:txBody>
      </p:sp>
      <p:graphicFrame>
        <p:nvGraphicFramePr>
          <p:cNvPr id="56331" name="Object 11"/>
          <p:cNvGraphicFramePr>
            <a:graphicFrameLocks noChangeAspect="1"/>
          </p:cNvGraphicFramePr>
          <p:nvPr/>
        </p:nvGraphicFramePr>
        <p:xfrm>
          <a:off x="484188" y="5346700"/>
          <a:ext cx="3054350" cy="544513"/>
        </p:xfrm>
        <a:graphic>
          <a:graphicData uri="http://schemas.openxmlformats.org/presentationml/2006/ole">
            <mc:AlternateContent xmlns:mc="http://schemas.openxmlformats.org/markup-compatibility/2006">
              <mc:Choice xmlns:v="urn:schemas-microsoft-com:vml" Requires="v">
                <p:oleObj spid="_x0000_s7201" name="Equation" r:id="rId6" imgW="3060700" imgH="546100" progId="Equation.DSMT4">
                  <p:embed/>
                </p:oleObj>
              </mc:Choice>
              <mc:Fallback>
                <p:oleObj name="Equation" r:id="rId6" imgW="3060700" imgH="54610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188" y="5346700"/>
                        <a:ext cx="30543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332" name="Object 12"/>
          <p:cNvGraphicFramePr>
            <a:graphicFrameLocks noChangeAspect="1"/>
          </p:cNvGraphicFramePr>
          <p:nvPr/>
        </p:nvGraphicFramePr>
        <p:xfrm>
          <a:off x="484188" y="5986463"/>
          <a:ext cx="2486025" cy="544512"/>
        </p:xfrm>
        <a:graphic>
          <a:graphicData uri="http://schemas.openxmlformats.org/presentationml/2006/ole">
            <mc:AlternateContent xmlns:mc="http://schemas.openxmlformats.org/markup-compatibility/2006">
              <mc:Choice xmlns:v="urn:schemas-microsoft-com:vml" Requires="v">
                <p:oleObj spid="_x0000_s7202" name="Equation" r:id="rId8" imgW="2489200" imgH="546100" progId="Equation.DSMT4">
                  <p:embed/>
                </p:oleObj>
              </mc:Choice>
              <mc:Fallback>
                <p:oleObj name="Equation" r:id="rId8" imgW="2489200" imgH="546100"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188" y="5986463"/>
                        <a:ext cx="248602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333" name="Object 13"/>
          <p:cNvGraphicFramePr>
            <a:graphicFrameLocks noChangeAspect="1"/>
          </p:cNvGraphicFramePr>
          <p:nvPr>
            <p:extLst>
              <p:ext uri="{D42A27DB-BD31-4B8C-83A1-F6EECF244321}">
                <p14:modId xmlns:p14="http://schemas.microsoft.com/office/powerpoint/2010/main" val="1682639513"/>
              </p:ext>
            </p:extLst>
          </p:nvPr>
        </p:nvGraphicFramePr>
        <p:xfrm>
          <a:off x="541338" y="4587875"/>
          <a:ext cx="2794000" cy="571500"/>
        </p:xfrm>
        <a:graphic>
          <a:graphicData uri="http://schemas.openxmlformats.org/presentationml/2006/ole">
            <mc:AlternateContent xmlns:mc="http://schemas.openxmlformats.org/markup-compatibility/2006">
              <mc:Choice xmlns:v="urn:schemas-microsoft-com:vml" Requires="v">
                <p:oleObj spid="_x0000_s7203" name="Equation" r:id="rId10" imgW="2793960" imgH="571320" progId="Equation.DSMT4">
                  <p:embed/>
                </p:oleObj>
              </mc:Choice>
              <mc:Fallback>
                <p:oleObj name="Equation" r:id="rId10" imgW="2793960" imgH="571320" progId="Equation.DSMT4">
                  <p:embed/>
                  <p:pic>
                    <p:nvPicPr>
                      <p:cNvPr id="0" name="Object 13"/>
                      <p:cNvPicPr>
                        <a:picLocks noChangeAspect="1" noChangeArrowheads="1"/>
                      </p:cNvPicPr>
                      <p:nvPr/>
                    </p:nvPicPr>
                    <p:blipFill>
                      <a:blip r:embed="rId11"/>
                      <a:srcRect/>
                      <a:stretch>
                        <a:fillRect/>
                      </a:stretch>
                    </p:blipFill>
                    <p:spPr bwMode="auto">
                      <a:xfrm>
                        <a:off x="541338" y="4587875"/>
                        <a:ext cx="279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174" name="Group 14"/>
          <p:cNvGraphicFramePr>
            <a:graphicFrameLocks noGrp="1"/>
          </p:cNvGraphicFramePr>
          <p:nvPr/>
        </p:nvGraphicFramePr>
        <p:xfrm>
          <a:off x="401638" y="1993900"/>
          <a:ext cx="3789362" cy="2433638"/>
        </p:xfrm>
        <a:graphic>
          <a:graphicData uri="http://schemas.openxmlformats.org/drawingml/2006/table">
            <a:tbl>
              <a:tblPr/>
              <a:tblGrid>
                <a:gridCol w="2489200">
                  <a:extLst>
                    <a:ext uri="{9D8B030D-6E8A-4147-A177-3AD203B41FA5}">
                      <a16:colId xmlns:a16="http://schemas.microsoft.com/office/drawing/2014/main" val="20000"/>
                    </a:ext>
                  </a:extLst>
                </a:gridCol>
                <a:gridCol w="1300162">
                  <a:extLst>
                    <a:ext uri="{9D8B030D-6E8A-4147-A177-3AD203B41FA5}">
                      <a16:colId xmlns:a16="http://schemas.microsoft.com/office/drawing/2014/main" val="20001"/>
                    </a:ext>
                  </a:extLst>
                </a:gridCol>
              </a:tblGrid>
              <a:tr h="393751">
                <a:tc grid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cs-CZ" sz="1600" b="1" i="0" u="none" strike="noStrike" cap="none" normalizeH="0" baseline="0" smtClean="0">
                          <a:ln>
                            <a:noFill/>
                          </a:ln>
                          <a:solidFill>
                            <a:schemeClr val="tx1"/>
                          </a:solidFill>
                          <a:effectLst/>
                          <a:latin typeface="Times New Roman" panose="02020603050405020304" pitchFamily="18" charset="0"/>
                        </a:rPr>
                        <a:t>Statistical overview (from 298 K)</a:t>
                      </a:r>
                      <a:endParaRPr kumimoji="0" lang="en-US" altLang="cs-CZ" sz="1600" b="0" i="0" u="none" strike="noStrike" cap="none" normalizeH="0" baseline="0" smtClean="0">
                        <a:ln>
                          <a:noFill/>
                        </a:ln>
                        <a:solidFill>
                          <a:schemeClr val="tx1"/>
                        </a:solidFill>
                        <a:effectLst/>
                        <a:latin typeface="Times New Roman" panose="02020603050405020304" pitchFamily="18" charset="0"/>
                      </a:endParaRPr>
                    </a:p>
                  </a:txBody>
                  <a:tcPr marT="45726" marB="45726" anchor="b"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393751">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en-US" altLang="cs-CZ" sz="1400" b="1" i="0" u="none" strike="noStrike" cap="none" normalizeH="0" baseline="0" smtClean="0">
                          <a:ln>
                            <a:noFill/>
                          </a:ln>
                          <a:solidFill>
                            <a:schemeClr val="accent2"/>
                          </a:solidFill>
                          <a:effectLst/>
                          <a:latin typeface="Times New Roman" panose="02020603050405020304" pitchFamily="18" charset="0"/>
                        </a:rPr>
                        <a:t>NIST/TRC Database 88: QM</a:t>
                      </a:r>
                    </a:p>
                  </a:txBody>
                  <a:tcPr marT="45726" marB="45726"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cs-CZ" sz="1400" b="1" i="0" u="none" strike="noStrike" cap="none" normalizeH="0" baseline="0" smtClean="0">
                          <a:ln>
                            <a:noFill/>
                          </a:ln>
                          <a:solidFill>
                            <a:schemeClr val="tx1"/>
                          </a:solidFill>
                          <a:effectLst/>
                          <a:latin typeface="Times New Roman" panose="02020603050405020304" pitchFamily="18" charset="0"/>
                        </a:rPr>
                        <a:t>training set</a:t>
                      </a:r>
                      <a:endParaRPr kumimoji="0" lang="en-US" altLang="cs-CZ" sz="1400" b="0" i="0" u="none" strike="noStrike" cap="none" normalizeH="0" baseline="0" smtClean="0">
                        <a:ln>
                          <a:noFill/>
                        </a:ln>
                        <a:solidFill>
                          <a:schemeClr val="tx1"/>
                        </a:solidFill>
                        <a:effectLst/>
                        <a:latin typeface="Times New Roman" panose="02020603050405020304" pitchFamily="18" charset="0"/>
                      </a:endParaRPr>
                    </a:p>
                  </a:txBody>
                  <a:tcPr marT="45726" marB="45726"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5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altLang="cs-CZ" sz="1200" b="1" i="0" u="none" strike="noStrike" cap="none" normalizeH="0" baseline="0" smtClean="0">
                          <a:ln>
                            <a:noFill/>
                          </a:ln>
                          <a:solidFill>
                            <a:schemeClr val="tx1"/>
                          </a:solidFill>
                          <a:effectLst/>
                          <a:latin typeface="Times New Roman" panose="02020603050405020304" pitchFamily="18" charset="0"/>
                        </a:rPr>
                        <a:t>molar mass/(g·mol</a:t>
                      </a:r>
                      <a:r>
                        <a:rPr kumimoji="0" lang="en-US" altLang="cs-CZ" sz="1200" b="1" i="0" u="none" strike="noStrike" cap="none" normalizeH="0" baseline="30000" smtClean="0">
                          <a:ln>
                            <a:noFill/>
                          </a:ln>
                          <a:solidFill>
                            <a:schemeClr val="tx1"/>
                          </a:solidFill>
                          <a:effectLst/>
                          <a:latin typeface="Times New Roman" panose="02020603050405020304" pitchFamily="18" charset="0"/>
                        </a:rPr>
                        <a:t>-1</a:t>
                      </a:r>
                      <a:r>
                        <a:rPr kumimoji="0" lang="en-US" altLang="cs-CZ" sz="1200" b="1" i="0" u="none" strike="noStrike" cap="none" normalizeH="0" baseline="0" smtClean="0">
                          <a:ln>
                            <a:noFill/>
                          </a:ln>
                          <a:solidFill>
                            <a:schemeClr val="tx1"/>
                          </a:solidFill>
                          <a:effectLst/>
                          <a:latin typeface="Times New Roman" panose="02020603050405020304" pitchFamily="18" charset="0"/>
                        </a:rPr>
                        <a:t>)</a:t>
                      </a:r>
                      <a:r>
                        <a:rPr kumimoji="0" lang="en-US" altLang="cs-CZ" sz="1200" b="0" i="0" u="none" strike="noStrike" cap="none" normalizeH="0" baseline="0" smtClean="0">
                          <a:ln>
                            <a:noFill/>
                          </a:ln>
                          <a:solidFill>
                            <a:schemeClr val="tx1"/>
                          </a:solidFill>
                          <a:effectLst/>
                          <a:latin typeface="Times New Roman" panose="02020603050405020304" pitchFamily="18" charset="0"/>
                        </a:rPr>
                        <a:t> </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cs-CZ" sz="1200" b="1" i="0" u="none" strike="noStrike" cap="none" normalizeH="0" baseline="0" smtClean="0">
                          <a:ln>
                            <a:noFill/>
                          </a:ln>
                          <a:solidFill>
                            <a:schemeClr val="tx1"/>
                          </a:solidFill>
                          <a:effectLst/>
                          <a:latin typeface="Times New Roman" panose="02020603050405020304" pitchFamily="18" charset="0"/>
                        </a:rPr>
                        <a:t>116.2 - 444.5</a:t>
                      </a:r>
                      <a:r>
                        <a:rPr kumimoji="0" lang="en-US" altLang="cs-CZ" sz="1200" b="0" i="0" u="none" strike="noStrike" cap="none" normalizeH="0" baseline="0" smtClean="0">
                          <a:ln>
                            <a:noFill/>
                          </a:ln>
                          <a:solidFill>
                            <a:schemeClr val="tx1"/>
                          </a:solidFill>
                          <a:effectLst/>
                          <a:latin typeface="Times New Roman" panose="02020603050405020304" pitchFamily="18" charset="0"/>
                        </a:rPr>
                        <a:t> </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27435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altLang="cs-CZ" sz="1200" b="1" i="0" u="none" strike="noStrike" cap="none" normalizeH="0" baseline="0" smtClean="0">
                          <a:ln>
                            <a:noFill/>
                          </a:ln>
                          <a:solidFill>
                            <a:schemeClr val="tx1"/>
                          </a:solidFill>
                          <a:effectLst/>
                          <a:latin typeface="Times New Roman" panose="02020603050405020304" pitchFamily="18" charset="0"/>
                        </a:rPr>
                        <a:t>number of compounds (</a:t>
                      </a:r>
                      <a:r>
                        <a:rPr kumimoji="0" lang="en-US" altLang="cs-CZ" sz="1200" b="1" i="1" u="none" strike="noStrike" cap="none" normalizeH="0" baseline="0" smtClean="0">
                          <a:ln>
                            <a:noFill/>
                          </a:ln>
                          <a:solidFill>
                            <a:schemeClr val="tx1"/>
                          </a:solidFill>
                          <a:effectLst/>
                          <a:latin typeface="Times New Roman" panose="02020603050405020304" pitchFamily="18" charset="0"/>
                        </a:rPr>
                        <a:t>m</a:t>
                      </a:r>
                      <a:r>
                        <a:rPr kumimoji="0" lang="en-US" altLang="cs-CZ" sz="1200" b="1" i="0" u="none" strike="noStrike" cap="none" normalizeH="0" baseline="0" smtClean="0">
                          <a:ln>
                            <a:noFill/>
                          </a:ln>
                          <a:solidFill>
                            <a:schemeClr val="tx1"/>
                          </a:solidFill>
                          <a:effectLst/>
                          <a:latin typeface="Times New Roman" panose="02020603050405020304" pitchFamily="18" charset="0"/>
                        </a:rPr>
                        <a:t>)</a:t>
                      </a:r>
                    </a:p>
                  </a:txBody>
                  <a:tcPr marT="45726" marB="45726"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cs-CZ" sz="1200" b="1" i="0" u="none" strike="noStrike" cap="none" normalizeH="0" baseline="0" smtClean="0">
                          <a:ln>
                            <a:noFill/>
                          </a:ln>
                          <a:solidFill>
                            <a:schemeClr val="tx1"/>
                          </a:solidFill>
                          <a:effectLst/>
                          <a:latin typeface="Times New Roman" panose="02020603050405020304" pitchFamily="18" charset="0"/>
                        </a:rPr>
                        <a:t>125</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27435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altLang="cs-CZ" sz="1200" b="1" i="0" u="none" strike="noStrike" cap="none" normalizeH="0" baseline="0" smtClean="0">
                          <a:ln>
                            <a:noFill/>
                          </a:ln>
                          <a:solidFill>
                            <a:schemeClr val="tx1"/>
                          </a:solidFill>
                          <a:effectLst/>
                          <a:latin typeface="Times New Roman" panose="02020603050405020304" pitchFamily="18" charset="0"/>
                        </a:rPr>
                        <a:t>number of </a:t>
                      </a:r>
                      <a:r>
                        <a:rPr kumimoji="0" lang="en-US" altLang="cs-CZ" sz="1200" b="1" i="1" u="none" strike="noStrike" cap="none" normalizeH="0" baseline="0" smtClean="0">
                          <a:ln>
                            <a:noFill/>
                          </a:ln>
                          <a:solidFill>
                            <a:schemeClr val="tx1"/>
                          </a:solidFill>
                          <a:effectLst/>
                          <a:latin typeface="Times New Roman" panose="02020603050405020304" pitchFamily="18" charset="0"/>
                        </a:rPr>
                        <a:t>c</a:t>
                      </a:r>
                      <a:r>
                        <a:rPr kumimoji="0" lang="en-US" altLang="cs-CZ" sz="1200" b="1" i="1" u="none" strike="noStrike" cap="none" normalizeH="0" baseline="-40000" smtClean="0">
                          <a:ln>
                            <a:noFill/>
                          </a:ln>
                          <a:solidFill>
                            <a:schemeClr val="tx1"/>
                          </a:solidFill>
                          <a:effectLst/>
                          <a:latin typeface="Times New Roman" panose="02020603050405020304" pitchFamily="18" charset="0"/>
                        </a:rPr>
                        <a:t>p</a:t>
                      </a:r>
                      <a:r>
                        <a:rPr kumimoji="0" lang="en-US" altLang="cs-CZ" sz="1200" b="1" i="0" u="none" strike="noStrike" cap="none" normalizeH="0" baseline="0" smtClean="0">
                          <a:ln>
                            <a:noFill/>
                          </a:ln>
                          <a:solidFill>
                            <a:schemeClr val="tx1"/>
                          </a:solidFill>
                          <a:effectLst/>
                          <a:latin typeface="Times New Roman" panose="02020603050405020304" pitchFamily="18" charset="0"/>
                        </a:rPr>
                        <a:t> values (</a:t>
                      </a:r>
                      <a:r>
                        <a:rPr kumimoji="0" lang="en-US" altLang="cs-CZ" sz="1200" b="1" i="1" u="none" strike="noStrike" cap="none" normalizeH="0" baseline="0" smtClean="0">
                          <a:ln>
                            <a:noFill/>
                          </a:ln>
                          <a:solidFill>
                            <a:schemeClr val="tx1"/>
                          </a:solidFill>
                          <a:effectLst/>
                          <a:latin typeface="Times New Roman" panose="02020603050405020304" pitchFamily="18" charset="0"/>
                        </a:rPr>
                        <a:t>n</a:t>
                      </a:r>
                      <a:r>
                        <a:rPr kumimoji="0" lang="en-US" altLang="cs-CZ" sz="1200" b="1" i="1" u="none" strike="noStrike" cap="none" normalizeH="0" baseline="-40000" smtClean="0">
                          <a:ln>
                            <a:noFill/>
                          </a:ln>
                          <a:solidFill>
                            <a:schemeClr val="tx1"/>
                          </a:solidFill>
                          <a:effectLst/>
                          <a:latin typeface="Times New Roman" panose="02020603050405020304" pitchFamily="18" charset="0"/>
                        </a:rPr>
                        <a:t>i</a:t>
                      </a:r>
                      <a:r>
                        <a:rPr kumimoji="0" lang="en-US" altLang="cs-CZ" sz="1200" b="1" i="0" u="none" strike="noStrike" cap="none" normalizeH="0" baseline="0" smtClean="0">
                          <a:ln>
                            <a:noFill/>
                          </a:ln>
                          <a:solidFill>
                            <a:schemeClr val="tx1"/>
                          </a:solidFill>
                          <a:effectLst/>
                          <a:latin typeface="Times New Roman" panose="02020603050405020304" pitchFamily="18" charset="0"/>
                        </a:rPr>
                        <a:t>)</a:t>
                      </a:r>
                    </a:p>
                  </a:txBody>
                  <a:tcPr marT="45726" marB="45726"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cs-CZ" sz="1200" b="1" i="0" u="none" strike="noStrike" cap="none" normalizeH="0" baseline="0" smtClean="0">
                          <a:ln>
                            <a:noFill/>
                          </a:ln>
                          <a:solidFill>
                            <a:schemeClr val="tx1"/>
                          </a:solidFill>
                          <a:effectLst/>
                          <a:latin typeface="Times New Roman" panose="02020603050405020304" pitchFamily="18" charset="0"/>
                        </a:rPr>
                        <a:t>1755</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27435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altLang="cs-CZ" sz="1200" b="1" i="1" u="none" strike="noStrike" cap="none" normalizeH="0" baseline="0" smtClean="0">
                          <a:ln>
                            <a:noFill/>
                          </a:ln>
                          <a:solidFill>
                            <a:schemeClr val="tx1"/>
                          </a:solidFill>
                          <a:effectLst/>
                          <a:latin typeface="Times New Roman" panose="02020603050405020304" pitchFamily="18" charset="0"/>
                        </a:rPr>
                        <a:t>σ</a:t>
                      </a:r>
                      <a:r>
                        <a:rPr kumimoji="0" lang="en-US" altLang="cs-CZ" sz="1200" b="1" i="0" u="none" strike="noStrike" cap="none" normalizeH="0" baseline="-40000" smtClean="0">
                          <a:ln>
                            <a:noFill/>
                          </a:ln>
                          <a:solidFill>
                            <a:schemeClr val="tx1"/>
                          </a:solidFill>
                          <a:effectLst/>
                          <a:latin typeface="Times New Roman" panose="02020603050405020304" pitchFamily="18" charset="0"/>
                        </a:rPr>
                        <a:t>F</a:t>
                      </a:r>
                      <a:r>
                        <a:rPr kumimoji="0" lang="en-US" altLang="cs-CZ" sz="1200" b="1" i="0" u="none" strike="noStrike" cap="none" normalizeH="0" baseline="0" smtClean="0">
                          <a:ln>
                            <a:noFill/>
                          </a:ln>
                          <a:solidFill>
                            <a:schemeClr val="tx1"/>
                          </a:solidFill>
                          <a:effectLst/>
                          <a:latin typeface="Times New Roman" panose="02020603050405020304" pitchFamily="18" charset="0"/>
                        </a:rPr>
                        <a:t>/(J</a:t>
                      </a:r>
                      <a:r>
                        <a:rPr kumimoji="0" lang="en-US" altLang="cs-CZ" sz="1200" b="1" i="0" u="none" strike="noStrike" cap="none" normalizeH="0" baseline="0" smtClean="0">
                          <a:ln>
                            <a:noFill/>
                          </a:ln>
                          <a:solidFill>
                            <a:schemeClr val="tx1"/>
                          </a:solidFill>
                          <a:effectLst/>
                          <a:latin typeface="Arial" panose="020B0604020202020204" pitchFamily="34" charset="0"/>
                        </a:rPr>
                        <a:t>·</a:t>
                      </a:r>
                      <a:r>
                        <a:rPr kumimoji="0" lang="en-US" altLang="cs-CZ" sz="1200" b="1" i="0" u="none" strike="noStrike" cap="none" normalizeH="0" baseline="0" smtClean="0">
                          <a:ln>
                            <a:noFill/>
                          </a:ln>
                          <a:solidFill>
                            <a:schemeClr val="tx1"/>
                          </a:solidFill>
                          <a:effectLst/>
                          <a:latin typeface="Times New Roman" panose="02020603050405020304" pitchFamily="18" charset="0"/>
                        </a:rPr>
                        <a:t>K</a:t>
                      </a:r>
                      <a:r>
                        <a:rPr kumimoji="0" lang="en-US" altLang="cs-CZ" sz="1200" b="1" i="0" u="none" strike="noStrike" cap="none" normalizeH="0" baseline="30000" smtClean="0">
                          <a:ln>
                            <a:noFill/>
                          </a:ln>
                          <a:solidFill>
                            <a:schemeClr val="tx1"/>
                          </a:solidFill>
                          <a:effectLst/>
                          <a:latin typeface="Times New Roman" panose="02020603050405020304" pitchFamily="18" charset="0"/>
                        </a:rPr>
                        <a:t>-1</a:t>
                      </a:r>
                      <a:r>
                        <a:rPr kumimoji="0" lang="en-US" altLang="cs-CZ" sz="1200" b="1" i="0" u="none" strike="noStrike" cap="none" normalizeH="0" baseline="0" smtClean="0">
                          <a:ln>
                            <a:noFill/>
                          </a:ln>
                          <a:solidFill>
                            <a:schemeClr val="tx1"/>
                          </a:solidFill>
                          <a:effectLst/>
                          <a:latin typeface="Arial" panose="020B0604020202020204" pitchFamily="34" charset="0"/>
                        </a:rPr>
                        <a:t>·</a:t>
                      </a:r>
                      <a:r>
                        <a:rPr kumimoji="0" lang="en-US" altLang="cs-CZ" sz="1200" b="1" i="0" u="none" strike="noStrike" cap="none" normalizeH="0" baseline="0" smtClean="0">
                          <a:ln>
                            <a:noFill/>
                          </a:ln>
                          <a:solidFill>
                            <a:schemeClr val="tx1"/>
                          </a:solidFill>
                          <a:effectLst/>
                          <a:latin typeface="Times New Roman" panose="02020603050405020304" pitchFamily="18" charset="0"/>
                        </a:rPr>
                        <a:t>g</a:t>
                      </a:r>
                      <a:r>
                        <a:rPr kumimoji="0" lang="en-US" altLang="cs-CZ" sz="1200" b="1" i="0" u="none" strike="noStrike" cap="none" normalizeH="0" baseline="30000" smtClean="0">
                          <a:ln>
                            <a:noFill/>
                          </a:ln>
                          <a:solidFill>
                            <a:schemeClr val="tx1"/>
                          </a:solidFill>
                          <a:effectLst/>
                          <a:latin typeface="Times New Roman" panose="02020603050405020304" pitchFamily="18" charset="0"/>
                        </a:rPr>
                        <a:t>-1</a:t>
                      </a:r>
                      <a:r>
                        <a:rPr kumimoji="0" lang="en-US" altLang="cs-CZ" sz="1200" b="1" i="0" u="none" strike="noStrike" cap="none" normalizeH="0" baseline="0" smtClean="0">
                          <a:ln>
                            <a:noFill/>
                          </a:ln>
                          <a:solidFill>
                            <a:schemeClr val="tx1"/>
                          </a:solidFill>
                          <a:effectLst/>
                          <a:latin typeface="Times New Roman" panose="02020603050405020304" pitchFamily="18" charset="0"/>
                        </a:rPr>
                        <a:t>)</a:t>
                      </a:r>
                      <a:endParaRPr kumimoji="0" lang="en-US" altLang="cs-CZ" sz="1200" b="1" i="0" u="none" strike="noStrike" cap="none" normalizeH="0" baseline="-25000" smtClean="0">
                        <a:ln>
                          <a:noFill/>
                        </a:ln>
                        <a:solidFill>
                          <a:schemeClr val="tx1"/>
                        </a:solidFill>
                        <a:effectLst/>
                        <a:latin typeface="Times New Roman" panose="02020603050405020304" pitchFamily="18" charset="0"/>
                      </a:endParaRPr>
                    </a:p>
                  </a:txBody>
                  <a:tcPr marT="45726" marB="45726"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cs-CZ" sz="1200" b="1" i="0" u="none" strike="noStrike" cap="none" normalizeH="0" baseline="0" smtClean="0">
                          <a:ln>
                            <a:noFill/>
                          </a:ln>
                          <a:solidFill>
                            <a:schemeClr val="tx1"/>
                          </a:solidFill>
                          <a:effectLst/>
                          <a:latin typeface="Times New Roman" panose="02020603050405020304" pitchFamily="18" charset="0"/>
                        </a:rPr>
                        <a:t>0.110</a:t>
                      </a:r>
                      <a:endParaRPr kumimoji="0" lang="en-US" altLang="cs-CZ" sz="1200" b="1" i="0" u="none" strike="noStrike" cap="none" normalizeH="0" baseline="30000" smtClean="0">
                        <a:ln>
                          <a:noFill/>
                        </a:ln>
                        <a:solidFill>
                          <a:schemeClr val="tx1"/>
                        </a:solidFill>
                        <a:effectLst/>
                        <a:latin typeface="Times New Roman" panose="02020603050405020304" pitchFamily="18" charset="0"/>
                      </a:endParaRP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27435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altLang="cs-CZ" sz="1200" b="1" i="1" u="none" strike="noStrike" cap="none" normalizeH="0" baseline="0" smtClean="0">
                          <a:ln>
                            <a:noFill/>
                          </a:ln>
                          <a:solidFill>
                            <a:schemeClr val="tx1"/>
                          </a:solidFill>
                          <a:effectLst/>
                          <a:latin typeface="Times New Roman" panose="02020603050405020304" pitchFamily="18" charset="0"/>
                        </a:rPr>
                        <a:t>ε</a:t>
                      </a:r>
                      <a:r>
                        <a:rPr kumimoji="0" lang="en-US" altLang="cs-CZ" sz="1200" b="1" i="0" u="none" strike="noStrike" cap="none" normalizeH="0" baseline="0" smtClean="0">
                          <a:ln>
                            <a:noFill/>
                          </a:ln>
                          <a:solidFill>
                            <a:schemeClr val="tx1"/>
                          </a:solidFill>
                          <a:effectLst/>
                          <a:latin typeface="Times New Roman" panose="02020603050405020304" pitchFamily="18" charset="0"/>
                        </a:rPr>
                        <a:t>/(J</a:t>
                      </a:r>
                      <a:r>
                        <a:rPr kumimoji="0" lang="en-US" altLang="cs-CZ" sz="1200" b="1" i="0" u="none" strike="noStrike" cap="none" normalizeH="0" baseline="0" smtClean="0">
                          <a:ln>
                            <a:noFill/>
                          </a:ln>
                          <a:solidFill>
                            <a:schemeClr val="tx1"/>
                          </a:solidFill>
                          <a:effectLst/>
                          <a:latin typeface="Arial" panose="020B0604020202020204" pitchFamily="34" charset="0"/>
                        </a:rPr>
                        <a:t>·</a:t>
                      </a:r>
                      <a:r>
                        <a:rPr kumimoji="0" lang="en-US" altLang="cs-CZ" sz="1200" b="1" i="0" u="none" strike="noStrike" cap="none" normalizeH="0" baseline="0" smtClean="0">
                          <a:ln>
                            <a:noFill/>
                          </a:ln>
                          <a:solidFill>
                            <a:schemeClr val="tx1"/>
                          </a:solidFill>
                          <a:effectLst/>
                          <a:latin typeface="Times New Roman" panose="02020603050405020304" pitchFamily="18" charset="0"/>
                        </a:rPr>
                        <a:t>K</a:t>
                      </a:r>
                      <a:r>
                        <a:rPr kumimoji="0" lang="en-US" altLang="cs-CZ" sz="1200" b="1" i="0" u="none" strike="noStrike" cap="none" normalizeH="0" baseline="30000" smtClean="0">
                          <a:ln>
                            <a:noFill/>
                          </a:ln>
                          <a:solidFill>
                            <a:schemeClr val="tx1"/>
                          </a:solidFill>
                          <a:effectLst/>
                          <a:latin typeface="Times New Roman" panose="02020603050405020304" pitchFamily="18" charset="0"/>
                        </a:rPr>
                        <a:t>-1</a:t>
                      </a:r>
                      <a:r>
                        <a:rPr kumimoji="0" lang="en-US" altLang="cs-CZ" sz="1200" b="1" i="0" u="none" strike="noStrike" cap="none" normalizeH="0" baseline="0" smtClean="0">
                          <a:ln>
                            <a:noFill/>
                          </a:ln>
                          <a:solidFill>
                            <a:schemeClr val="tx1"/>
                          </a:solidFill>
                          <a:effectLst/>
                          <a:latin typeface="Arial" panose="020B0604020202020204" pitchFamily="34" charset="0"/>
                        </a:rPr>
                        <a:t>·</a:t>
                      </a:r>
                      <a:r>
                        <a:rPr kumimoji="0" lang="en-US" altLang="cs-CZ" sz="1200" b="1" i="0" u="none" strike="noStrike" cap="none" normalizeH="0" baseline="0" smtClean="0">
                          <a:ln>
                            <a:noFill/>
                          </a:ln>
                          <a:solidFill>
                            <a:schemeClr val="tx1"/>
                          </a:solidFill>
                          <a:effectLst/>
                          <a:latin typeface="Times New Roman" panose="02020603050405020304" pitchFamily="18" charset="0"/>
                        </a:rPr>
                        <a:t>g</a:t>
                      </a:r>
                      <a:r>
                        <a:rPr kumimoji="0" lang="en-US" altLang="cs-CZ" sz="1200" b="1" i="0" u="none" strike="noStrike" cap="none" normalizeH="0" baseline="30000" smtClean="0">
                          <a:ln>
                            <a:noFill/>
                          </a:ln>
                          <a:solidFill>
                            <a:schemeClr val="tx1"/>
                          </a:solidFill>
                          <a:effectLst/>
                          <a:latin typeface="Times New Roman" panose="02020603050405020304" pitchFamily="18" charset="0"/>
                        </a:rPr>
                        <a:t>-1</a:t>
                      </a:r>
                      <a:r>
                        <a:rPr kumimoji="0" lang="en-US" altLang="cs-CZ" sz="1200" b="1" i="0" u="none" strike="noStrike" cap="none" normalizeH="0" baseline="0" smtClean="0">
                          <a:ln>
                            <a:noFill/>
                          </a:ln>
                          <a:solidFill>
                            <a:schemeClr val="tx1"/>
                          </a:solidFill>
                          <a:effectLst/>
                          <a:latin typeface="Times New Roman" panose="02020603050405020304" pitchFamily="18" charset="0"/>
                        </a:rPr>
                        <a:t>)</a:t>
                      </a:r>
                    </a:p>
                  </a:txBody>
                  <a:tcPr marT="45726" marB="45726"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cs-CZ" sz="1200" b="1" i="0" u="none" strike="noStrike" cap="none" normalizeH="0" baseline="0" smtClean="0">
                          <a:ln>
                            <a:noFill/>
                          </a:ln>
                          <a:solidFill>
                            <a:schemeClr val="tx1"/>
                          </a:solidFill>
                          <a:effectLst/>
                          <a:latin typeface="Times New Roman" panose="02020603050405020304" pitchFamily="18" charset="0"/>
                        </a:rPr>
                        <a:t>0.04</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27435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altLang="cs-CZ" sz="1200" b="1" i="0" u="none" strike="noStrike" cap="none" normalizeH="0" baseline="0" smtClean="0">
                          <a:ln>
                            <a:noFill/>
                          </a:ln>
                          <a:solidFill>
                            <a:schemeClr val="tx1"/>
                          </a:solidFill>
                          <a:effectLst/>
                          <a:latin typeface="Times New Roman" panose="02020603050405020304" pitchFamily="18" charset="0"/>
                        </a:rPr>
                        <a:t>100</a:t>
                      </a:r>
                      <a:r>
                        <a:rPr kumimoji="0" lang="en-US" altLang="cs-CZ" sz="1200" b="1" i="0" u="none" strike="noStrike" cap="none" normalizeH="0" baseline="0" smtClean="0">
                          <a:ln>
                            <a:noFill/>
                          </a:ln>
                          <a:solidFill>
                            <a:schemeClr val="tx1"/>
                          </a:solidFill>
                          <a:effectLst/>
                          <a:latin typeface="Arial" panose="020B0604020202020204" pitchFamily="34" charset="0"/>
                        </a:rPr>
                        <a:t>·</a:t>
                      </a:r>
                      <a:r>
                        <a:rPr kumimoji="0" lang="en-US" altLang="cs-CZ" sz="1200" b="1" i="1" u="none" strike="noStrike" cap="none" normalizeH="0" baseline="0" smtClean="0">
                          <a:ln>
                            <a:noFill/>
                          </a:ln>
                          <a:solidFill>
                            <a:schemeClr val="tx1"/>
                          </a:solidFill>
                          <a:effectLst/>
                          <a:latin typeface="Times New Roman" panose="02020603050405020304" pitchFamily="18" charset="0"/>
                        </a:rPr>
                        <a:t>δ</a:t>
                      </a:r>
                      <a:endParaRPr kumimoji="0" lang="en-US" altLang="cs-CZ" sz="1200" b="1"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cs-CZ" sz="1200" b="1" i="0" u="none" strike="noStrike" cap="none" normalizeH="0" baseline="0" smtClean="0">
                          <a:ln>
                            <a:noFill/>
                          </a:ln>
                          <a:solidFill>
                            <a:schemeClr val="tx1"/>
                          </a:solidFill>
                          <a:effectLst/>
                          <a:latin typeface="Times New Roman" panose="02020603050405020304" pitchFamily="18" charset="0"/>
                        </a:rPr>
                        <a:t>1.91</a:t>
                      </a:r>
                    </a:p>
                  </a:txBody>
                  <a:tcPr marT="45726" marB="45726"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56353" name="Object 44"/>
          <p:cNvGraphicFramePr>
            <a:graphicFrameLocks noGrp="1" noChangeAspect="1"/>
          </p:cNvGraphicFramePr>
          <p:nvPr>
            <p:ph sz="half" idx="2"/>
          </p:nvPr>
        </p:nvGraphicFramePr>
        <p:xfrm>
          <a:off x="484188" y="1389063"/>
          <a:ext cx="2459037" cy="547687"/>
        </p:xfrm>
        <a:graphic>
          <a:graphicData uri="http://schemas.openxmlformats.org/presentationml/2006/ole">
            <mc:AlternateContent xmlns:mc="http://schemas.openxmlformats.org/markup-compatibility/2006">
              <mc:Choice xmlns:v="urn:schemas-microsoft-com:vml" Requires="v">
                <p:oleObj spid="_x0000_s7204" name="Equation" r:id="rId12" imgW="2451100" imgH="546100" progId="Equation.DSMT4">
                  <p:embed/>
                </p:oleObj>
              </mc:Choice>
              <mc:Fallback>
                <p:oleObj name="Equation" r:id="rId12" imgW="2451100" imgH="546100" progId="Equation.DSMT4">
                  <p:embed/>
                  <p:pic>
                    <p:nvPicPr>
                      <p:cNvPr id="0" name="Object 4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4188" y="1389063"/>
                        <a:ext cx="2459037"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6354" name="Picture 45"/>
          <p:cNvPicPr>
            <a:picLocks noChangeAspect="1" noChangeArrowheads="1"/>
          </p:cNvPicPr>
          <p:nvPr/>
        </p:nvPicPr>
        <p:blipFill>
          <a:blip r:embed="rId14" cstate="print">
            <a:extLst>
              <a:ext uri="{28A0092B-C50C-407E-A947-70E740481C1C}">
                <a14:useLocalDpi xmlns:a14="http://schemas.microsoft.com/office/drawing/2010/main" val="0"/>
              </a:ext>
            </a:extLst>
          </a:blip>
          <a:srcRect b="6487"/>
          <a:stretch>
            <a:fillRect/>
          </a:stretch>
        </p:blipFill>
        <p:spPr bwMode="auto">
          <a:xfrm>
            <a:off x="4660900" y="3289300"/>
            <a:ext cx="41402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55" name="Picture 4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60900" y="273050"/>
            <a:ext cx="4149725"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pull dir="l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0" y="622300"/>
            <a:ext cx="9144000" cy="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1800">
              <a:latin typeface="Arial" panose="020B0604020202020204" pitchFamily="34" charset="0"/>
            </a:endParaRPr>
          </a:p>
        </p:txBody>
      </p:sp>
      <p:sp>
        <p:nvSpPr>
          <p:cNvPr id="58371" name="Rectangle 3"/>
          <p:cNvSpPr>
            <a:spLocks noChangeArrowheads="1"/>
          </p:cNvSpPr>
          <p:nvPr/>
        </p:nvSpPr>
        <p:spPr bwMode="auto">
          <a:xfrm>
            <a:off x="0" y="622300"/>
            <a:ext cx="9144000" cy="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1800">
              <a:latin typeface="Arial" panose="020B0604020202020204" pitchFamily="34" charset="0"/>
            </a:endParaRPr>
          </a:p>
        </p:txBody>
      </p:sp>
      <p:pic>
        <p:nvPicPr>
          <p:cNvPr id="58372" name="Picture 4" descr="Logotyp_VŠCHT_Praha"/>
          <p:cNvPicPr>
            <a:picLocks noChangeAspect="1" noChangeArrowheads="1"/>
          </p:cNvPicPr>
          <p:nvPr/>
        </p:nvPicPr>
        <p:blipFill>
          <a:blip r:embed="rId4">
            <a:extLst>
              <a:ext uri="{28A0092B-C50C-407E-A947-70E740481C1C}">
                <a14:useLocalDpi xmlns:a14="http://schemas.microsoft.com/office/drawing/2010/main" val="0"/>
              </a:ext>
            </a:extLst>
          </a:blip>
          <a:srcRect r="81435"/>
          <a:stretch>
            <a:fillRect/>
          </a:stretch>
        </p:blipFill>
        <p:spPr bwMode="auto">
          <a:xfrm>
            <a:off x="728663" y="117475"/>
            <a:ext cx="56673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5" descr="eng_at_uofa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115888"/>
            <a:ext cx="576263"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Text Box 6"/>
          <p:cNvSpPr txBox="1">
            <a:spLocks noChangeArrowheads="1"/>
          </p:cNvSpPr>
          <p:nvPr/>
        </p:nvSpPr>
        <p:spPr bwMode="auto">
          <a:xfrm>
            <a:off x="1552575" y="182563"/>
            <a:ext cx="728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b="1">
                <a:latin typeface="Arial" panose="020B0604020202020204" pitchFamily="34" charset="0"/>
              </a:rPr>
              <a:t>IDEAL GAS CORRELATION: </a:t>
            </a:r>
            <a:r>
              <a:rPr lang="en-US" altLang="cs-CZ" sz="2400" b="1">
                <a:solidFill>
                  <a:srgbClr val="CC0000"/>
                </a:solidFill>
                <a:latin typeface="Arial" panose="020B0604020202020204" pitchFamily="34" charset="0"/>
              </a:rPr>
              <a:t>test set</a:t>
            </a:r>
          </a:p>
        </p:txBody>
      </p:sp>
      <p:sp>
        <p:nvSpPr>
          <p:cNvPr id="5837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1800">
              <a:latin typeface="Arial" panose="020B0604020202020204" pitchFamily="34" charset="0"/>
            </a:endParaRPr>
          </a:p>
        </p:txBody>
      </p:sp>
      <p:sp>
        <p:nvSpPr>
          <p:cNvPr id="5837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1800">
              <a:latin typeface="Arial" panose="020B0604020202020204" pitchFamily="34" charset="0"/>
            </a:endParaRPr>
          </a:p>
        </p:txBody>
      </p:sp>
      <p:sp>
        <p:nvSpPr>
          <p:cNvPr id="58377"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cap="rnd"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1800">
              <a:latin typeface="Arial" panose="020B0604020202020204" pitchFamily="34" charset="0"/>
            </a:endParaRPr>
          </a:p>
        </p:txBody>
      </p:sp>
      <p:graphicFrame>
        <p:nvGraphicFramePr>
          <p:cNvPr id="58378" name="Object 10"/>
          <p:cNvGraphicFramePr>
            <a:graphicFrameLocks noChangeAspect="1"/>
          </p:cNvGraphicFramePr>
          <p:nvPr/>
        </p:nvGraphicFramePr>
        <p:xfrm>
          <a:off x="484188" y="4606925"/>
          <a:ext cx="3054350" cy="544513"/>
        </p:xfrm>
        <a:graphic>
          <a:graphicData uri="http://schemas.openxmlformats.org/presentationml/2006/ole">
            <mc:AlternateContent xmlns:mc="http://schemas.openxmlformats.org/markup-compatibility/2006">
              <mc:Choice xmlns:v="urn:schemas-microsoft-com:vml" Requires="v">
                <p:oleObj spid="_x0000_s8217" name="Equation" r:id="rId6" imgW="3060700" imgH="546100" progId="Equation.DSMT4">
                  <p:embed/>
                </p:oleObj>
              </mc:Choice>
              <mc:Fallback>
                <p:oleObj name="Equation" r:id="rId6" imgW="3060700" imgH="546100"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188" y="4606925"/>
                        <a:ext cx="30543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379" name="Object 11"/>
          <p:cNvGraphicFramePr>
            <a:graphicFrameLocks noChangeAspect="1"/>
          </p:cNvGraphicFramePr>
          <p:nvPr/>
        </p:nvGraphicFramePr>
        <p:xfrm>
          <a:off x="484188" y="5246688"/>
          <a:ext cx="2486025" cy="544512"/>
        </p:xfrm>
        <a:graphic>
          <a:graphicData uri="http://schemas.openxmlformats.org/presentationml/2006/ole">
            <mc:AlternateContent xmlns:mc="http://schemas.openxmlformats.org/markup-compatibility/2006">
              <mc:Choice xmlns:v="urn:schemas-microsoft-com:vml" Requires="v">
                <p:oleObj spid="_x0000_s8218" name="Equation" r:id="rId8" imgW="2489200" imgH="546100" progId="Equation.DSMT4">
                  <p:embed/>
                </p:oleObj>
              </mc:Choice>
              <mc:Fallback>
                <p:oleObj name="Equation" r:id="rId8" imgW="2489200" imgH="546100" progId="Equation.DSMT4">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188" y="5246688"/>
                        <a:ext cx="248602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380" name="Object 12"/>
          <p:cNvGraphicFramePr>
            <a:graphicFrameLocks noChangeAspect="1"/>
          </p:cNvGraphicFramePr>
          <p:nvPr/>
        </p:nvGraphicFramePr>
        <p:xfrm>
          <a:off x="484188" y="3848100"/>
          <a:ext cx="2730500" cy="571500"/>
        </p:xfrm>
        <a:graphic>
          <a:graphicData uri="http://schemas.openxmlformats.org/presentationml/2006/ole">
            <mc:AlternateContent xmlns:mc="http://schemas.openxmlformats.org/markup-compatibility/2006">
              <mc:Choice xmlns:v="urn:schemas-microsoft-com:vml" Requires="v">
                <p:oleObj spid="_x0000_s8219" name="Equation" r:id="rId10" imgW="2730500" imgH="571500" progId="Equation.DSMT4">
                  <p:embed/>
                </p:oleObj>
              </mc:Choice>
              <mc:Fallback>
                <p:oleObj name="Equation" r:id="rId10" imgW="2730500" imgH="571500" progId="Equation.DSMT4">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4188" y="3848100"/>
                        <a:ext cx="2730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4221" name="Group 13"/>
          <p:cNvGraphicFramePr>
            <a:graphicFrameLocks noGrp="1"/>
          </p:cNvGraphicFramePr>
          <p:nvPr/>
        </p:nvGraphicFramePr>
        <p:xfrm>
          <a:off x="401638" y="1254125"/>
          <a:ext cx="3789362" cy="2433638"/>
        </p:xfrm>
        <a:graphic>
          <a:graphicData uri="http://schemas.openxmlformats.org/drawingml/2006/table">
            <a:tbl>
              <a:tblPr/>
              <a:tblGrid>
                <a:gridCol w="2489200">
                  <a:extLst>
                    <a:ext uri="{9D8B030D-6E8A-4147-A177-3AD203B41FA5}">
                      <a16:colId xmlns:a16="http://schemas.microsoft.com/office/drawing/2014/main" val="20000"/>
                    </a:ext>
                  </a:extLst>
                </a:gridCol>
                <a:gridCol w="1300162">
                  <a:extLst>
                    <a:ext uri="{9D8B030D-6E8A-4147-A177-3AD203B41FA5}">
                      <a16:colId xmlns:a16="http://schemas.microsoft.com/office/drawing/2014/main" val="20001"/>
                    </a:ext>
                  </a:extLst>
                </a:gridCol>
              </a:tblGrid>
              <a:tr h="393751">
                <a:tc grid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cs-CZ" sz="1600" b="1" i="0" u="none" strike="noStrike" cap="none" normalizeH="0" baseline="0" smtClean="0">
                          <a:ln>
                            <a:noFill/>
                          </a:ln>
                          <a:solidFill>
                            <a:schemeClr val="tx1"/>
                          </a:solidFill>
                          <a:effectLst/>
                          <a:latin typeface="Times New Roman" panose="02020603050405020304" pitchFamily="18" charset="0"/>
                        </a:rPr>
                        <a:t>Statistical overview (from 298 K)</a:t>
                      </a:r>
                      <a:endParaRPr kumimoji="0" lang="en-US" altLang="cs-CZ" sz="1600" b="0" i="0" u="none" strike="noStrike" cap="none" normalizeH="0" baseline="0" smtClean="0">
                        <a:ln>
                          <a:noFill/>
                        </a:ln>
                        <a:solidFill>
                          <a:schemeClr val="tx1"/>
                        </a:solidFill>
                        <a:effectLst/>
                        <a:latin typeface="Times New Roman" panose="02020603050405020304" pitchFamily="18" charset="0"/>
                      </a:endParaRPr>
                    </a:p>
                  </a:txBody>
                  <a:tcPr marT="45726" marB="45726" anchor="b"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393751">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en-US" altLang="cs-CZ" sz="1400" b="1" i="0" u="none" strike="noStrike" cap="none" normalizeH="0" baseline="0" smtClean="0">
                          <a:ln>
                            <a:noFill/>
                          </a:ln>
                          <a:solidFill>
                            <a:srgbClr val="CC0000"/>
                          </a:solidFill>
                          <a:effectLst/>
                          <a:latin typeface="Times New Roman" panose="02020603050405020304" pitchFamily="18" charset="0"/>
                        </a:rPr>
                        <a:t>NIST/TRC Database 88: Est</a:t>
                      </a:r>
                    </a:p>
                  </a:txBody>
                  <a:tcPr marT="45726" marB="45726"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cs-CZ" sz="1400" b="1" i="0" u="none" strike="noStrike" cap="none" normalizeH="0" baseline="0" smtClean="0">
                          <a:ln>
                            <a:noFill/>
                          </a:ln>
                          <a:solidFill>
                            <a:schemeClr val="tx1"/>
                          </a:solidFill>
                          <a:effectLst/>
                          <a:latin typeface="Times New Roman" panose="02020603050405020304" pitchFamily="18" charset="0"/>
                        </a:rPr>
                        <a:t>test set</a:t>
                      </a:r>
                      <a:endParaRPr kumimoji="0" lang="en-US" altLang="cs-CZ" sz="1400" b="0" i="0" u="none" strike="noStrike" cap="none" normalizeH="0" baseline="0" smtClean="0">
                        <a:ln>
                          <a:noFill/>
                        </a:ln>
                        <a:solidFill>
                          <a:schemeClr val="tx1"/>
                        </a:solidFill>
                        <a:effectLst/>
                        <a:latin typeface="Times New Roman" panose="02020603050405020304" pitchFamily="18" charset="0"/>
                      </a:endParaRPr>
                    </a:p>
                  </a:txBody>
                  <a:tcPr marT="45726" marB="45726"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5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altLang="cs-CZ" sz="1200" b="1" i="0" u="none" strike="noStrike" cap="none" normalizeH="0" baseline="0" smtClean="0">
                          <a:ln>
                            <a:noFill/>
                          </a:ln>
                          <a:solidFill>
                            <a:schemeClr val="tx1"/>
                          </a:solidFill>
                          <a:effectLst/>
                          <a:latin typeface="Times New Roman" panose="02020603050405020304" pitchFamily="18" charset="0"/>
                        </a:rPr>
                        <a:t>molar mass/(g·mol</a:t>
                      </a:r>
                      <a:r>
                        <a:rPr kumimoji="0" lang="en-US" altLang="cs-CZ" sz="1200" b="1" i="0" u="none" strike="noStrike" cap="none" normalizeH="0" baseline="30000" smtClean="0">
                          <a:ln>
                            <a:noFill/>
                          </a:ln>
                          <a:solidFill>
                            <a:schemeClr val="tx1"/>
                          </a:solidFill>
                          <a:effectLst/>
                          <a:latin typeface="Times New Roman" panose="02020603050405020304" pitchFamily="18" charset="0"/>
                        </a:rPr>
                        <a:t>-1</a:t>
                      </a:r>
                      <a:r>
                        <a:rPr kumimoji="0" lang="en-US" altLang="cs-CZ" sz="1200" b="1" i="0" u="none" strike="noStrike" cap="none" normalizeH="0" baseline="0" smtClean="0">
                          <a:ln>
                            <a:noFill/>
                          </a:ln>
                          <a:solidFill>
                            <a:schemeClr val="tx1"/>
                          </a:solidFill>
                          <a:effectLst/>
                          <a:latin typeface="Times New Roman" panose="02020603050405020304" pitchFamily="18" charset="0"/>
                        </a:rPr>
                        <a:t>)</a:t>
                      </a:r>
                      <a:r>
                        <a:rPr kumimoji="0" lang="en-US" altLang="cs-CZ" sz="1200" b="0" i="0" u="none" strike="noStrike" cap="none" normalizeH="0" baseline="0" smtClean="0">
                          <a:ln>
                            <a:noFill/>
                          </a:ln>
                          <a:solidFill>
                            <a:schemeClr val="tx1"/>
                          </a:solidFill>
                          <a:effectLst/>
                          <a:latin typeface="Times New Roman" panose="02020603050405020304" pitchFamily="18" charset="0"/>
                        </a:rPr>
                        <a:t> </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cs-CZ" sz="1200" b="1" i="0" u="none" strike="noStrike" cap="none" normalizeH="0" baseline="0" smtClean="0">
                          <a:ln>
                            <a:noFill/>
                          </a:ln>
                          <a:solidFill>
                            <a:schemeClr val="tx1"/>
                          </a:solidFill>
                          <a:effectLst/>
                          <a:latin typeface="Times New Roman" panose="02020603050405020304" pitchFamily="18" charset="0"/>
                        </a:rPr>
                        <a:t>118.2 – 346.7</a:t>
                      </a:r>
                      <a:r>
                        <a:rPr kumimoji="0" lang="en-US" altLang="cs-CZ" sz="1200" b="0" i="0" u="none" strike="noStrike" cap="none" normalizeH="0" baseline="0" smtClean="0">
                          <a:ln>
                            <a:noFill/>
                          </a:ln>
                          <a:solidFill>
                            <a:schemeClr val="tx1"/>
                          </a:solidFill>
                          <a:effectLst/>
                          <a:latin typeface="Times New Roman" panose="02020603050405020304" pitchFamily="18" charset="0"/>
                        </a:rPr>
                        <a:t> </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27435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altLang="cs-CZ" sz="1200" b="1" i="0" u="none" strike="noStrike" cap="none" normalizeH="0" baseline="0" smtClean="0">
                          <a:ln>
                            <a:noFill/>
                          </a:ln>
                          <a:solidFill>
                            <a:schemeClr val="tx1"/>
                          </a:solidFill>
                          <a:effectLst/>
                          <a:latin typeface="Times New Roman" panose="02020603050405020304" pitchFamily="18" charset="0"/>
                        </a:rPr>
                        <a:t>number of compounds (</a:t>
                      </a:r>
                      <a:r>
                        <a:rPr kumimoji="0" lang="en-US" altLang="cs-CZ" sz="1200" b="1" i="1" u="none" strike="noStrike" cap="none" normalizeH="0" baseline="0" smtClean="0">
                          <a:ln>
                            <a:noFill/>
                          </a:ln>
                          <a:solidFill>
                            <a:schemeClr val="tx1"/>
                          </a:solidFill>
                          <a:effectLst/>
                          <a:latin typeface="Times New Roman" panose="02020603050405020304" pitchFamily="18" charset="0"/>
                        </a:rPr>
                        <a:t>m</a:t>
                      </a:r>
                      <a:r>
                        <a:rPr kumimoji="0" lang="en-US" altLang="cs-CZ" sz="1200" b="1" i="0" u="none" strike="noStrike" cap="none" normalizeH="0" baseline="0" smtClean="0">
                          <a:ln>
                            <a:noFill/>
                          </a:ln>
                          <a:solidFill>
                            <a:schemeClr val="tx1"/>
                          </a:solidFill>
                          <a:effectLst/>
                          <a:latin typeface="Times New Roman" panose="02020603050405020304" pitchFamily="18" charset="0"/>
                        </a:rPr>
                        <a:t>)</a:t>
                      </a:r>
                    </a:p>
                  </a:txBody>
                  <a:tcPr marT="45726" marB="45726"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cs-CZ" sz="1200" b="1" i="0" u="none" strike="noStrike" cap="none" normalizeH="0" baseline="0" smtClean="0">
                          <a:ln>
                            <a:noFill/>
                          </a:ln>
                          <a:solidFill>
                            <a:schemeClr val="tx1"/>
                          </a:solidFill>
                          <a:effectLst/>
                          <a:latin typeface="Times New Roman" panose="02020603050405020304" pitchFamily="18" charset="0"/>
                        </a:rPr>
                        <a:t>331</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27435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altLang="cs-CZ" sz="1200" b="1" i="0" u="none" strike="noStrike" cap="none" normalizeH="0" baseline="0" smtClean="0">
                          <a:ln>
                            <a:noFill/>
                          </a:ln>
                          <a:solidFill>
                            <a:schemeClr val="tx1"/>
                          </a:solidFill>
                          <a:effectLst/>
                          <a:latin typeface="Times New Roman" panose="02020603050405020304" pitchFamily="18" charset="0"/>
                        </a:rPr>
                        <a:t>number of </a:t>
                      </a:r>
                      <a:r>
                        <a:rPr kumimoji="0" lang="en-US" altLang="cs-CZ" sz="1200" b="1" i="1" u="none" strike="noStrike" cap="none" normalizeH="0" baseline="0" smtClean="0">
                          <a:ln>
                            <a:noFill/>
                          </a:ln>
                          <a:solidFill>
                            <a:schemeClr val="tx1"/>
                          </a:solidFill>
                          <a:effectLst/>
                          <a:latin typeface="Times New Roman" panose="02020603050405020304" pitchFamily="18" charset="0"/>
                        </a:rPr>
                        <a:t>c</a:t>
                      </a:r>
                      <a:r>
                        <a:rPr kumimoji="0" lang="en-US" altLang="cs-CZ" sz="1200" b="1" i="1" u="none" strike="noStrike" cap="none" normalizeH="0" baseline="-40000" smtClean="0">
                          <a:ln>
                            <a:noFill/>
                          </a:ln>
                          <a:solidFill>
                            <a:schemeClr val="tx1"/>
                          </a:solidFill>
                          <a:effectLst/>
                          <a:latin typeface="Times New Roman" panose="02020603050405020304" pitchFamily="18" charset="0"/>
                        </a:rPr>
                        <a:t>p</a:t>
                      </a:r>
                      <a:r>
                        <a:rPr kumimoji="0" lang="en-US" altLang="cs-CZ" sz="1200" b="1" i="0" u="none" strike="noStrike" cap="none" normalizeH="0" baseline="0" smtClean="0">
                          <a:ln>
                            <a:noFill/>
                          </a:ln>
                          <a:solidFill>
                            <a:schemeClr val="tx1"/>
                          </a:solidFill>
                          <a:effectLst/>
                          <a:latin typeface="Times New Roman" panose="02020603050405020304" pitchFamily="18" charset="0"/>
                        </a:rPr>
                        <a:t> values (</a:t>
                      </a:r>
                      <a:r>
                        <a:rPr kumimoji="0" lang="en-US" altLang="cs-CZ" sz="1200" b="1" i="1" u="none" strike="noStrike" cap="none" normalizeH="0" baseline="0" smtClean="0">
                          <a:ln>
                            <a:noFill/>
                          </a:ln>
                          <a:solidFill>
                            <a:schemeClr val="tx1"/>
                          </a:solidFill>
                          <a:effectLst/>
                          <a:latin typeface="Times New Roman" panose="02020603050405020304" pitchFamily="18" charset="0"/>
                        </a:rPr>
                        <a:t>n</a:t>
                      </a:r>
                      <a:r>
                        <a:rPr kumimoji="0" lang="en-US" altLang="cs-CZ" sz="1200" b="1" i="1" u="none" strike="noStrike" cap="none" normalizeH="0" baseline="-40000" smtClean="0">
                          <a:ln>
                            <a:noFill/>
                          </a:ln>
                          <a:solidFill>
                            <a:schemeClr val="tx1"/>
                          </a:solidFill>
                          <a:effectLst/>
                          <a:latin typeface="Times New Roman" panose="02020603050405020304" pitchFamily="18" charset="0"/>
                        </a:rPr>
                        <a:t>i</a:t>
                      </a:r>
                      <a:r>
                        <a:rPr kumimoji="0" lang="en-US" altLang="cs-CZ" sz="1200" b="1" i="0" u="none" strike="noStrike" cap="none" normalizeH="0" baseline="0" smtClean="0">
                          <a:ln>
                            <a:noFill/>
                          </a:ln>
                          <a:solidFill>
                            <a:schemeClr val="tx1"/>
                          </a:solidFill>
                          <a:effectLst/>
                          <a:latin typeface="Times New Roman" panose="02020603050405020304" pitchFamily="18" charset="0"/>
                        </a:rPr>
                        <a:t>)</a:t>
                      </a:r>
                    </a:p>
                  </a:txBody>
                  <a:tcPr marT="45726" marB="45726"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cs-CZ" sz="1200" b="1" i="0" u="none" strike="noStrike" cap="none" normalizeH="0" baseline="0" smtClean="0">
                          <a:ln>
                            <a:noFill/>
                          </a:ln>
                          <a:solidFill>
                            <a:schemeClr val="tx1"/>
                          </a:solidFill>
                          <a:effectLst/>
                          <a:latin typeface="Times New Roman" panose="02020603050405020304" pitchFamily="18" charset="0"/>
                        </a:rPr>
                        <a:t>3898</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27435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altLang="cs-CZ" sz="1200" b="1" i="1" u="none" strike="noStrike" cap="none" normalizeH="0" baseline="0" smtClean="0">
                          <a:ln>
                            <a:noFill/>
                          </a:ln>
                          <a:solidFill>
                            <a:schemeClr val="tx1"/>
                          </a:solidFill>
                          <a:effectLst/>
                          <a:latin typeface="Times New Roman" panose="02020603050405020304" pitchFamily="18" charset="0"/>
                        </a:rPr>
                        <a:t>σ</a:t>
                      </a:r>
                      <a:r>
                        <a:rPr kumimoji="0" lang="en-US" altLang="cs-CZ" sz="1200" b="1" i="0" u="none" strike="noStrike" cap="none" normalizeH="0" baseline="0" smtClean="0">
                          <a:ln>
                            <a:noFill/>
                          </a:ln>
                          <a:solidFill>
                            <a:schemeClr val="tx1"/>
                          </a:solidFill>
                          <a:effectLst/>
                          <a:latin typeface="Times New Roman" panose="02020603050405020304" pitchFamily="18" charset="0"/>
                        </a:rPr>
                        <a:t>/(J</a:t>
                      </a:r>
                      <a:r>
                        <a:rPr kumimoji="0" lang="en-US" altLang="cs-CZ" sz="1200" b="1" i="0" u="none" strike="noStrike" cap="none" normalizeH="0" baseline="0" smtClean="0">
                          <a:ln>
                            <a:noFill/>
                          </a:ln>
                          <a:solidFill>
                            <a:schemeClr val="tx1"/>
                          </a:solidFill>
                          <a:effectLst/>
                          <a:latin typeface="Arial" panose="020B0604020202020204" pitchFamily="34" charset="0"/>
                        </a:rPr>
                        <a:t>·</a:t>
                      </a:r>
                      <a:r>
                        <a:rPr kumimoji="0" lang="en-US" altLang="cs-CZ" sz="1200" b="1" i="0" u="none" strike="noStrike" cap="none" normalizeH="0" baseline="0" smtClean="0">
                          <a:ln>
                            <a:noFill/>
                          </a:ln>
                          <a:solidFill>
                            <a:schemeClr val="tx1"/>
                          </a:solidFill>
                          <a:effectLst/>
                          <a:latin typeface="Times New Roman" panose="02020603050405020304" pitchFamily="18" charset="0"/>
                        </a:rPr>
                        <a:t>K</a:t>
                      </a:r>
                      <a:r>
                        <a:rPr kumimoji="0" lang="en-US" altLang="cs-CZ" sz="1200" b="1" i="0" u="none" strike="noStrike" cap="none" normalizeH="0" baseline="30000" smtClean="0">
                          <a:ln>
                            <a:noFill/>
                          </a:ln>
                          <a:solidFill>
                            <a:schemeClr val="tx1"/>
                          </a:solidFill>
                          <a:effectLst/>
                          <a:latin typeface="Times New Roman" panose="02020603050405020304" pitchFamily="18" charset="0"/>
                        </a:rPr>
                        <a:t>-1</a:t>
                      </a:r>
                      <a:r>
                        <a:rPr kumimoji="0" lang="en-US" altLang="cs-CZ" sz="1200" b="1" i="0" u="none" strike="noStrike" cap="none" normalizeH="0" baseline="0" smtClean="0">
                          <a:ln>
                            <a:noFill/>
                          </a:ln>
                          <a:solidFill>
                            <a:schemeClr val="tx1"/>
                          </a:solidFill>
                          <a:effectLst/>
                          <a:latin typeface="Arial" panose="020B0604020202020204" pitchFamily="34" charset="0"/>
                        </a:rPr>
                        <a:t>·</a:t>
                      </a:r>
                      <a:r>
                        <a:rPr kumimoji="0" lang="en-US" altLang="cs-CZ" sz="1200" b="1" i="0" u="none" strike="noStrike" cap="none" normalizeH="0" baseline="0" smtClean="0">
                          <a:ln>
                            <a:noFill/>
                          </a:ln>
                          <a:solidFill>
                            <a:schemeClr val="tx1"/>
                          </a:solidFill>
                          <a:effectLst/>
                          <a:latin typeface="Times New Roman" panose="02020603050405020304" pitchFamily="18" charset="0"/>
                        </a:rPr>
                        <a:t>g</a:t>
                      </a:r>
                      <a:r>
                        <a:rPr kumimoji="0" lang="en-US" altLang="cs-CZ" sz="1200" b="1" i="0" u="none" strike="noStrike" cap="none" normalizeH="0" baseline="30000" smtClean="0">
                          <a:ln>
                            <a:noFill/>
                          </a:ln>
                          <a:solidFill>
                            <a:schemeClr val="tx1"/>
                          </a:solidFill>
                          <a:effectLst/>
                          <a:latin typeface="Times New Roman" panose="02020603050405020304" pitchFamily="18" charset="0"/>
                        </a:rPr>
                        <a:t>-1</a:t>
                      </a:r>
                      <a:r>
                        <a:rPr kumimoji="0" lang="en-US" altLang="cs-CZ" sz="1200" b="1" i="0" u="none" strike="noStrike" cap="none" normalizeH="0" baseline="0" smtClean="0">
                          <a:ln>
                            <a:noFill/>
                          </a:ln>
                          <a:solidFill>
                            <a:schemeClr val="tx1"/>
                          </a:solidFill>
                          <a:effectLst/>
                          <a:latin typeface="Times New Roman" panose="02020603050405020304" pitchFamily="18" charset="0"/>
                        </a:rPr>
                        <a:t>)</a:t>
                      </a:r>
                      <a:endParaRPr kumimoji="0" lang="en-US" altLang="cs-CZ" sz="1200" b="1" i="0" u="none" strike="noStrike" cap="none" normalizeH="0" baseline="-25000" smtClean="0">
                        <a:ln>
                          <a:noFill/>
                        </a:ln>
                        <a:solidFill>
                          <a:schemeClr val="tx1"/>
                        </a:solidFill>
                        <a:effectLst/>
                        <a:latin typeface="Times New Roman" panose="02020603050405020304" pitchFamily="18" charset="0"/>
                      </a:endParaRPr>
                    </a:p>
                  </a:txBody>
                  <a:tcPr marT="45726" marB="45726"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cs-CZ" sz="1200" b="1" i="0" u="none" strike="noStrike" cap="none" normalizeH="0" baseline="0" smtClean="0">
                          <a:ln>
                            <a:noFill/>
                          </a:ln>
                          <a:solidFill>
                            <a:schemeClr val="tx1"/>
                          </a:solidFill>
                          <a:effectLst/>
                          <a:latin typeface="Times New Roman" panose="02020603050405020304" pitchFamily="18" charset="0"/>
                        </a:rPr>
                        <a:t>0.079</a:t>
                      </a:r>
                      <a:endParaRPr kumimoji="0" lang="en-US" altLang="cs-CZ" sz="1200" b="1" i="0" u="none" strike="noStrike" cap="none" normalizeH="0" baseline="30000" smtClean="0">
                        <a:ln>
                          <a:noFill/>
                        </a:ln>
                        <a:solidFill>
                          <a:schemeClr val="tx1"/>
                        </a:solidFill>
                        <a:effectLst/>
                        <a:latin typeface="Times New Roman" panose="02020603050405020304" pitchFamily="18" charset="0"/>
                      </a:endParaRP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27435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altLang="cs-CZ" sz="1200" b="1" i="1" u="none" strike="noStrike" cap="none" normalizeH="0" baseline="0" smtClean="0">
                          <a:ln>
                            <a:noFill/>
                          </a:ln>
                          <a:solidFill>
                            <a:schemeClr val="tx1"/>
                          </a:solidFill>
                          <a:effectLst/>
                          <a:latin typeface="Times New Roman" panose="02020603050405020304" pitchFamily="18" charset="0"/>
                        </a:rPr>
                        <a:t>ε</a:t>
                      </a:r>
                      <a:r>
                        <a:rPr kumimoji="0" lang="en-US" altLang="cs-CZ" sz="1200" b="1" i="0" u="none" strike="noStrike" cap="none" normalizeH="0" baseline="0" smtClean="0">
                          <a:ln>
                            <a:noFill/>
                          </a:ln>
                          <a:solidFill>
                            <a:schemeClr val="tx1"/>
                          </a:solidFill>
                          <a:effectLst/>
                          <a:latin typeface="Times New Roman" panose="02020603050405020304" pitchFamily="18" charset="0"/>
                        </a:rPr>
                        <a:t>/(J</a:t>
                      </a:r>
                      <a:r>
                        <a:rPr kumimoji="0" lang="en-US" altLang="cs-CZ" sz="1200" b="1" i="0" u="none" strike="noStrike" cap="none" normalizeH="0" baseline="0" smtClean="0">
                          <a:ln>
                            <a:noFill/>
                          </a:ln>
                          <a:solidFill>
                            <a:schemeClr val="tx1"/>
                          </a:solidFill>
                          <a:effectLst/>
                          <a:latin typeface="Arial" panose="020B0604020202020204" pitchFamily="34" charset="0"/>
                        </a:rPr>
                        <a:t>·</a:t>
                      </a:r>
                      <a:r>
                        <a:rPr kumimoji="0" lang="en-US" altLang="cs-CZ" sz="1200" b="1" i="0" u="none" strike="noStrike" cap="none" normalizeH="0" baseline="0" smtClean="0">
                          <a:ln>
                            <a:noFill/>
                          </a:ln>
                          <a:solidFill>
                            <a:schemeClr val="tx1"/>
                          </a:solidFill>
                          <a:effectLst/>
                          <a:latin typeface="Times New Roman" panose="02020603050405020304" pitchFamily="18" charset="0"/>
                        </a:rPr>
                        <a:t>K</a:t>
                      </a:r>
                      <a:r>
                        <a:rPr kumimoji="0" lang="en-US" altLang="cs-CZ" sz="1200" b="1" i="0" u="none" strike="noStrike" cap="none" normalizeH="0" baseline="30000" smtClean="0">
                          <a:ln>
                            <a:noFill/>
                          </a:ln>
                          <a:solidFill>
                            <a:schemeClr val="tx1"/>
                          </a:solidFill>
                          <a:effectLst/>
                          <a:latin typeface="Times New Roman" panose="02020603050405020304" pitchFamily="18" charset="0"/>
                        </a:rPr>
                        <a:t>-1</a:t>
                      </a:r>
                      <a:r>
                        <a:rPr kumimoji="0" lang="en-US" altLang="cs-CZ" sz="1200" b="1" i="0" u="none" strike="noStrike" cap="none" normalizeH="0" baseline="0" smtClean="0">
                          <a:ln>
                            <a:noFill/>
                          </a:ln>
                          <a:solidFill>
                            <a:schemeClr val="tx1"/>
                          </a:solidFill>
                          <a:effectLst/>
                          <a:latin typeface="Arial" panose="020B0604020202020204" pitchFamily="34" charset="0"/>
                        </a:rPr>
                        <a:t>·</a:t>
                      </a:r>
                      <a:r>
                        <a:rPr kumimoji="0" lang="en-US" altLang="cs-CZ" sz="1200" b="1" i="0" u="none" strike="noStrike" cap="none" normalizeH="0" baseline="0" smtClean="0">
                          <a:ln>
                            <a:noFill/>
                          </a:ln>
                          <a:solidFill>
                            <a:schemeClr val="tx1"/>
                          </a:solidFill>
                          <a:effectLst/>
                          <a:latin typeface="Times New Roman" panose="02020603050405020304" pitchFamily="18" charset="0"/>
                        </a:rPr>
                        <a:t>g</a:t>
                      </a:r>
                      <a:r>
                        <a:rPr kumimoji="0" lang="en-US" altLang="cs-CZ" sz="1200" b="1" i="0" u="none" strike="noStrike" cap="none" normalizeH="0" baseline="30000" smtClean="0">
                          <a:ln>
                            <a:noFill/>
                          </a:ln>
                          <a:solidFill>
                            <a:schemeClr val="tx1"/>
                          </a:solidFill>
                          <a:effectLst/>
                          <a:latin typeface="Times New Roman" panose="02020603050405020304" pitchFamily="18" charset="0"/>
                        </a:rPr>
                        <a:t>-1</a:t>
                      </a:r>
                      <a:r>
                        <a:rPr kumimoji="0" lang="en-US" altLang="cs-CZ" sz="1200" b="1" i="0" u="none" strike="noStrike" cap="none" normalizeH="0" baseline="0" smtClean="0">
                          <a:ln>
                            <a:noFill/>
                          </a:ln>
                          <a:solidFill>
                            <a:schemeClr val="tx1"/>
                          </a:solidFill>
                          <a:effectLst/>
                          <a:latin typeface="Times New Roman" panose="02020603050405020304" pitchFamily="18" charset="0"/>
                        </a:rPr>
                        <a:t>)</a:t>
                      </a:r>
                    </a:p>
                  </a:txBody>
                  <a:tcPr marT="45726" marB="45726"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cs-CZ" sz="1200" b="1" i="0" u="none" strike="noStrike" cap="none" normalizeH="0" baseline="0" smtClean="0">
                          <a:ln>
                            <a:noFill/>
                          </a:ln>
                          <a:solidFill>
                            <a:schemeClr val="tx1"/>
                          </a:solidFill>
                          <a:effectLst/>
                          <a:latin typeface="Times New Roman" panose="02020603050405020304" pitchFamily="18" charset="0"/>
                        </a:rPr>
                        <a:t>0.07</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27435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n-US" altLang="cs-CZ" sz="1200" b="1" i="0" u="none" strike="noStrike" cap="none" normalizeH="0" baseline="0" smtClean="0">
                          <a:ln>
                            <a:noFill/>
                          </a:ln>
                          <a:solidFill>
                            <a:schemeClr val="tx1"/>
                          </a:solidFill>
                          <a:effectLst/>
                          <a:latin typeface="Times New Roman" panose="02020603050405020304" pitchFamily="18" charset="0"/>
                        </a:rPr>
                        <a:t>100</a:t>
                      </a:r>
                      <a:r>
                        <a:rPr kumimoji="0" lang="en-US" altLang="cs-CZ" sz="1200" b="1" i="0" u="none" strike="noStrike" cap="none" normalizeH="0" baseline="0" smtClean="0">
                          <a:ln>
                            <a:noFill/>
                          </a:ln>
                          <a:solidFill>
                            <a:schemeClr val="tx1"/>
                          </a:solidFill>
                          <a:effectLst/>
                          <a:latin typeface="Arial" panose="020B0604020202020204" pitchFamily="34" charset="0"/>
                        </a:rPr>
                        <a:t>·</a:t>
                      </a:r>
                      <a:r>
                        <a:rPr kumimoji="0" lang="en-US" altLang="cs-CZ" sz="1200" b="1" i="1" u="none" strike="noStrike" cap="none" normalizeH="0" baseline="0" smtClean="0">
                          <a:ln>
                            <a:noFill/>
                          </a:ln>
                          <a:solidFill>
                            <a:schemeClr val="tx1"/>
                          </a:solidFill>
                          <a:effectLst/>
                          <a:latin typeface="Times New Roman" panose="02020603050405020304" pitchFamily="18" charset="0"/>
                        </a:rPr>
                        <a:t>δ</a:t>
                      </a:r>
                      <a:endParaRPr kumimoji="0" lang="en-US" altLang="cs-CZ" sz="1200" b="1"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altLang="cs-CZ" sz="1200" b="1" i="0" u="none" strike="noStrike" cap="none" normalizeH="0" baseline="0" smtClean="0">
                          <a:ln>
                            <a:noFill/>
                          </a:ln>
                          <a:solidFill>
                            <a:schemeClr val="tx1"/>
                          </a:solidFill>
                          <a:effectLst/>
                          <a:latin typeface="Times New Roman" panose="02020603050405020304" pitchFamily="18" charset="0"/>
                        </a:rPr>
                        <a:t>2.46</a:t>
                      </a:r>
                    </a:p>
                  </a:txBody>
                  <a:tcPr marT="45726" marB="45726"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pic>
        <p:nvPicPr>
          <p:cNvPr id="58400" name="Picture 43"/>
          <p:cNvPicPr>
            <a:picLocks noChangeAspect="1" noChangeArrowheads="1"/>
          </p:cNvPicPr>
          <p:nvPr/>
        </p:nvPicPr>
        <p:blipFill>
          <a:blip r:embed="rId12" cstate="print">
            <a:extLst>
              <a:ext uri="{28A0092B-C50C-407E-A947-70E740481C1C}">
                <a14:useLocalDpi xmlns:a14="http://schemas.microsoft.com/office/drawing/2010/main" val="0"/>
              </a:ext>
            </a:extLst>
          </a:blip>
          <a:srcRect b="6487"/>
          <a:stretch>
            <a:fillRect/>
          </a:stretch>
        </p:blipFill>
        <p:spPr bwMode="auto">
          <a:xfrm>
            <a:off x="4660900" y="273050"/>
            <a:ext cx="4149725" cy="342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01" name="Picture 44"/>
          <p:cNvPicPr>
            <a:picLocks noChangeAspect="1" noChangeArrowheads="1"/>
          </p:cNvPicPr>
          <p:nvPr/>
        </p:nvPicPr>
        <p:blipFill>
          <a:blip r:embed="rId13" cstate="print">
            <a:extLst>
              <a:ext uri="{28A0092B-C50C-407E-A947-70E740481C1C}">
                <a14:useLocalDpi xmlns:a14="http://schemas.microsoft.com/office/drawing/2010/main" val="0"/>
              </a:ext>
            </a:extLst>
          </a:blip>
          <a:srcRect b="6487"/>
          <a:stretch>
            <a:fillRect/>
          </a:stretch>
        </p:blipFill>
        <p:spPr bwMode="auto">
          <a:xfrm>
            <a:off x="4660900" y="3289300"/>
            <a:ext cx="41402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pull dir="l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b="4784"/>
          <a:stretch>
            <a:fillRect/>
          </a:stretch>
        </p:blipFill>
        <p:spPr bwMode="auto">
          <a:xfrm>
            <a:off x="273050" y="1370013"/>
            <a:ext cx="4159250"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19" name="Rectangle 3"/>
          <p:cNvSpPr>
            <a:spLocks noChangeArrowheads="1"/>
          </p:cNvSpPr>
          <p:nvPr/>
        </p:nvSpPr>
        <p:spPr bwMode="auto">
          <a:xfrm>
            <a:off x="0" y="622300"/>
            <a:ext cx="9144000" cy="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1800">
              <a:latin typeface="Arial" panose="020B0604020202020204" pitchFamily="34" charset="0"/>
            </a:endParaRPr>
          </a:p>
        </p:txBody>
      </p:sp>
      <p:sp>
        <p:nvSpPr>
          <p:cNvPr id="60420" name="Rectangle 4"/>
          <p:cNvSpPr>
            <a:spLocks noChangeArrowheads="1"/>
          </p:cNvSpPr>
          <p:nvPr/>
        </p:nvSpPr>
        <p:spPr bwMode="auto">
          <a:xfrm>
            <a:off x="0" y="622300"/>
            <a:ext cx="9144000" cy="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1800">
              <a:latin typeface="Arial" panose="020B0604020202020204" pitchFamily="34" charset="0"/>
            </a:endParaRPr>
          </a:p>
        </p:txBody>
      </p:sp>
      <p:pic>
        <p:nvPicPr>
          <p:cNvPr id="60421" name="Picture 5" descr="Logotyp_VŠCHT_Praha"/>
          <p:cNvPicPr>
            <a:picLocks noChangeAspect="1" noChangeArrowheads="1"/>
          </p:cNvPicPr>
          <p:nvPr/>
        </p:nvPicPr>
        <p:blipFill>
          <a:blip r:embed="rId5">
            <a:extLst>
              <a:ext uri="{28A0092B-C50C-407E-A947-70E740481C1C}">
                <a14:useLocalDpi xmlns:a14="http://schemas.microsoft.com/office/drawing/2010/main" val="0"/>
              </a:ext>
            </a:extLst>
          </a:blip>
          <a:srcRect r="81435"/>
          <a:stretch>
            <a:fillRect/>
          </a:stretch>
        </p:blipFill>
        <p:spPr bwMode="auto">
          <a:xfrm>
            <a:off x="728663" y="117475"/>
            <a:ext cx="56673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6" descr="eng_at_uofa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15888"/>
            <a:ext cx="576263"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Text Box 7"/>
          <p:cNvSpPr txBox="1">
            <a:spLocks noChangeArrowheads="1"/>
          </p:cNvSpPr>
          <p:nvPr/>
        </p:nvSpPr>
        <p:spPr bwMode="auto">
          <a:xfrm>
            <a:off x="1552575" y="182563"/>
            <a:ext cx="728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b="1" dirty="0">
                <a:latin typeface="Arial" panose="020B0604020202020204" pitchFamily="34" charset="0"/>
              </a:rPr>
              <a:t>IDEAL GAS CORRELATION: </a:t>
            </a:r>
            <a:r>
              <a:rPr lang="cs-CZ" altLang="cs-CZ" sz="2400" b="1" dirty="0" err="1" smtClean="0">
                <a:latin typeface="Arial" panose="020B0604020202020204" pitchFamily="34" charset="0"/>
              </a:rPr>
              <a:t>examples</a:t>
            </a:r>
            <a:endParaRPr lang="en-US" altLang="cs-CZ" sz="2400" b="1" dirty="0">
              <a:latin typeface="Arial" panose="020B0604020202020204" pitchFamily="34" charset="0"/>
            </a:endParaRPr>
          </a:p>
        </p:txBody>
      </p:sp>
      <p:sp>
        <p:nvSpPr>
          <p:cNvPr id="604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1800">
              <a:latin typeface="Arial" panose="020B0604020202020204" pitchFamily="34" charset="0"/>
            </a:endParaRPr>
          </a:p>
        </p:txBody>
      </p:sp>
      <p:sp>
        <p:nvSpPr>
          <p:cNvPr id="60425"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1800">
              <a:latin typeface="Arial" panose="020B0604020202020204" pitchFamily="34" charset="0"/>
            </a:endParaRPr>
          </a:p>
        </p:txBody>
      </p:sp>
      <p:sp>
        <p:nvSpPr>
          <p:cNvPr id="6042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cap="rnd"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1800">
              <a:latin typeface="Arial" panose="020B0604020202020204" pitchFamily="34" charset="0"/>
            </a:endParaRPr>
          </a:p>
        </p:txBody>
      </p:sp>
      <p:pic>
        <p:nvPicPr>
          <p:cNvPr id="60427"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b="4784"/>
          <a:stretch>
            <a:fillRect/>
          </a:stretch>
        </p:blipFill>
        <p:spPr bwMode="auto">
          <a:xfrm>
            <a:off x="4660900" y="1370013"/>
            <a:ext cx="4159250"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8" name="Text Box 12"/>
          <p:cNvSpPr txBox="1">
            <a:spLocks noChangeArrowheads="1"/>
          </p:cNvSpPr>
          <p:nvPr/>
        </p:nvSpPr>
        <p:spPr bwMode="auto">
          <a:xfrm>
            <a:off x="4799013" y="1233488"/>
            <a:ext cx="3811587"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1450" indent="-1714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50000"/>
              </a:lnSpc>
              <a:spcBef>
                <a:spcPct val="0"/>
              </a:spcBef>
            </a:pPr>
            <a:r>
              <a:rPr lang="en-US" altLang="cs-CZ" sz="1600" b="1">
                <a:solidFill>
                  <a:schemeClr val="accent2"/>
                </a:solidFill>
                <a:latin typeface="Arial" panose="020B0604020202020204" pitchFamily="34" charset="0"/>
                <a:cs typeface="Arial" panose="020B0604020202020204" pitchFamily="34" charset="0"/>
              </a:rPr>
              <a:t>C</a:t>
            </a:r>
            <a:r>
              <a:rPr lang="en-US" altLang="cs-CZ" sz="1600" b="1" baseline="-25000">
                <a:solidFill>
                  <a:schemeClr val="accent2"/>
                </a:solidFill>
                <a:latin typeface="Arial" panose="020B0604020202020204" pitchFamily="34" charset="0"/>
                <a:cs typeface="Arial" panose="020B0604020202020204" pitchFamily="34" charset="0"/>
              </a:rPr>
              <a:t>20</a:t>
            </a:r>
            <a:r>
              <a:rPr lang="en-US" altLang="cs-CZ" sz="1600" b="1">
                <a:solidFill>
                  <a:schemeClr val="accent2"/>
                </a:solidFill>
                <a:latin typeface="Arial" panose="020B0604020202020204" pitchFamily="34" charset="0"/>
                <a:cs typeface="Arial" panose="020B0604020202020204" pitchFamily="34" charset="0"/>
              </a:rPr>
              <a:t>H</a:t>
            </a:r>
            <a:r>
              <a:rPr lang="en-US" altLang="cs-CZ" sz="1600" b="1" baseline="-25000">
                <a:solidFill>
                  <a:schemeClr val="accent2"/>
                </a:solidFill>
                <a:latin typeface="Arial" panose="020B0604020202020204" pitchFamily="34" charset="0"/>
                <a:cs typeface="Arial" panose="020B0604020202020204" pitchFamily="34" charset="0"/>
              </a:rPr>
              <a:t>42</a:t>
            </a:r>
            <a:r>
              <a:rPr lang="en-US" altLang="cs-CZ" sz="1600" b="1">
                <a:solidFill>
                  <a:schemeClr val="accent2"/>
                </a:solidFill>
                <a:latin typeface="Arial" panose="020B0604020202020204" pitchFamily="34" charset="0"/>
                <a:cs typeface="Arial" panose="020B0604020202020204" pitchFamily="34" charset="0"/>
              </a:rPr>
              <a:t>S: 1-eicosanethiol</a:t>
            </a:r>
          </a:p>
        </p:txBody>
      </p:sp>
      <p:sp>
        <p:nvSpPr>
          <p:cNvPr id="60429" name="Text Box 13"/>
          <p:cNvSpPr txBox="1">
            <a:spLocks noChangeArrowheads="1"/>
          </p:cNvSpPr>
          <p:nvPr/>
        </p:nvSpPr>
        <p:spPr bwMode="auto">
          <a:xfrm>
            <a:off x="227013" y="1233488"/>
            <a:ext cx="3811587"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1450" indent="-1714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50000"/>
              </a:lnSpc>
              <a:spcBef>
                <a:spcPct val="0"/>
              </a:spcBef>
            </a:pPr>
            <a:r>
              <a:rPr lang="en-US" altLang="cs-CZ" sz="1600" b="1">
                <a:solidFill>
                  <a:schemeClr val="accent2"/>
                </a:solidFill>
                <a:latin typeface="Arial" panose="020B0604020202020204" pitchFamily="34" charset="0"/>
                <a:cs typeface="Arial" panose="020B0604020202020204" pitchFamily="34" charset="0"/>
              </a:rPr>
              <a:t>C</a:t>
            </a:r>
            <a:r>
              <a:rPr lang="en-US" altLang="cs-CZ" sz="1600" b="1" baseline="-25000">
                <a:solidFill>
                  <a:schemeClr val="accent2"/>
                </a:solidFill>
                <a:latin typeface="Arial" panose="020B0604020202020204" pitchFamily="34" charset="0"/>
                <a:cs typeface="Arial" panose="020B0604020202020204" pitchFamily="34" charset="0"/>
              </a:rPr>
              <a:t>20</a:t>
            </a:r>
            <a:r>
              <a:rPr lang="en-US" altLang="cs-CZ" sz="1600" b="1">
                <a:solidFill>
                  <a:schemeClr val="accent2"/>
                </a:solidFill>
                <a:latin typeface="Arial" panose="020B0604020202020204" pitchFamily="34" charset="0"/>
                <a:cs typeface="Arial" panose="020B0604020202020204" pitchFamily="34" charset="0"/>
              </a:rPr>
              <a:t>H</a:t>
            </a:r>
            <a:r>
              <a:rPr lang="en-US" altLang="cs-CZ" sz="1600" b="1" baseline="-25000">
                <a:solidFill>
                  <a:schemeClr val="accent2"/>
                </a:solidFill>
                <a:latin typeface="Arial" panose="020B0604020202020204" pitchFamily="34" charset="0"/>
                <a:cs typeface="Arial" panose="020B0604020202020204" pitchFamily="34" charset="0"/>
              </a:rPr>
              <a:t>34</a:t>
            </a:r>
            <a:r>
              <a:rPr lang="en-US" altLang="cs-CZ" sz="1600" b="1">
                <a:solidFill>
                  <a:schemeClr val="accent2"/>
                </a:solidFill>
                <a:latin typeface="Arial" panose="020B0604020202020204" pitchFamily="34" charset="0"/>
                <a:cs typeface="Arial" panose="020B0604020202020204" pitchFamily="34" charset="0"/>
              </a:rPr>
              <a:t>: n-tetradecylbenzene</a:t>
            </a:r>
          </a:p>
        </p:txBody>
      </p:sp>
      <p:graphicFrame>
        <p:nvGraphicFramePr>
          <p:cNvPr id="60430" name="Object 14"/>
          <p:cNvGraphicFramePr>
            <a:graphicFrameLocks noGrp="1" noChangeAspect="1"/>
          </p:cNvGraphicFramePr>
          <p:nvPr>
            <p:ph sz="half" idx="1"/>
          </p:nvPr>
        </p:nvGraphicFramePr>
        <p:xfrm>
          <a:off x="2628900" y="3435350"/>
          <a:ext cx="1122363" cy="558800"/>
        </p:xfrm>
        <a:graphic>
          <a:graphicData uri="http://schemas.openxmlformats.org/presentationml/2006/ole">
            <mc:AlternateContent xmlns:mc="http://schemas.openxmlformats.org/markup-compatibility/2006">
              <mc:Choice xmlns:v="urn:schemas-microsoft-com:vml" Requires="v">
                <p:oleObj spid="_x0000_s60546" name="CS ChemDraw Drawing" r:id="rId8" imgW="1684261" imgH="870278" progId="ChemDraw.Document.6.0">
                  <p:embed/>
                </p:oleObj>
              </mc:Choice>
              <mc:Fallback>
                <p:oleObj name="CS ChemDraw Drawing" r:id="rId8" imgW="1684261" imgH="870278" progId="ChemDraw.Document.6.0">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28900" y="3435350"/>
                        <a:ext cx="1122363"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31" name="Object 15"/>
          <p:cNvGraphicFramePr>
            <a:graphicFrameLocks noGrp="1" noChangeAspect="1"/>
          </p:cNvGraphicFramePr>
          <p:nvPr>
            <p:ph sz="half" idx="2"/>
          </p:nvPr>
        </p:nvGraphicFramePr>
        <p:xfrm>
          <a:off x="6946900" y="3575050"/>
          <a:ext cx="708025" cy="131763"/>
        </p:xfrm>
        <a:graphic>
          <a:graphicData uri="http://schemas.openxmlformats.org/presentationml/2006/ole">
            <mc:AlternateContent xmlns:mc="http://schemas.openxmlformats.org/markup-compatibility/2006">
              <mc:Choice xmlns:v="urn:schemas-microsoft-com:vml" Requires="v">
                <p:oleObj spid="_x0000_s60547" name="CS ChemDraw Drawing" r:id="rId10" imgW="1057418" imgH="205398" progId="ChemDraw.Document.6.0">
                  <p:embed/>
                </p:oleObj>
              </mc:Choice>
              <mc:Fallback>
                <p:oleObj name="CS ChemDraw Drawing" r:id="rId10" imgW="1057418" imgH="205398" progId="ChemDraw.Document.6.0">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46900" y="3575050"/>
                        <a:ext cx="708025" cy="1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pull dir="l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dirty="0">
                <a:solidFill>
                  <a:srgbClr val="FFFFFF"/>
                </a:solidFill>
                <a:latin typeface="Arial" panose="020B0604020202020204" pitchFamily="34" charset="0"/>
              </a:rPr>
              <a:t>Vývoj odhadové metody </a:t>
            </a:r>
            <a:r>
              <a:rPr lang="cs-CZ" altLang="cs-CZ" sz="2400" b="1" dirty="0">
                <a:solidFill>
                  <a:schemeClr val="bg1"/>
                </a:solidFill>
                <a:latin typeface="Arial" panose="020B0604020202020204" pitchFamily="34" charset="0"/>
              </a:rPr>
              <a:t>–</a:t>
            </a:r>
            <a:r>
              <a:rPr lang="cs-CZ" altLang="cs-CZ" sz="2400" b="1" dirty="0">
                <a:solidFill>
                  <a:srgbClr val="FFFFFF"/>
                </a:solidFill>
                <a:latin typeface="Arial" panose="020B0604020202020204" pitchFamily="34" charset="0"/>
              </a:rPr>
              <a:t> </a:t>
            </a:r>
            <a:r>
              <a:rPr lang="cs-CZ" altLang="cs-CZ" sz="2400" b="1" dirty="0">
                <a:solidFill>
                  <a:srgbClr val="FF9900"/>
                </a:solidFill>
                <a:latin typeface="Arial" panose="020B0604020202020204" pitchFamily="34" charset="0"/>
              </a:rPr>
              <a:t>chybné postupy</a:t>
            </a:r>
            <a:endParaRPr lang="en-US" altLang="cs-CZ" sz="2400" b="1" dirty="0">
              <a:solidFill>
                <a:srgbClr val="FF9900"/>
              </a:solidFill>
              <a:latin typeface="Arial" panose="020B0604020202020204" pitchFamily="34" charset="0"/>
            </a:endParaRPr>
          </a:p>
        </p:txBody>
      </p:sp>
      <p:sp>
        <p:nvSpPr>
          <p:cNvPr id="3" name="Zaoblený obdélník 2"/>
          <p:cNvSpPr/>
          <p:nvPr/>
        </p:nvSpPr>
        <p:spPr bwMode="auto">
          <a:xfrm>
            <a:off x="827088" y="600075"/>
            <a:ext cx="3744912" cy="1720850"/>
          </a:xfrm>
          <a:prstGeom prst="roundRect">
            <a:avLst/>
          </a:prstGeom>
          <a:solidFill>
            <a:srgbClr val="FFFFCC"/>
          </a:solidFill>
          <a:ln w="28575" cap="flat" cmpd="sng" algn="ctr">
            <a:solidFill>
              <a:schemeClr val="tx1"/>
            </a:solidFill>
            <a:prstDash val="solid"/>
            <a:round/>
            <a:headEnd type="none" w="med" len="med"/>
            <a:tailEnd type="none" w="med" len="med"/>
          </a:ln>
          <a:effectLst/>
          <a:extLst/>
        </p:spPr>
        <p:txBody>
          <a:bodyPr anchor="ctr">
            <a:spAutoFit/>
          </a:bodyPr>
          <a:lstStyle/>
          <a:p>
            <a:pPr algn="ctr" eaLnBrk="1" hangingPunct="1">
              <a:spcBef>
                <a:spcPct val="50000"/>
              </a:spcBef>
              <a:defRPr/>
            </a:pPr>
            <a:r>
              <a:rPr lang="cs-CZ" dirty="0">
                <a:solidFill>
                  <a:srgbClr val="0033CC"/>
                </a:solidFill>
                <a:latin typeface="Arial" charset="0"/>
              </a:rPr>
              <a:t>Výběr experimentálních dat</a:t>
            </a:r>
          </a:p>
          <a:p>
            <a:pPr marL="285750" indent="-285750" eaLnBrk="1" hangingPunct="1">
              <a:spcBef>
                <a:spcPct val="50000"/>
              </a:spcBef>
              <a:buFontTx/>
              <a:buChar char="-"/>
              <a:defRPr/>
            </a:pPr>
            <a:r>
              <a:rPr lang="cs-CZ" sz="1400" dirty="0">
                <a:solidFill>
                  <a:srgbClr val="C00000"/>
                </a:solidFill>
                <a:latin typeface="Arial" charset="0"/>
              </a:rPr>
              <a:t>data se kriticky nevyhodnotí</a:t>
            </a:r>
          </a:p>
          <a:p>
            <a:pPr marL="285750" indent="-285750" eaLnBrk="1" hangingPunct="1">
              <a:spcBef>
                <a:spcPct val="50000"/>
              </a:spcBef>
              <a:buFontTx/>
              <a:buChar char="-"/>
              <a:defRPr/>
            </a:pPr>
            <a:r>
              <a:rPr lang="cs-CZ" sz="1400" dirty="0">
                <a:solidFill>
                  <a:srgbClr val="C00000"/>
                </a:solidFill>
                <a:latin typeface="Arial" charset="0"/>
              </a:rPr>
              <a:t>zůstávají chybné údaje, překlepy</a:t>
            </a:r>
          </a:p>
          <a:p>
            <a:pPr marL="285750" indent="-285750" eaLnBrk="1" hangingPunct="1">
              <a:spcBef>
                <a:spcPct val="50000"/>
              </a:spcBef>
              <a:buFontTx/>
              <a:buChar char="-"/>
              <a:defRPr/>
            </a:pPr>
            <a:r>
              <a:rPr lang="cs-CZ" sz="1400" dirty="0" smtClean="0">
                <a:solidFill>
                  <a:srgbClr val="C00000"/>
                </a:solidFill>
                <a:latin typeface="Arial" charset="0"/>
              </a:rPr>
              <a:t>autoři </a:t>
            </a:r>
            <a:r>
              <a:rPr lang="cs-CZ" sz="1400" dirty="0">
                <a:solidFill>
                  <a:srgbClr val="C00000"/>
                </a:solidFill>
                <a:latin typeface="Arial" charset="0"/>
              </a:rPr>
              <a:t>používají jako vstupní data získané jinou odhadovou metodou </a:t>
            </a:r>
          </a:p>
        </p:txBody>
      </p:sp>
      <p:sp>
        <p:nvSpPr>
          <p:cNvPr id="6" name="Zaoblený obdélník 5"/>
          <p:cNvSpPr/>
          <p:nvPr/>
        </p:nvSpPr>
        <p:spPr bwMode="auto">
          <a:xfrm>
            <a:off x="5160963" y="614363"/>
            <a:ext cx="3744912" cy="1600200"/>
          </a:xfrm>
          <a:prstGeom prst="roundRect">
            <a:avLst/>
          </a:prstGeom>
          <a:solidFill>
            <a:srgbClr val="FFFFCC"/>
          </a:solidFill>
          <a:ln w="28575" cap="flat" cmpd="sng" algn="ctr">
            <a:solidFill>
              <a:schemeClr val="tx1"/>
            </a:solidFill>
            <a:prstDash val="solid"/>
            <a:round/>
            <a:headEnd type="none" w="med" len="med"/>
            <a:tailEnd type="none" w="med" len="med"/>
          </a:ln>
          <a:effectLst/>
          <a:extLst/>
        </p:spPr>
        <p:txBody>
          <a:bodyPr anchor="ctr">
            <a:spAutoFit/>
          </a:bodyPr>
          <a:lstStyle/>
          <a:p>
            <a:pPr algn="ctr" eaLnBrk="1" hangingPunct="1">
              <a:spcBef>
                <a:spcPct val="50000"/>
              </a:spcBef>
              <a:defRPr/>
            </a:pPr>
            <a:r>
              <a:rPr lang="cs-CZ" dirty="0">
                <a:solidFill>
                  <a:srgbClr val="0033CC"/>
                </a:solidFill>
                <a:latin typeface="Arial" charset="0"/>
              </a:rPr>
              <a:t>Návrh modelu</a:t>
            </a:r>
          </a:p>
          <a:p>
            <a:pPr marL="285750" indent="-285750" eaLnBrk="1" hangingPunct="1">
              <a:spcBef>
                <a:spcPct val="50000"/>
              </a:spcBef>
              <a:buFontTx/>
              <a:buChar char="-"/>
              <a:defRPr/>
            </a:pPr>
            <a:r>
              <a:rPr lang="cs-CZ" sz="1400" dirty="0">
                <a:solidFill>
                  <a:srgbClr val="C00000"/>
                </a:solidFill>
                <a:latin typeface="Arial" charset="0"/>
              </a:rPr>
              <a:t>špatně zvolený funkční tvar</a:t>
            </a:r>
            <a:r>
              <a:rPr lang="en-US" sz="1400" dirty="0">
                <a:solidFill>
                  <a:srgbClr val="C00000"/>
                </a:solidFill>
                <a:latin typeface="Arial" charset="0"/>
              </a:rPr>
              <a:t> (</a:t>
            </a:r>
            <a:r>
              <a:rPr lang="cs-CZ" sz="1400" dirty="0">
                <a:solidFill>
                  <a:srgbClr val="C00000"/>
                </a:solidFill>
                <a:latin typeface="Arial" charset="0"/>
              </a:rPr>
              <a:t>kvadratická závislost vs. závislost s inflexním bodem, např. </a:t>
            </a:r>
            <a:r>
              <a:rPr lang="cs-CZ" sz="1400" i="1" dirty="0" err="1">
                <a:solidFill>
                  <a:srgbClr val="C00000"/>
                </a:solidFill>
                <a:latin typeface="Arial" charset="0"/>
              </a:rPr>
              <a:t>C</a:t>
            </a:r>
            <a:r>
              <a:rPr lang="cs-CZ" sz="1400" i="1" baseline="-25000" dirty="0" err="1">
                <a:solidFill>
                  <a:srgbClr val="C00000"/>
                </a:solidFill>
                <a:latin typeface="Arial" charset="0"/>
              </a:rPr>
              <a:t>p</a:t>
            </a:r>
            <a:r>
              <a:rPr lang="cs-CZ" sz="1400" dirty="0">
                <a:solidFill>
                  <a:srgbClr val="C00000"/>
                </a:solidFill>
                <a:latin typeface="Arial" charset="0"/>
              </a:rPr>
              <a:t> alkoholů) </a:t>
            </a:r>
          </a:p>
          <a:p>
            <a:pPr marL="285750" indent="-285750" eaLnBrk="1" hangingPunct="1">
              <a:spcBef>
                <a:spcPct val="50000"/>
              </a:spcBef>
              <a:buFontTx/>
              <a:buChar char="-"/>
              <a:defRPr/>
            </a:pPr>
            <a:r>
              <a:rPr lang="cs-CZ" sz="1400" dirty="0">
                <a:solidFill>
                  <a:srgbClr val="C00000"/>
                </a:solidFill>
                <a:latin typeface="Arial" charset="0"/>
              </a:rPr>
              <a:t>špatně definované příspěvky, …</a:t>
            </a:r>
          </a:p>
        </p:txBody>
      </p:sp>
      <p:cxnSp>
        <p:nvCxnSpPr>
          <p:cNvPr id="62469" name="Přímá spojnice se šipkou 4"/>
          <p:cNvCxnSpPr>
            <a:cxnSpLocks noChangeShapeType="1"/>
          </p:cNvCxnSpPr>
          <p:nvPr/>
        </p:nvCxnSpPr>
        <p:spPr bwMode="auto">
          <a:xfrm flipH="1">
            <a:off x="1692275" y="2463800"/>
            <a:ext cx="358775" cy="431800"/>
          </a:xfrm>
          <a:prstGeom prst="straightConnector1">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470" name="Zaoblený obdélník 11"/>
          <p:cNvSpPr>
            <a:spLocks noChangeArrowheads="1"/>
          </p:cNvSpPr>
          <p:nvPr/>
        </p:nvSpPr>
        <p:spPr bwMode="auto">
          <a:xfrm>
            <a:off x="493713" y="3176588"/>
            <a:ext cx="2451100" cy="766762"/>
          </a:xfrm>
          <a:prstGeom prst="roundRect">
            <a:avLst>
              <a:gd name="adj" fmla="val 16667"/>
            </a:avLst>
          </a:prstGeom>
          <a:solidFill>
            <a:srgbClr val="FFFFCC"/>
          </a:solidFill>
          <a:ln w="28575" algn="ctr">
            <a:solidFill>
              <a:schemeClr val="tx1"/>
            </a:solidFill>
            <a:round/>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cs-CZ" altLang="cs-CZ" sz="1800">
                <a:solidFill>
                  <a:srgbClr val="0033CC"/>
                </a:solidFill>
                <a:latin typeface="Arial" panose="020B0604020202020204" pitchFamily="34" charset="0"/>
              </a:rPr>
              <a:t>Training</a:t>
            </a:r>
            <a:r>
              <a:rPr lang="en-US" altLang="cs-CZ" sz="1800">
                <a:solidFill>
                  <a:srgbClr val="0033CC"/>
                </a:solidFill>
                <a:latin typeface="Arial" panose="020B0604020202020204" pitchFamily="34" charset="0"/>
              </a:rPr>
              <a:t> set</a:t>
            </a:r>
            <a:endParaRPr lang="cs-CZ" altLang="cs-CZ" sz="1800">
              <a:solidFill>
                <a:srgbClr val="0033CC"/>
              </a:solidFill>
              <a:latin typeface="Arial" panose="020B0604020202020204" pitchFamily="34" charset="0"/>
            </a:endParaRPr>
          </a:p>
          <a:p>
            <a:pPr algn="ctr" eaLnBrk="1" hangingPunct="1">
              <a:spcBef>
                <a:spcPct val="50000"/>
              </a:spcBef>
              <a:buFontTx/>
              <a:buNone/>
            </a:pPr>
            <a:r>
              <a:rPr lang="cs-CZ" altLang="cs-CZ" sz="1400">
                <a:latin typeface="Arial" panose="020B0604020202020204" pitchFamily="34" charset="0"/>
              </a:rPr>
              <a:t>- získání parametrů modelu </a:t>
            </a:r>
          </a:p>
        </p:txBody>
      </p:sp>
      <p:sp>
        <p:nvSpPr>
          <p:cNvPr id="62471" name="Zaoblený obdélník 12"/>
          <p:cNvSpPr>
            <a:spLocks noChangeArrowheads="1"/>
          </p:cNvSpPr>
          <p:nvPr/>
        </p:nvSpPr>
        <p:spPr bwMode="auto">
          <a:xfrm>
            <a:off x="3643313" y="3176588"/>
            <a:ext cx="2663825" cy="766762"/>
          </a:xfrm>
          <a:prstGeom prst="roundRect">
            <a:avLst>
              <a:gd name="adj" fmla="val 16667"/>
            </a:avLst>
          </a:prstGeom>
          <a:solidFill>
            <a:srgbClr val="FFFFCC"/>
          </a:solidFill>
          <a:ln w="28575" algn="ctr">
            <a:solidFill>
              <a:schemeClr val="tx1"/>
            </a:solidFill>
            <a:round/>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cs-CZ" sz="1800">
                <a:solidFill>
                  <a:srgbClr val="0033CC"/>
                </a:solidFill>
                <a:latin typeface="Arial" panose="020B0604020202020204" pitchFamily="34" charset="0"/>
              </a:rPr>
              <a:t>Test set</a:t>
            </a:r>
            <a:endParaRPr lang="cs-CZ" altLang="cs-CZ" sz="1800">
              <a:solidFill>
                <a:srgbClr val="0033CC"/>
              </a:solidFill>
              <a:latin typeface="Arial" panose="020B0604020202020204" pitchFamily="34" charset="0"/>
            </a:endParaRPr>
          </a:p>
          <a:p>
            <a:pPr algn="ctr" eaLnBrk="1" hangingPunct="1">
              <a:spcBef>
                <a:spcPct val="50000"/>
              </a:spcBef>
              <a:buFontTx/>
              <a:buNone/>
            </a:pPr>
            <a:r>
              <a:rPr lang="cs-CZ" altLang="cs-CZ" sz="1400">
                <a:latin typeface="Arial" panose="020B0604020202020204" pitchFamily="34" charset="0"/>
              </a:rPr>
              <a:t>- prediktivní síla modelu </a:t>
            </a:r>
          </a:p>
        </p:txBody>
      </p:sp>
      <p:cxnSp>
        <p:nvCxnSpPr>
          <p:cNvPr id="62472" name="Přímá spojnice se šipkou 13"/>
          <p:cNvCxnSpPr>
            <a:cxnSpLocks noChangeShapeType="1"/>
          </p:cNvCxnSpPr>
          <p:nvPr/>
        </p:nvCxnSpPr>
        <p:spPr bwMode="auto">
          <a:xfrm flipH="1">
            <a:off x="2124075" y="2178050"/>
            <a:ext cx="3067050" cy="833438"/>
          </a:xfrm>
          <a:prstGeom prst="straightConnector1">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473" name="Přímá spojnice se šipkou 18"/>
          <p:cNvCxnSpPr>
            <a:cxnSpLocks noChangeShapeType="1"/>
          </p:cNvCxnSpPr>
          <p:nvPr/>
        </p:nvCxnSpPr>
        <p:spPr bwMode="auto">
          <a:xfrm>
            <a:off x="3627438" y="2441575"/>
            <a:ext cx="509587" cy="588963"/>
          </a:xfrm>
          <a:prstGeom prst="straightConnector1">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474" name="Přímá spojnice se šipkou 21"/>
          <p:cNvCxnSpPr>
            <a:cxnSpLocks noChangeShapeType="1"/>
          </p:cNvCxnSpPr>
          <p:nvPr/>
        </p:nvCxnSpPr>
        <p:spPr bwMode="auto">
          <a:xfrm>
            <a:off x="3132138" y="3559175"/>
            <a:ext cx="412750" cy="0"/>
          </a:xfrm>
          <a:prstGeom prst="straightConnector1">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475" name="Zaoblený obdélník 24"/>
          <p:cNvSpPr>
            <a:spLocks noChangeArrowheads="1"/>
          </p:cNvSpPr>
          <p:nvPr/>
        </p:nvSpPr>
        <p:spPr bwMode="auto">
          <a:xfrm>
            <a:off x="2066925" y="4275138"/>
            <a:ext cx="2451100" cy="1073150"/>
          </a:xfrm>
          <a:prstGeom prst="roundRect">
            <a:avLst>
              <a:gd name="adj" fmla="val 16667"/>
            </a:avLst>
          </a:prstGeom>
          <a:solidFill>
            <a:srgbClr val="FFFFCC"/>
          </a:solidFill>
          <a:ln w="28575" algn="ctr">
            <a:solidFill>
              <a:schemeClr val="tx1"/>
            </a:solidFill>
            <a:round/>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cs-CZ" altLang="cs-CZ" sz="1800">
                <a:solidFill>
                  <a:srgbClr val="0033CC"/>
                </a:solidFill>
                <a:latin typeface="Arial" panose="020B0604020202020204" pitchFamily="34" charset="0"/>
              </a:rPr>
              <a:t>Statistické vyhodnocení</a:t>
            </a:r>
          </a:p>
          <a:p>
            <a:pPr algn="ctr" eaLnBrk="1" hangingPunct="1">
              <a:spcBef>
                <a:spcPct val="50000"/>
              </a:spcBef>
              <a:buFontTx/>
              <a:buNone/>
            </a:pPr>
            <a:r>
              <a:rPr lang="cs-CZ" altLang="cs-CZ" sz="1400">
                <a:latin typeface="Arial" panose="020B0604020202020204" pitchFamily="34" charset="0"/>
              </a:rPr>
              <a:t>- </a:t>
            </a:r>
            <a:r>
              <a:rPr lang="cs-CZ" altLang="cs-CZ" sz="1400">
                <a:solidFill>
                  <a:srgbClr val="C00000"/>
                </a:solidFill>
                <a:latin typeface="Arial" panose="020B0604020202020204" pitchFamily="34" charset="0"/>
              </a:rPr>
              <a:t>špatně provedeno</a:t>
            </a:r>
          </a:p>
        </p:txBody>
      </p:sp>
      <p:cxnSp>
        <p:nvCxnSpPr>
          <p:cNvPr id="62476" name="Přímá spojnice se šipkou 25"/>
          <p:cNvCxnSpPr>
            <a:cxnSpLocks noChangeShapeType="1"/>
          </p:cNvCxnSpPr>
          <p:nvPr/>
        </p:nvCxnSpPr>
        <p:spPr bwMode="auto">
          <a:xfrm>
            <a:off x="1801813" y="4014788"/>
            <a:ext cx="265112" cy="322262"/>
          </a:xfrm>
          <a:prstGeom prst="straightConnector1">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477" name="Přímá spojnice se šipkou 27"/>
          <p:cNvCxnSpPr>
            <a:cxnSpLocks noChangeShapeType="1"/>
          </p:cNvCxnSpPr>
          <p:nvPr/>
        </p:nvCxnSpPr>
        <p:spPr bwMode="auto">
          <a:xfrm flipH="1">
            <a:off x="4572000" y="4024313"/>
            <a:ext cx="244475" cy="322262"/>
          </a:xfrm>
          <a:prstGeom prst="straightConnector1">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478" name="Přímá spojnice se šipkou 28"/>
          <p:cNvCxnSpPr>
            <a:cxnSpLocks noChangeShapeType="1"/>
          </p:cNvCxnSpPr>
          <p:nvPr/>
        </p:nvCxnSpPr>
        <p:spPr bwMode="auto">
          <a:xfrm>
            <a:off x="3309938" y="5516563"/>
            <a:ext cx="0" cy="433387"/>
          </a:xfrm>
          <a:prstGeom prst="straightConnector1">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479" name="Zaoblený obdélník 31"/>
          <p:cNvSpPr>
            <a:spLocks noChangeArrowheads="1"/>
          </p:cNvSpPr>
          <p:nvPr/>
        </p:nvSpPr>
        <p:spPr bwMode="auto">
          <a:xfrm>
            <a:off x="2000250" y="6056313"/>
            <a:ext cx="2665413" cy="409575"/>
          </a:xfrm>
          <a:prstGeom prst="roundRect">
            <a:avLst>
              <a:gd name="adj" fmla="val 16667"/>
            </a:avLst>
          </a:prstGeom>
          <a:solidFill>
            <a:srgbClr val="FFFFCC"/>
          </a:solidFill>
          <a:ln w="28575" algn="ctr">
            <a:solidFill>
              <a:schemeClr val="tx1"/>
            </a:solidFill>
            <a:round/>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cs-CZ" altLang="cs-CZ" sz="1800">
                <a:solidFill>
                  <a:srgbClr val="0033CC"/>
                </a:solidFill>
                <a:latin typeface="Arial" panose="020B0604020202020204" pitchFamily="34" charset="0"/>
              </a:rPr>
              <a:t>Publikování</a:t>
            </a:r>
          </a:p>
        </p:txBody>
      </p:sp>
      <p:sp>
        <p:nvSpPr>
          <p:cNvPr id="2" name="Násobení 1"/>
          <p:cNvSpPr/>
          <p:nvPr/>
        </p:nvSpPr>
        <p:spPr bwMode="auto">
          <a:xfrm rot="19877695">
            <a:off x="3489325" y="2405063"/>
            <a:ext cx="887413" cy="687387"/>
          </a:xfrm>
          <a:prstGeom prst="mathMultiply">
            <a:avLst>
              <a:gd name="adj1" fmla="val 7976"/>
            </a:avLst>
          </a:prstGeom>
          <a:solidFill>
            <a:srgbClr val="FF0000"/>
          </a:solidFill>
          <a:ln w="12700" cap="flat" cmpd="sng" algn="ctr">
            <a:solidFill>
              <a:schemeClr val="tx1"/>
            </a:solidFill>
            <a:prstDash val="solid"/>
            <a:round/>
            <a:headEnd type="none" w="med" len="med"/>
            <a:tailEnd type="none" w="med" len="med"/>
          </a:ln>
          <a:effectLst/>
          <a:extLst/>
        </p:spPr>
        <p:txBody>
          <a:bodyPr anchor="ctr">
            <a:spAutoFit/>
          </a:bodyPr>
          <a:lstStyle/>
          <a:p>
            <a:pPr algn="ctr" eaLnBrk="1" hangingPunct="1">
              <a:spcBef>
                <a:spcPct val="50000"/>
              </a:spcBef>
              <a:defRPr/>
            </a:pPr>
            <a:endParaRPr lang="cs-CZ">
              <a:latin typeface="Arial" charset="0"/>
            </a:endParaRPr>
          </a:p>
        </p:txBody>
      </p:sp>
    </p:spTree>
  </p:cSld>
  <p:clrMapOvr>
    <a:masterClrMapping/>
  </p:clrMapOvr>
  <p:transition spd="med">
    <p:pull dir="l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a:solidFill>
                  <a:srgbClr val="FFFFFF"/>
                </a:solidFill>
                <a:latin typeface="Arial" panose="020B0604020202020204" pitchFamily="34" charset="0"/>
              </a:rPr>
              <a:t>Neurčitost odhadu fyzikálně-chemické veličiny</a:t>
            </a:r>
            <a:endParaRPr lang="en-US" altLang="cs-CZ" sz="2400" b="1">
              <a:solidFill>
                <a:srgbClr val="FFFFFF"/>
              </a:solidFill>
              <a:latin typeface="Arial" panose="020B0604020202020204" pitchFamily="34" charset="0"/>
            </a:endParaRPr>
          </a:p>
        </p:txBody>
      </p:sp>
      <p:sp>
        <p:nvSpPr>
          <p:cNvPr id="64515" name="Rectangle 3"/>
          <p:cNvSpPr>
            <a:spLocks noGrp="1" noChangeArrowheads="1"/>
          </p:cNvSpPr>
          <p:nvPr>
            <p:ph type="subTitle" idx="1"/>
          </p:nvPr>
        </p:nvSpPr>
        <p:spPr>
          <a:xfrm>
            <a:off x="539750" y="908050"/>
            <a:ext cx="8135938" cy="5256213"/>
          </a:xfrm>
          <a:noFill/>
        </p:spPr>
        <p:txBody>
          <a:bodyPr/>
          <a:lstStyle/>
          <a:p>
            <a:pPr algn="l">
              <a:lnSpc>
                <a:spcPct val="130000"/>
              </a:lnSpc>
              <a:spcAft>
                <a:spcPct val="20000"/>
              </a:spcAft>
              <a:buFontTx/>
              <a:buChar char="•"/>
            </a:pPr>
            <a:r>
              <a:rPr lang="cs-CZ" altLang="cs-CZ" sz="1600" dirty="0" smtClean="0">
                <a:latin typeface="Arial" panose="020B0604020202020204" pitchFamily="34" charset="0"/>
              </a:rPr>
              <a:t> Celková neurčitost hodnoty veličiny </a:t>
            </a:r>
            <a:r>
              <a:rPr lang="cs-CZ" altLang="cs-CZ" sz="1600" i="1" dirty="0" smtClean="0">
                <a:latin typeface="Arial" panose="020B0604020202020204" pitchFamily="34" charset="0"/>
              </a:rPr>
              <a:t>q</a:t>
            </a:r>
            <a:r>
              <a:rPr lang="cs-CZ" altLang="cs-CZ" sz="1600" dirty="0" smtClean="0">
                <a:latin typeface="Arial" panose="020B0604020202020204" pitchFamily="34" charset="0"/>
              </a:rPr>
              <a:t> určena správností a přesností dat použitých pro výpočet </a:t>
            </a:r>
            <a:r>
              <a:rPr lang="cs-CZ" altLang="cs-CZ" sz="1600" i="1" dirty="0" smtClean="0">
                <a:latin typeface="Arial" panose="020B0604020202020204" pitchFamily="34" charset="0"/>
              </a:rPr>
              <a:t>q</a:t>
            </a:r>
            <a:r>
              <a:rPr lang="cs-CZ" altLang="cs-CZ" sz="1600" dirty="0" smtClean="0">
                <a:latin typeface="Arial" panose="020B0604020202020204" pitchFamily="34" charset="0"/>
              </a:rPr>
              <a:t>.</a:t>
            </a:r>
          </a:p>
          <a:p>
            <a:pPr algn="l">
              <a:lnSpc>
                <a:spcPct val="130000"/>
              </a:lnSpc>
              <a:spcAft>
                <a:spcPct val="20000"/>
              </a:spcAft>
              <a:buFontTx/>
              <a:buChar char="•"/>
            </a:pPr>
            <a:endParaRPr lang="cs-CZ" altLang="cs-CZ" sz="1200" dirty="0" smtClean="0">
              <a:latin typeface="Arial" panose="020B0604020202020204" pitchFamily="34" charset="0"/>
            </a:endParaRPr>
          </a:p>
          <a:p>
            <a:pPr algn="l">
              <a:lnSpc>
                <a:spcPct val="120000"/>
              </a:lnSpc>
              <a:spcAft>
                <a:spcPct val="20000"/>
              </a:spcAft>
              <a:buFontTx/>
              <a:buChar char="•"/>
            </a:pPr>
            <a:r>
              <a:rPr lang="cs-CZ" altLang="cs-CZ" sz="1600" b="1" dirty="0" smtClean="0">
                <a:solidFill>
                  <a:srgbClr val="000066"/>
                </a:solidFill>
                <a:latin typeface="Arial" panose="020B0604020202020204" pitchFamily="34" charset="0"/>
              </a:rPr>
              <a:t> Správnost (</a:t>
            </a:r>
            <a:r>
              <a:rPr lang="cs-CZ" altLang="cs-CZ" sz="1600" b="1" dirty="0" err="1" smtClean="0">
                <a:solidFill>
                  <a:srgbClr val="000066"/>
                </a:solidFill>
                <a:latin typeface="Arial" panose="020B0604020202020204" pitchFamily="34" charset="0"/>
              </a:rPr>
              <a:t>accuracy</a:t>
            </a:r>
            <a:r>
              <a:rPr lang="cs-CZ" altLang="cs-CZ" sz="1600" b="1" dirty="0" smtClean="0">
                <a:solidFill>
                  <a:srgbClr val="000066"/>
                </a:solidFill>
                <a:latin typeface="Arial" panose="020B0604020202020204" pitchFamily="34" charset="0"/>
              </a:rPr>
              <a:t>):</a:t>
            </a:r>
            <a:r>
              <a:rPr lang="cs-CZ" altLang="cs-CZ" sz="1600" dirty="0" smtClean="0">
                <a:latin typeface="Arial" panose="020B0604020202020204" pitchFamily="34" charset="0"/>
              </a:rPr>
              <a:t> měřítko stupně aproximace správné hodnoty </a:t>
            </a:r>
            <a:r>
              <a:rPr lang="cs-CZ" altLang="cs-CZ" sz="1600" i="1" dirty="0" err="1" smtClean="0">
                <a:latin typeface="Arial" panose="020B0604020202020204" pitchFamily="34" charset="0"/>
              </a:rPr>
              <a:t>q</a:t>
            </a:r>
            <a:r>
              <a:rPr lang="cs-CZ" altLang="cs-CZ" sz="1600" baseline="-25000" dirty="0" err="1" smtClean="0">
                <a:latin typeface="Arial" panose="020B0604020202020204" pitchFamily="34" charset="0"/>
              </a:rPr>
              <a:t>správná</a:t>
            </a:r>
            <a:r>
              <a:rPr lang="cs-CZ" altLang="cs-CZ" sz="1600" dirty="0" smtClean="0">
                <a:latin typeface="Arial" panose="020B0604020202020204" pitchFamily="34" charset="0"/>
              </a:rPr>
              <a:t>. Absolutní chyba = </a:t>
            </a:r>
            <a:r>
              <a:rPr lang="en-US" altLang="cs-CZ" sz="1600" dirty="0" smtClean="0">
                <a:latin typeface="Arial" panose="020B0604020202020204" pitchFamily="34" charset="0"/>
                <a:cs typeface="Times New Roman" panose="02020603050405020304" pitchFamily="18" charset="0"/>
              </a:rPr>
              <a:t>µ</a:t>
            </a:r>
            <a:r>
              <a:rPr lang="cs-CZ" altLang="cs-CZ" sz="1600" dirty="0" smtClean="0">
                <a:latin typeface="Arial" panose="020B0604020202020204" pitchFamily="34" charset="0"/>
                <a:cs typeface="Times New Roman" panose="02020603050405020304" pitchFamily="18" charset="0"/>
              </a:rPr>
              <a:t>- </a:t>
            </a:r>
            <a:r>
              <a:rPr lang="cs-CZ" altLang="cs-CZ" sz="1600" i="1" dirty="0" err="1" smtClean="0">
                <a:latin typeface="Arial" panose="020B0604020202020204" pitchFamily="34" charset="0"/>
              </a:rPr>
              <a:t>q</a:t>
            </a:r>
            <a:r>
              <a:rPr lang="cs-CZ" altLang="cs-CZ" sz="1600" baseline="-25000" dirty="0" err="1" smtClean="0">
                <a:latin typeface="Arial" panose="020B0604020202020204" pitchFamily="34" charset="0"/>
              </a:rPr>
              <a:t>správná</a:t>
            </a:r>
            <a:r>
              <a:rPr lang="cs-CZ" altLang="cs-CZ" sz="1600" dirty="0" smtClean="0">
                <a:latin typeface="Arial" panose="020B0604020202020204" pitchFamily="34" charset="0"/>
              </a:rPr>
              <a:t>, </a:t>
            </a:r>
            <a:r>
              <a:rPr lang="en-US" altLang="cs-CZ" sz="1600" dirty="0" smtClean="0">
                <a:latin typeface="Arial" panose="020B0604020202020204" pitchFamily="34" charset="0"/>
                <a:cs typeface="Times New Roman" panose="02020603050405020304" pitchFamily="18" charset="0"/>
              </a:rPr>
              <a:t>µ</a:t>
            </a:r>
            <a:r>
              <a:rPr lang="cs-CZ" altLang="cs-CZ" sz="1600" dirty="0" smtClean="0">
                <a:latin typeface="Arial" panose="020B0604020202020204" pitchFamily="34" charset="0"/>
                <a:cs typeface="Times New Roman" panose="02020603050405020304" pitchFamily="18" charset="0"/>
              </a:rPr>
              <a:t> st</a:t>
            </a:r>
            <a:r>
              <a:rPr lang="cs-CZ" altLang="cs-CZ" sz="1600" dirty="0" smtClean="0">
                <a:latin typeface="Arial" panose="020B0604020202020204" pitchFamily="34" charset="0"/>
              </a:rPr>
              <a:t>ř</a:t>
            </a:r>
            <a:r>
              <a:rPr lang="cs-CZ" altLang="cs-CZ" sz="1600" dirty="0" smtClean="0">
                <a:latin typeface="Arial" panose="020B0604020202020204" pitchFamily="34" charset="0"/>
                <a:cs typeface="Times New Roman" panose="02020603050405020304" pitchFamily="18" charset="0"/>
              </a:rPr>
              <a:t>ední hodnota </a:t>
            </a:r>
            <a:r>
              <a:rPr lang="cs-CZ" altLang="cs-CZ" sz="1600" i="1" dirty="0" smtClean="0">
                <a:latin typeface="Arial" panose="020B0604020202020204" pitchFamily="34" charset="0"/>
                <a:cs typeface="Times New Roman" panose="02020603050405020304" pitchFamily="18" charset="0"/>
              </a:rPr>
              <a:t>q</a:t>
            </a:r>
            <a:r>
              <a:rPr lang="cs-CZ" altLang="cs-CZ" sz="1600" dirty="0" smtClean="0">
                <a:latin typeface="Arial" panose="020B0604020202020204" pitchFamily="34" charset="0"/>
                <a:cs typeface="Times New Roman" panose="02020603050405020304" pitchFamily="18" charset="0"/>
              </a:rPr>
              <a:t>. Neur</a:t>
            </a:r>
            <a:r>
              <a:rPr lang="cs-CZ" altLang="cs-CZ" sz="1600" dirty="0" smtClean="0">
                <a:latin typeface="Arial" panose="020B0604020202020204" pitchFamily="34" charset="0"/>
              </a:rPr>
              <a:t>č</a:t>
            </a:r>
            <a:r>
              <a:rPr lang="cs-CZ" altLang="cs-CZ" sz="1600" dirty="0" smtClean="0">
                <a:latin typeface="Arial" panose="020B0604020202020204" pitchFamily="34" charset="0"/>
                <a:cs typeface="Times New Roman" panose="02020603050405020304" pitchFamily="18" charset="0"/>
              </a:rPr>
              <a:t>itost (nejistota) roste a správnost klesá v důsledku systematických chyb (chyba metody, ...)</a:t>
            </a:r>
          </a:p>
          <a:p>
            <a:pPr algn="l">
              <a:lnSpc>
                <a:spcPct val="120000"/>
              </a:lnSpc>
              <a:spcAft>
                <a:spcPct val="20000"/>
              </a:spcAft>
              <a:buFontTx/>
              <a:buChar char="•"/>
            </a:pPr>
            <a:endParaRPr lang="cs-CZ" altLang="cs-CZ" sz="1200" dirty="0" smtClean="0">
              <a:latin typeface="Arial" panose="020B0604020202020204" pitchFamily="34" charset="0"/>
              <a:cs typeface="Times New Roman" panose="02020603050405020304" pitchFamily="18" charset="0"/>
            </a:endParaRPr>
          </a:p>
          <a:p>
            <a:pPr algn="l">
              <a:lnSpc>
                <a:spcPct val="130000"/>
              </a:lnSpc>
              <a:spcAft>
                <a:spcPct val="20000"/>
              </a:spcAft>
              <a:buFontTx/>
              <a:buChar char="•"/>
            </a:pPr>
            <a:r>
              <a:rPr lang="cs-CZ" altLang="cs-CZ" sz="1600" b="1" dirty="0" smtClean="0">
                <a:solidFill>
                  <a:srgbClr val="000066"/>
                </a:solidFill>
                <a:latin typeface="Arial" panose="020B0604020202020204" pitchFamily="34" charset="0"/>
                <a:cs typeface="Times New Roman" panose="02020603050405020304" pitchFamily="18" charset="0"/>
              </a:rPr>
              <a:t> P</a:t>
            </a:r>
            <a:r>
              <a:rPr lang="cs-CZ" altLang="cs-CZ" sz="1600" b="1" dirty="0" smtClean="0">
                <a:solidFill>
                  <a:srgbClr val="000066"/>
                </a:solidFill>
                <a:latin typeface="Arial" panose="020B0604020202020204" pitchFamily="34" charset="0"/>
              </a:rPr>
              <a:t>ř</a:t>
            </a:r>
            <a:r>
              <a:rPr lang="cs-CZ" altLang="cs-CZ" sz="1600" b="1" dirty="0" smtClean="0">
                <a:solidFill>
                  <a:srgbClr val="000066"/>
                </a:solidFill>
                <a:latin typeface="Arial" panose="020B0604020202020204" pitchFamily="34" charset="0"/>
                <a:cs typeface="Times New Roman" panose="02020603050405020304" pitchFamily="18" charset="0"/>
              </a:rPr>
              <a:t>esnost (</a:t>
            </a:r>
            <a:r>
              <a:rPr lang="cs-CZ" altLang="cs-CZ" sz="1600" b="1" dirty="0" err="1" smtClean="0">
                <a:solidFill>
                  <a:srgbClr val="000066"/>
                </a:solidFill>
                <a:latin typeface="Arial" panose="020B0604020202020204" pitchFamily="34" charset="0"/>
                <a:cs typeface="Times New Roman" panose="02020603050405020304" pitchFamily="18" charset="0"/>
              </a:rPr>
              <a:t>precision</a:t>
            </a:r>
            <a:r>
              <a:rPr lang="cs-CZ" altLang="cs-CZ" sz="1600" b="1" dirty="0" smtClean="0">
                <a:solidFill>
                  <a:srgbClr val="000066"/>
                </a:solidFill>
                <a:latin typeface="Arial" panose="020B0604020202020204" pitchFamily="34" charset="0"/>
                <a:cs typeface="Times New Roman" panose="02020603050405020304" pitchFamily="18" charset="0"/>
              </a:rPr>
              <a:t>):</a:t>
            </a:r>
            <a:r>
              <a:rPr lang="cs-CZ" altLang="cs-CZ" sz="1600" dirty="0" smtClean="0">
                <a:latin typeface="Arial" panose="020B0604020202020204" pitchFamily="34" charset="0"/>
                <a:cs typeface="Times New Roman" panose="02020603050405020304" pitchFamily="18" charset="0"/>
              </a:rPr>
              <a:t> </a:t>
            </a:r>
            <a:r>
              <a:rPr lang="cs-CZ" altLang="cs-CZ" sz="1600" dirty="0" smtClean="0">
                <a:latin typeface="Arial" panose="020B0604020202020204" pitchFamily="34" charset="0"/>
              </a:rPr>
              <a:t>měřítko</a:t>
            </a:r>
            <a:r>
              <a:rPr lang="cs-CZ" altLang="cs-CZ" sz="1600" dirty="0" smtClean="0">
                <a:latin typeface="Arial" panose="020B0604020202020204" pitchFamily="34" charset="0"/>
                <a:cs typeface="Times New Roman" panose="02020603050405020304" pitchFamily="18" charset="0"/>
              </a:rPr>
              <a:t> reprodukovatelnosti výsledku m</a:t>
            </a:r>
            <a:r>
              <a:rPr lang="cs-CZ" altLang="cs-CZ" sz="1600" dirty="0" smtClean="0">
                <a:latin typeface="Arial" panose="020B0604020202020204" pitchFamily="34" charset="0"/>
              </a:rPr>
              <a:t>ěř</a:t>
            </a:r>
            <a:r>
              <a:rPr lang="cs-CZ" altLang="cs-CZ" sz="1600" dirty="0" smtClean="0">
                <a:latin typeface="Arial" panose="020B0604020202020204" pitchFamily="34" charset="0"/>
                <a:cs typeface="Times New Roman" panose="02020603050405020304" pitchFamily="18" charset="0"/>
              </a:rPr>
              <a:t>ené rozptýlením nam</a:t>
            </a:r>
            <a:r>
              <a:rPr lang="cs-CZ" altLang="cs-CZ" sz="1600" dirty="0" smtClean="0">
                <a:latin typeface="Arial" panose="020B0604020202020204" pitchFamily="34" charset="0"/>
              </a:rPr>
              <a:t>ě</a:t>
            </a:r>
            <a:r>
              <a:rPr lang="cs-CZ" altLang="cs-CZ" sz="1600" dirty="0" smtClean="0">
                <a:latin typeface="Arial" panose="020B0604020202020204" pitchFamily="34" charset="0"/>
                <a:cs typeface="Times New Roman" panose="02020603050405020304" pitchFamily="18" charset="0"/>
              </a:rPr>
              <a:t>řených </a:t>
            </a:r>
            <a:r>
              <a:rPr lang="cs-CZ" altLang="cs-CZ" sz="1600" dirty="0" smtClean="0">
                <a:latin typeface="Arial" panose="020B0604020202020204" pitchFamily="34" charset="0"/>
              </a:rPr>
              <a:t>č</a:t>
            </a:r>
            <a:r>
              <a:rPr lang="cs-CZ" altLang="cs-CZ" sz="1600" dirty="0" smtClean="0">
                <a:latin typeface="Arial" panose="020B0604020202020204" pitchFamily="34" charset="0"/>
                <a:cs typeface="Times New Roman" panose="02020603050405020304" pitchFamily="18" charset="0"/>
              </a:rPr>
              <a:t>i odhadnutých hodnot </a:t>
            </a:r>
            <a:r>
              <a:rPr lang="cs-CZ" altLang="cs-CZ" sz="1600" i="1" dirty="0" smtClean="0">
                <a:latin typeface="Arial" panose="020B0604020202020204" pitchFamily="34" charset="0"/>
                <a:cs typeface="Times New Roman" panose="02020603050405020304" pitchFamily="18" charset="0"/>
              </a:rPr>
              <a:t>q</a:t>
            </a:r>
            <a:r>
              <a:rPr lang="cs-CZ" altLang="cs-CZ" sz="1600" dirty="0" smtClean="0">
                <a:latin typeface="Arial" panose="020B0604020202020204" pitchFamily="34" charset="0"/>
                <a:cs typeface="Times New Roman" panose="02020603050405020304" pitchFamily="18" charset="0"/>
              </a:rPr>
              <a:t> kolem st</a:t>
            </a:r>
            <a:r>
              <a:rPr lang="cs-CZ" altLang="cs-CZ" sz="1600" dirty="0" smtClean="0">
                <a:latin typeface="Arial" panose="020B0604020202020204" pitchFamily="34" charset="0"/>
              </a:rPr>
              <a:t>ř</a:t>
            </a:r>
            <a:r>
              <a:rPr lang="cs-CZ" altLang="cs-CZ" sz="1600" dirty="0" smtClean="0">
                <a:latin typeface="Arial" panose="020B0604020202020204" pitchFamily="34" charset="0"/>
                <a:cs typeface="Times New Roman" panose="02020603050405020304" pitchFamily="18" charset="0"/>
              </a:rPr>
              <a:t>ední hodnoty. Neur</a:t>
            </a:r>
            <a:r>
              <a:rPr lang="cs-CZ" altLang="cs-CZ" sz="1600" dirty="0" smtClean="0">
                <a:latin typeface="Arial" panose="020B0604020202020204" pitchFamily="34" charset="0"/>
              </a:rPr>
              <a:t>č</a:t>
            </a:r>
            <a:r>
              <a:rPr lang="cs-CZ" altLang="cs-CZ" sz="1600" dirty="0" smtClean="0">
                <a:latin typeface="Arial" panose="020B0604020202020204" pitchFamily="34" charset="0"/>
                <a:cs typeface="Times New Roman" panose="02020603050405020304" pitchFamily="18" charset="0"/>
              </a:rPr>
              <a:t>itost (nejistota) roste a přesnost klesá v d</a:t>
            </a:r>
            <a:r>
              <a:rPr lang="cs-CZ" altLang="cs-CZ" sz="1600" dirty="0" smtClean="0">
                <a:latin typeface="Arial" panose="020B0604020202020204" pitchFamily="34" charset="0"/>
              </a:rPr>
              <a:t>ů</a:t>
            </a:r>
            <a:r>
              <a:rPr lang="cs-CZ" altLang="cs-CZ" sz="1600" dirty="0" smtClean="0">
                <a:latin typeface="Arial" panose="020B0604020202020204" pitchFamily="34" charset="0"/>
                <a:cs typeface="Times New Roman" panose="02020603050405020304" pitchFamily="18" charset="0"/>
              </a:rPr>
              <a:t>sledku náhodných chyb. Přesnost lze ur</a:t>
            </a:r>
            <a:r>
              <a:rPr lang="cs-CZ" altLang="cs-CZ" sz="1600" dirty="0" smtClean="0">
                <a:latin typeface="Arial" panose="020B0604020202020204" pitchFamily="34" charset="0"/>
              </a:rPr>
              <a:t>č</a:t>
            </a:r>
            <a:r>
              <a:rPr lang="cs-CZ" altLang="cs-CZ" sz="1600" dirty="0" smtClean="0">
                <a:latin typeface="Arial" panose="020B0604020202020204" pitchFamily="34" charset="0"/>
                <a:cs typeface="Times New Roman" panose="02020603050405020304" pitchFamily="18" charset="0"/>
              </a:rPr>
              <a:t>it pomocí statistických metod (za předpokladu platnosti Gaussova normálního rozd</a:t>
            </a:r>
            <a:r>
              <a:rPr lang="cs-CZ" altLang="cs-CZ" sz="1600" dirty="0" smtClean="0">
                <a:latin typeface="Arial" panose="020B0604020202020204" pitchFamily="34" charset="0"/>
              </a:rPr>
              <a:t>ě</a:t>
            </a:r>
            <a:r>
              <a:rPr lang="cs-CZ" altLang="cs-CZ" sz="1600" dirty="0" smtClean="0">
                <a:latin typeface="Arial" panose="020B0604020202020204" pitchFamily="34" charset="0"/>
                <a:cs typeface="Times New Roman" panose="02020603050405020304" pitchFamily="18" charset="0"/>
              </a:rPr>
              <a:t>lení).</a:t>
            </a:r>
          </a:p>
          <a:p>
            <a:pPr algn="l">
              <a:lnSpc>
                <a:spcPct val="130000"/>
              </a:lnSpc>
              <a:spcAft>
                <a:spcPct val="20000"/>
              </a:spcAft>
              <a:buFontTx/>
              <a:buChar char="•"/>
            </a:pPr>
            <a:endParaRPr lang="cs-CZ" altLang="cs-CZ" sz="1200" dirty="0" smtClean="0">
              <a:latin typeface="Arial" panose="020B0604020202020204" pitchFamily="34" charset="0"/>
              <a:cs typeface="Times New Roman" panose="02020603050405020304" pitchFamily="18" charset="0"/>
            </a:endParaRPr>
          </a:p>
          <a:p>
            <a:pPr algn="l">
              <a:lnSpc>
                <a:spcPct val="130000"/>
              </a:lnSpc>
              <a:spcAft>
                <a:spcPct val="20000"/>
              </a:spcAft>
              <a:buFontTx/>
              <a:buChar char="•"/>
            </a:pPr>
            <a:r>
              <a:rPr lang="cs-CZ" altLang="cs-CZ" sz="1600" b="1" dirty="0" smtClean="0">
                <a:solidFill>
                  <a:srgbClr val="000066"/>
                </a:solidFill>
                <a:latin typeface="Arial" panose="020B0604020202020204" pitchFamily="34" charset="0"/>
                <a:cs typeface="Times New Roman" panose="02020603050405020304" pitchFamily="18" charset="0"/>
              </a:rPr>
              <a:t> Sm</a:t>
            </a:r>
            <a:r>
              <a:rPr lang="cs-CZ" altLang="cs-CZ" sz="1600" b="1" dirty="0" smtClean="0">
                <a:solidFill>
                  <a:srgbClr val="000066"/>
                </a:solidFill>
                <a:latin typeface="Arial" panose="020B0604020202020204" pitchFamily="34" charset="0"/>
              </a:rPr>
              <a:t>ě</a:t>
            </a:r>
            <a:r>
              <a:rPr lang="cs-CZ" altLang="cs-CZ" sz="1600" b="1" dirty="0" smtClean="0">
                <a:solidFill>
                  <a:srgbClr val="000066"/>
                </a:solidFill>
                <a:latin typeface="Arial" panose="020B0604020202020204" pitchFamily="34" charset="0"/>
                <a:cs typeface="Times New Roman" panose="02020603050405020304" pitchFamily="18" charset="0"/>
              </a:rPr>
              <a:t>rodatná odchylka (standard </a:t>
            </a:r>
            <a:r>
              <a:rPr lang="cs-CZ" altLang="cs-CZ" sz="1600" b="1" dirty="0" err="1" smtClean="0">
                <a:solidFill>
                  <a:srgbClr val="000066"/>
                </a:solidFill>
                <a:latin typeface="Arial" panose="020B0604020202020204" pitchFamily="34" charset="0"/>
                <a:cs typeface="Times New Roman" panose="02020603050405020304" pitchFamily="18" charset="0"/>
              </a:rPr>
              <a:t>deviation</a:t>
            </a:r>
            <a:r>
              <a:rPr lang="cs-CZ" altLang="cs-CZ" sz="1600" b="1" dirty="0" smtClean="0">
                <a:solidFill>
                  <a:srgbClr val="000066"/>
                </a:solidFill>
                <a:latin typeface="Arial" panose="020B0604020202020204" pitchFamily="34" charset="0"/>
                <a:cs typeface="Times New Roman" panose="02020603050405020304" pitchFamily="18" charset="0"/>
              </a:rPr>
              <a:t>) </a:t>
            </a:r>
            <a:r>
              <a:rPr lang="el-GR" altLang="cs-CZ" sz="1600" b="1" i="1" dirty="0" smtClean="0">
                <a:solidFill>
                  <a:srgbClr val="000066"/>
                </a:solidFill>
                <a:latin typeface="Arial" panose="020B0604020202020204" pitchFamily="34" charset="0"/>
                <a:cs typeface="Arial" panose="020B0604020202020204" pitchFamily="34" charset="0"/>
              </a:rPr>
              <a:t>σ</a:t>
            </a:r>
            <a:r>
              <a:rPr lang="cs-CZ" altLang="cs-CZ" sz="1600" b="1" baseline="-25000" dirty="0" smtClean="0">
                <a:solidFill>
                  <a:srgbClr val="000066"/>
                </a:solidFill>
                <a:latin typeface="Arial" panose="020B0604020202020204" pitchFamily="34" charset="0"/>
                <a:cs typeface="Arial" panose="020B0604020202020204" pitchFamily="34" charset="0"/>
              </a:rPr>
              <a:t>p</a:t>
            </a:r>
            <a:r>
              <a:rPr lang="cs-CZ" altLang="cs-CZ" sz="1600" dirty="0" smtClean="0">
                <a:latin typeface="Arial" panose="020B0604020202020204" pitchFamily="34" charset="0"/>
                <a:cs typeface="Times New Roman" panose="02020603050405020304" pitchFamily="18" charset="0"/>
              </a:rPr>
              <a:t>: statistická veli</a:t>
            </a:r>
            <a:r>
              <a:rPr lang="cs-CZ" altLang="cs-CZ" sz="1600" dirty="0" smtClean="0">
                <a:latin typeface="Arial" panose="020B0604020202020204" pitchFamily="34" charset="0"/>
              </a:rPr>
              <a:t>č</a:t>
            </a:r>
            <a:r>
              <a:rPr lang="cs-CZ" altLang="cs-CZ" sz="1600" dirty="0" smtClean="0">
                <a:latin typeface="Arial" panose="020B0604020202020204" pitchFamily="34" charset="0"/>
                <a:cs typeface="Times New Roman" panose="02020603050405020304" pitchFamily="18" charset="0"/>
              </a:rPr>
              <a:t>ina popisující rozptýlení hodnot odhadu veličiny </a:t>
            </a:r>
            <a:r>
              <a:rPr lang="cs-CZ" altLang="cs-CZ" sz="1600" i="1" dirty="0" smtClean="0">
                <a:latin typeface="Arial" panose="020B0604020202020204" pitchFamily="34" charset="0"/>
                <a:cs typeface="Times New Roman" panose="02020603050405020304" pitchFamily="18" charset="0"/>
              </a:rPr>
              <a:t>q</a:t>
            </a:r>
            <a:r>
              <a:rPr lang="cs-CZ" altLang="cs-CZ" sz="1600" dirty="0" smtClean="0">
                <a:latin typeface="Arial" panose="020B0604020202020204" pitchFamily="34" charset="0"/>
                <a:cs typeface="Times New Roman" panose="02020603050405020304" pitchFamily="18" charset="0"/>
              </a:rPr>
              <a:t> kolem její střední hodnoty </a:t>
            </a:r>
            <a:r>
              <a:rPr lang="en-US" altLang="cs-CZ" sz="1600" dirty="0" smtClean="0">
                <a:latin typeface="Arial" panose="020B0604020202020204" pitchFamily="34" charset="0"/>
                <a:cs typeface="Times New Roman" panose="02020603050405020304" pitchFamily="18" charset="0"/>
              </a:rPr>
              <a:t>µ</a:t>
            </a:r>
            <a:r>
              <a:rPr lang="cs-CZ" altLang="cs-CZ" sz="1600" dirty="0" smtClean="0">
                <a:latin typeface="Arial" panose="020B0604020202020204" pitchFamily="34" charset="0"/>
                <a:cs typeface="Times New Roman" panose="02020603050405020304" pitchFamily="18" charset="0"/>
              </a:rPr>
              <a:t>.</a:t>
            </a:r>
            <a:endParaRPr lang="en-US" altLang="cs-CZ" sz="1600" dirty="0" smtClean="0">
              <a:latin typeface="Arial" panose="020B0604020202020204" pitchFamily="34" charset="0"/>
              <a:cs typeface="Times New Roman" panose="02020603050405020304" pitchFamily="18" charset="0"/>
            </a:endParaRPr>
          </a:p>
        </p:txBody>
      </p:sp>
    </p:spTree>
  </p:cSld>
  <p:clrMapOvr>
    <a:masterClrMapping/>
  </p:clrMapOvr>
  <p:transition spd="med">
    <p:pull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cs-CZ" sz="2400" b="1" dirty="0" err="1">
                <a:solidFill>
                  <a:srgbClr val="FFFFFF"/>
                </a:solidFill>
                <a:latin typeface="Arial" panose="020B0604020202020204" pitchFamily="34" charset="0"/>
              </a:rPr>
              <a:t>Fyzik</a:t>
            </a:r>
            <a:r>
              <a:rPr lang="cs-CZ" altLang="cs-CZ" sz="2400" b="1" dirty="0" err="1">
                <a:solidFill>
                  <a:srgbClr val="FFFFFF"/>
                </a:solidFill>
                <a:latin typeface="Arial" panose="020B0604020202020204" pitchFamily="34" charset="0"/>
              </a:rPr>
              <a:t>álně</a:t>
            </a:r>
            <a:r>
              <a:rPr lang="cs-CZ" altLang="cs-CZ" sz="2400" b="1" dirty="0">
                <a:solidFill>
                  <a:srgbClr val="FFFFFF"/>
                </a:solidFill>
                <a:latin typeface="Arial" panose="020B0604020202020204" pitchFamily="34" charset="0"/>
              </a:rPr>
              <a:t> chemické vlastnosti</a:t>
            </a:r>
            <a:endParaRPr lang="en-US" altLang="cs-CZ" sz="2400" b="1" dirty="0">
              <a:solidFill>
                <a:srgbClr val="FFFFFF"/>
              </a:solidFill>
              <a:latin typeface="Arial" panose="020B0604020202020204" pitchFamily="34" charset="0"/>
            </a:endParaRPr>
          </a:p>
        </p:txBody>
      </p:sp>
      <p:sp>
        <p:nvSpPr>
          <p:cNvPr id="15363" name="Rectangle 23"/>
          <p:cNvSpPr>
            <a:spLocks noChangeArrowheads="1"/>
          </p:cNvSpPr>
          <p:nvPr/>
        </p:nvSpPr>
        <p:spPr bwMode="auto">
          <a:xfrm>
            <a:off x="106363" y="836613"/>
            <a:ext cx="54737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800100" indent="-342900">
              <a:spcBef>
                <a:spcPct val="20000"/>
              </a:spcBef>
              <a:buChar char="–"/>
              <a:defRPr sz="2800">
                <a:solidFill>
                  <a:schemeClr val="tx1"/>
                </a:solidFill>
                <a:latin typeface="Times New Roman" panose="02020603050405020304" pitchFamily="18" charset="0"/>
              </a:defRPr>
            </a:lvl2pPr>
            <a:lvl3pPr marL="1257300" indent="-342900">
              <a:spcBef>
                <a:spcPct val="20000"/>
              </a:spcBef>
              <a:buChar char="•"/>
              <a:defRPr sz="2400">
                <a:solidFill>
                  <a:schemeClr val="tx1"/>
                </a:solidFill>
                <a:latin typeface="Times New Roman" panose="02020603050405020304" pitchFamily="18" charset="0"/>
              </a:defRPr>
            </a:lvl3pPr>
            <a:lvl4pPr marL="1714500" indent="-342900">
              <a:spcBef>
                <a:spcPct val="20000"/>
              </a:spcBef>
              <a:buChar char="–"/>
              <a:defRPr sz="2000">
                <a:solidFill>
                  <a:schemeClr val="tx1"/>
                </a:solidFill>
                <a:latin typeface="Times New Roman" panose="02020603050405020304" pitchFamily="18" charset="0"/>
              </a:defRPr>
            </a:lvl4pPr>
            <a:lvl5pPr marL="2171700" indent="-342900">
              <a:spcBef>
                <a:spcPct val="20000"/>
              </a:spcBef>
              <a:buChar char="»"/>
              <a:defRPr sz="2000">
                <a:solidFill>
                  <a:schemeClr val="tx1"/>
                </a:solidFill>
                <a:latin typeface="Times New Roman" panose="02020603050405020304" pitchFamily="18" charset="0"/>
              </a:defRPr>
            </a:lvl5pPr>
            <a:lvl6pPr marL="2628900" indent="-3429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86100" indent="-3429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43300" indent="-3429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000500" indent="-3429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50000"/>
              </a:lnSpc>
              <a:spcBef>
                <a:spcPct val="50000"/>
              </a:spcBef>
            </a:pPr>
            <a:r>
              <a:rPr lang="cs-CZ" altLang="cs-CZ" sz="1400" dirty="0">
                <a:latin typeface="Tahoma" panose="020B0604030504040204" pitchFamily="34" charset="0"/>
                <a:ea typeface="Tahoma" panose="020B0604030504040204" pitchFamily="34" charset="0"/>
                <a:cs typeface="Tahoma" panose="020B0604030504040204" pitchFamily="34" charset="0"/>
              </a:rPr>
              <a:t>Chemicko-inženýrské výpočty, modelování osudu chemických látek v životním prostředí, …</a:t>
            </a:r>
            <a:endParaRPr lang="en-US" altLang="cs-CZ" sz="1400"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150000"/>
              </a:lnSpc>
              <a:spcBef>
                <a:spcPct val="50000"/>
              </a:spcBef>
            </a:pPr>
            <a:r>
              <a:rPr lang="cs-CZ" altLang="cs-CZ" sz="1400" dirty="0" smtClean="0">
                <a:latin typeface="Tahoma" panose="020B0604030504040204" pitchFamily="34" charset="0"/>
                <a:ea typeface="Tahoma" panose="020B0604030504040204" pitchFamily="34" charset="0"/>
                <a:cs typeface="Tahoma" panose="020B0604030504040204" pitchFamily="34" charset="0"/>
              </a:rPr>
              <a:t>Č</a:t>
            </a:r>
            <a:r>
              <a:rPr lang="en-US" altLang="cs-CZ" sz="1400" dirty="0" err="1" smtClean="0">
                <a:latin typeface="Tahoma" panose="020B0604030504040204" pitchFamily="34" charset="0"/>
                <a:ea typeface="Tahoma" panose="020B0604030504040204" pitchFamily="34" charset="0"/>
                <a:cs typeface="Tahoma" panose="020B0604030504040204" pitchFamily="34" charset="0"/>
              </a:rPr>
              <a:t>asto</a:t>
            </a:r>
            <a:r>
              <a:rPr lang="en-US" altLang="cs-CZ" sz="1400" dirty="0" smtClean="0">
                <a:latin typeface="Tahoma" panose="020B0604030504040204" pitchFamily="34" charset="0"/>
                <a:ea typeface="Tahoma" panose="020B0604030504040204" pitchFamily="34" charset="0"/>
                <a:cs typeface="Tahoma" panose="020B0604030504040204" pitchFamily="34" charset="0"/>
              </a:rPr>
              <a:t> </a:t>
            </a:r>
            <a:r>
              <a:rPr lang="en-US" altLang="cs-CZ" sz="1400" dirty="0" err="1" smtClean="0">
                <a:latin typeface="Tahoma" panose="020B0604030504040204" pitchFamily="34" charset="0"/>
                <a:ea typeface="Tahoma" panose="020B0604030504040204" pitchFamily="34" charset="0"/>
                <a:cs typeface="Tahoma" panose="020B0604030504040204" pitchFamily="34" charset="0"/>
              </a:rPr>
              <a:t>potřebuje</a:t>
            </a:r>
            <a:r>
              <a:rPr lang="cs-CZ" altLang="cs-CZ" sz="1400" dirty="0" err="1" smtClean="0">
                <a:latin typeface="Tahoma" panose="020B0604030504040204" pitchFamily="34" charset="0"/>
                <a:ea typeface="Tahoma" panose="020B0604030504040204" pitchFamily="34" charset="0"/>
                <a:cs typeface="Tahoma" panose="020B0604030504040204" pitchFamily="34" charset="0"/>
              </a:rPr>
              <a:t>me</a:t>
            </a:r>
            <a:r>
              <a:rPr lang="en-US" altLang="cs-CZ" sz="1400" dirty="0" smtClean="0">
                <a:latin typeface="Tahoma" panose="020B0604030504040204" pitchFamily="34" charset="0"/>
                <a:ea typeface="Tahoma" panose="020B0604030504040204" pitchFamily="34" charset="0"/>
                <a:cs typeface="Tahoma" panose="020B0604030504040204" pitchFamily="34" charset="0"/>
              </a:rPr>
              <a:t> </a:t>
            </a:r>
            <a:r>
              <a:rPr lang="en-US" altLang="cs-CZ" sz="1400" dirty="0" err="1">
                <a:latin typeface="Tahoma" panose="020B0604030504040204" pitchFamily="34" charset="0"/>
                <a:ea typeface="Tahoma" panose="020B0604030504040204" pitchFamily="34" charset="0"/>
                <a:cs typeface="Tahoma" panose="020B0604030504040204" pitchFamily="34" charset="0"/>
              </a:rPr>
              <a:t>znát</a:t>
            </a:r>
            <a:r>
              <a:rPr lang="en-US" altLang="cs-CZ" sz="1400" dirty="0">
                <a:latin typeface="Tahoma" panose="020B0604030504040204" pitchFamily="34" charset="0"/>
                <a:ea typeface="Tahoma" panose="020B0604030504040204" pitchFamily="34" charset="0"/>
                <a:cs typeface="Tahoma" panose="020B0604030504040204" pitchFamily="34" charset="0"/>
              </a:rPr>
              <a:t> </a:t>
            </a:r>
            <a:r>
              <a:rPr lang="en-US" altLang="cs-CZ" sz="1400" dirty="0" err="1">
                <a:latin typeface="Tahoma" panose="020B0604030504040204" pitchFamily="34" charset="0"/>
                <a:ea typeface="Tahoma" panose="020B0604030504040204" pitchFamily="34" charset="0"/>
                <a:cs typeface="Tahoma" panose="020B0604030504040204" pitchFamily="34" charset="0"/>
              </a:rPr>
              <a:t>hodnotu</a:t>
            </a:r>
            <a:r>
              <a:rPr lang="en-US" altLang="cs-CZ" sz="1400" dirty="0">
                <a:latin typeface="Tahoma" panose="020B0604030504040204" pitchFamily="34" charset="0"/>
                <a:ea typeface="Tahoma" panose="020B0604030504040204" pitchFamily="34" charset="0"/>
                <a:cs typeface="Tahoma" panose="020B0604030504040204" pitchFamily="34" charset="0"/>
              </a:rPr>
              <a:t> </a:t>
            </a:r>
            <a:r>
              <a:rPr lang="en-US" altLang="cs-CZ" sz="1400" dirty="0" err="1">
                <a:latin typeface="Tahoma" panose="020B0604030504040204" pitchFamily="34" charset="0"/>
                <a:ea typeface="Tahoma" panose="020B0604030504040204" pitchFamily="34" charset="0"/>
                <a:cs typeface="Tahoma" panose="020B0604030504040204" pitchFamily="34" charset="0"/>
              </a:rPr>
              <a:t>vlastnosti</a:t>
            </a:r>
            <a:r>
              <a:rPr lang="en-US" altLang="cs-CZ" sz="1400" dirty="0">
                <a:latin typeface="Tahoma" panose="020B0604030504040204" pitchFamily="34" charset="0"/>
                <a:ea typeface="Tahoma" panose="020B0604030504040204" pitchFamily="34" charset="0"/>
                <a:cs typeface="Tahoma" panose="020B0604030504040204" pitchFamily="34" charset="0"/>
              </a:rPr>
              <a:t> </a:t>
            </a:r>
            <a:r>
              <a:rPr lang="en-US" altLang="cs-CZ" sz="1400" dirty="0" err="1">
                <a:latin typeface="Tahoma" panose="020B0604030504040204" pitchFamily="34" charset="0"/>
                <a:ea typeface="Tahoma" panose="020B0604030504040204" pitchFamily="34" charset="0"/>
                <a:cs typeface="Tahoma" panose="020B0604030504040204" pitchFamily="34" charset="0"/>
              </a:rPr>
              <a:t>látky</a:t>
            </a:r>
            <a:r>
              <a:rPr lang="en-US" altLang="cs-CZ" sz="1400" dirty="0">
                <a:latin typeface="Tahoma" panose="020B0604030504040204" pitchFamily="34" charset="0"/>
                <a:ea typeface="Tahoma" panose="020B0604030504040204" pitchFamily="34" charset="0"/>
                <a:cs typeface="Tahoma" panose="020B0604030504040204" pitchFamily="34" charset="0"/>
              </a:rPr>
              <a:t>, </a:t>
            </a:r>
            <a:r>
              <a:rPr lang="en-US" altLang="cs-CZ" sz="1400" dirty="0" err="1">
                <a:latin typeface="Tahoma" panose="020B0604030504040204" pitchFamily="34" charset="0"/>
                <a:ea typeface="Tahoma" panose="020B0604030504040204" pitchFamily="34" charset="0"/>
                <a:cs typeface="Tahoma" panose="020B0604030504040204" pitchFamily="34" charset="0"/>
              </a:rPr>
              <a:t>která</a:t>
            </a:r>
            <a:r>
              <a:rPr lang="en-US" altLang="cs-CZ" sz="1400" dirty="0">
                <a:latin typeface="Tahoma" panose="020B0604030504040204" pitchFamily="34" charset="0"/>
                <a:ea typeface="Tahoma" panose="020B0604030504040204" pitchFamily="34" charset="0"/>
                <a:cs typeface="Tahoma" panose="020B0604030504040204" pitchFamily="34" charset="0"/>
              </a:rPr>
              <a:t> </a:t>
            </a:r>
            <a:r>
              <a:rPr lang="en-US" altLang="cs-CZ" sz="1400" dirty="0" err="1">
                <a:latin typeface="Tahoma" panose="020B0604030504040204" pitchFamily="34" charset="0"/>
                <a:ea typeface="Tahoma" panose="020B0604030504040204" pitchFamily="34" charset="0"/>
                <a:cs typeface="Tahoma" panose="020B0604030504040204" pitchFamily="34" charset="0"/>
              </a:rPr>
              <a:t>nebyla</a:t>
            </a:r>
            <a:r>
              <a:rPr lang="en-US" altLang="cs-CZ" sz="1400" dirty="0">
                <a:latin typeface="Tahoma" panose="020B0604030504040204" pitchFamily="34" charset="0"/>
                <a:ea typeface="Tahoma" panose="020B0604030504040204" pitchFamily="34" charset="0"/>
                <a:cs typeface="Tahoma" panose="020B0604030504040204" pitchFamily="34" charset="0"/>
              </a:rPr>
              <a:t> </a:t>
            </a:r>
            <a:r>
              <a:rPr lang="en-US" altLang="cs-CZ" sz="1400" dirty="0" err="1">
                <a:latin typeface="Tahoma" panose="020B0604030504040204" pitchFamily="34" charset="0"/>
                <a:ea typeface="Tahoma" panose="020B0604030504040204" pitchFamily="34" charset="0"/>
                <a:cs typeface="Tahoma" panose="020B0604030504040204" pitchFamily="34" charset="0"/>
              </a:rPr>
              <a:t>nikdy</a:t>
            </a:r>
            <a:r>
              <a:rPr lang="en-US" altLang="cs-CZ" sz="1400" dirty="0">
                <a:latin typeface="Tahoma" panose="020B0604030504040204" pitchFamily="34" charset="0"/>
                <a:ea typeface="Tahoma" panose="020B0604030504040204" pitchFamily="34" charset="0"/>
                <a:cs typeface="Tahoma" panose="020B0604030504040204" pitchFamily="34" charset="0"/>
              </a:rPr>
              <a:t> </a:t>
            </a:r>
            <a:r>
              <a:rPr lang="en-US" altLang="cs-CZ" sz="1400" dirty="0" err="1">
                <a:latin typeface="Tahoma" panose="020B0604030504040204" pitchFamily="34" charset="0"/>
                <a:ea typeface="Tahoma" panose="020B0604030504040204" pitchFamily="34" charset="0"/>
                <a:cs typeface="Tahoma" panose="020B0604030504040204" pitchFamily="34" charset="0"/>
              </a:rPr>
              <a:t>změřena</a:t>
            </a:r>
            <a:r>
              <a:rPr lang="en-US" altLang="cs-CZ" sz="1400" dirty="0">
                <a:latin typeface="Tahoma" panose="020B0604030504040204" pitchFamily="34" charset="0"/>
                <a:ea typeface="Tahoma" panose="020B0604030504040204" pitchFamily="34" charset="0"/>
                <a:cs typeface="Tahoma" panose="020B0604030504040204" pitchFamily="34" charset="0"/>
              </a:rPr>
              <a:t> a </a:t>
            </a:r>
            <a:r>
              <a:rPr lang="en-US" altLang="cs-CZ" sz="1400" dirty="0" smtClean="0">
                <a:latin typeface="Tahoma" panose="020B0604030504040204" pitchFamily="34" charset="0"/>
                <a:ea typeface="Tahoma" panose="020B0604030504040204" pitchFamily="34" charset="0"/>
                <a:cs typeface="Tahoma" panose="020B0604030504040204" pitchFamily="34" charset="0"/>
              </a:rPr>
              <a:t>j</a:t>
            </a:r>
            <a:r>
              <a:rPr lang="cs-CZ" altLang="cs-CZ" sz="1400" dirty="0" smtClean="0">
                <a:latin typeface="Tahoma" panose="020B0604030504040204" pitchFamily="34" charset="0"/>
                <a:ea typeface="Tahoma" panose="020B0604030504040204" pitchFamily="34" charset="0"/>
                <a:cs typeface="Tahoma" panose="020B0604030504040204" pitchFamily="34" charset="0"/>
              </a:rPr>
              <a:t>i</a:t>
            </a:r>
            <a:r>
              <a:rPr lang="en-US" altLang="cs-CZ" sz="1400" dirty="0" smtClean="0">
                <a:latin typeface="Tahoma" panose="020B0604030504040204" pitchFamily="34" charset="0"/>
                <a:ea typeface="Tahoma" panose="020B0604030504040204" pitchFamily="34" charset="0"/>
                <a:cs typeface="Tahoma" panose="020B0604030504040204" pitchFamily="34" charset="0"/>
              </a:rPr>
              <a:t>ž </a:t>
            </a:r>
            <a:r>
              <a:rPr lang="en-US" altLang="cs-CZ" sz="1400" dirty="0" err="1">
                <a:latin typeface="Tahoma" panose="020B0604030504040204" pitchFamily="34" charset="0"/>
                <a:ea typeface="Tahoma" panose="020B0604030504040204" pitchFamily="34" charset="0"/>
                <a:cs typeface="Tahoma" panose="020B0604030504040204" pitchFamily="34" charset="0"/>
              </a:rPr>
              <a:t>nelze</a:t>
            </a:r>
            <a:r>
              <a:rPr lang="en-US" altLang="cs-CZ" sz="1400" dirty="0">
                <a:latin typeface="Tahoma" panose="020B0604030504040204" pitchFamily="34" charset="0"/>
                <a:ea typeface="Tahoma" panose="020B0604030504040204" pitchFamily="34" charset="0"/>
                <a:cs typeface="Tahoma" panose="020B0604030504040204" pitchFamily="34" charset="0"/>
              </a:rPr>
              <a:t> </a:t>
            </a:r>
            <a:r>
              <a:rPr lang="en-US" altLang="cs-CZ" sz="1400" dirty="0" err="1" smtClean="0">
                <a:latin typeface="Tahoma" panose="020B0604030504040204" pitchFamily="34" charset="0"/>
                <a:ea typeface="Tahoma" panose="020B0604030504040204" pitchFamily="34" charset="0"/>
                <a:cs typeface="Tahoma" panose="020B0604030504040204" pitchFamily="34" charset="0"/>
              </a:rPr>
              <a:t>vypočítat</a:t>
            </a:r>
            <a:r>
              <a:rPr lang="en-US" altLang="cs-CZ" sz="1400" dirty="0" smtClean="0">
                <a:latin typeface="Tahoma" panose="020B0604030504040204" pitchFamily="34" charset="0"/>
                <a:ea typeface="Tahoma" panose="020B0604030504040204" pitchFamily="34" charset="0"/>
                <a:cs typeface="Tahoma" panose="020B0604030504040204" pitchFamily="34" charset="0"/>
              </a:rPr>
              <a:t> </a:t>
            </a:r>
            <a:r>
              <a:rPr lang="en-US" altLang="cs-CZ" sz="1400" dirty="0">
                <a:latin typeface="Tahoma" panose="020B0604030504040204" pitchFamily="34" charset="0"/>
                <a:ea typeface="Tahoma" panose="020B0604030504040204" pitchFamily="34" charset="0"/>
                <a:cs typeface="Tahoma" panose="020B0604030504040204" pitchFamily="34" charset="0"/>
              </a:rPr>
              <a:t>z </a:t>
            </a:r>
            <a:r>
              <a:rPr lang="en-US" altLang="cs-CZ" sz="1400" dirty="0" err="1">
                <a:latin typeface="Tahoma" panose="020B0604030504040204" pitchFamily="34" charset="0"/>
                <a:ea typeface="Tahoma" panose="020B0604030504040204" pitchFamily="34" charset="0"/>
                <a:cs typeface="Tahoma" panose="020B0604030504040204" pitchFamily="34" charset="0"/>
              </a:rPr>
              <a:t>existující</a:t>
            </a:r>
            <a:r>
              <a:rPr lang="en-US" altLang="cs-CZ" sz="1400" dirty="0">
                <a:latin typeface="Tahoma" panose="020B0604030504040204" pitchFamily="34" charset="0"/>
                <a:ea typeface="Tahoma" panose="020B0604030504040204" pitchFamily="34" charset="0"/>
                <a:cs typeface="Tahoma" panose="020B0604030504040204" pitchFamily="34" charset="0"/>
              </a:rPr>
              <a:t> </a:t>
            </a:r>
            <a:r>
              <a:rPr lang="en-US" altLang="cs-CZ" sz="1400" dirty="0" err="1">
                <a:latin typeface="Tahoma" panose="020B0604030504040204" pitchFamily="34" charset="0"/>
                <a:ea typeface="Tahoma" panose="020B0604030504040204" pitchFamily="34" charset="0"/>
                <a:cs typeface="Tahoma" panose="020B0604030504040204" pitchFamily="34" charset="0"/>
              </a:rPr>
              <a:t>teorie</a:t>
            </a:r>
            <a:r>
              <a:rPr lang="en-US" altLang="cs-CZ" sz="1400" dirty="0">
                <a:latin typeface="Tahoma" panose="020B0604030504040204" pitchFamily="34" charset="0"/>
                <a:ea typeface="Tahoma" panose="020B0604030504040204" pitchFamily="34" charset="0"/>
                <a:cs typeface="Tahoma" panose="020B0604030504040204" pitchFamily="34" charset="0"/>
              </a:rPr>
              <a:t>.</a:t>
            </a:r>
          </a:p>
          <a:p>
            <a:pPr eaLnBrk="1" hangingPunct="1">
              <a:lnSpc>
                <a:spcPct val="150000"/>
              </a:lnSpc>
              <a:spcBef>
                <a:spcPct val="50000"/>
              </a:spcBef>
            </a:pPr>
            <a:r>
              <a:rPr lang="en-US" altLang="cs-CZ" sz="1400" dirty="0" err="1">
                <a:latin typeface="Tahoma" panose="020B0604030504040204" pitchFamily="34" charset="0"/>
                <a:ea typeface="Tahoma" panose="020B0604030504040204" pitchFamily="34" charset="0"/>
                <a:cs typeface="Tahoma" panose="020B0604030504040204" pitchFamily="34" charset="0"/>
              </a:rPr>
              <a:t>Provedení</a:t>
            </a:r>
            <a:r>
              <a:rPr lang="en-US" altLang="cs-CZ" sz="1400" dirty="0">
                <a:latin typeface="Tahoma" panose="020B0604030504040204" pitchFamily="34" charset="0"/>
                <a:ea typeface="Tahoma" panose="020B0604030504040204" pitchFamily="34" charset="0"/>
                <a:cs typeface="Tahoma" panose="020B0604030504040204" pitchFamily="34" charset="0"/>
              </a:rPr>
              <a:t> </a:t>
            </a:r>
            <a:r>
              <a:rPr lang="en-US" altLang="cs-CZ" sz="1400" dirty="0" err="1">
                <a:latin typeface="Tahoma" panose="020B0604030504040204" pitchFamily="34" charset="0"/>
                <a:ea typeface="Tahoma" panose="020B0604030504040204" pitchFamily="34" charset="0"/>
                <a:cs typeface="Tahoma" panose="020B0604030504040204" pitchFamily="34" charset="0"/>
              </a:rPr>
              <a:t>měření</a:t>
            </a:r>
            <a:r>
              <a:rPr lang="en-US" altLang="cs-CZ" sz="1400" dirty="0">
                <a:latin typeface="Tahoma" panose="020B0604030504040204" pitchFamily="34" charset="0"/>
                <a:ea typeface="Tahoma" panose="020B0604030504040204" pitchFamily="34" charset="0"/>
                <a:cs typeface="Tahoma" panose="020B0604030504040204" pitchFamily="34" charset="0"/>
              </a:rPr>
              <a:t> </a:t>
            </a:r>
            <a:r>
              <a:rPr lang="en-US" altLang="cs-CZ" sz="1400" dirty="0" err="1">
                <a:latin typeface="Tahoma" panose="020B0604030504040204" pitchFamily="34" charset="0"/>
                <a:ea typeface="Tahoma" panose="020B0604030504040204" pitchFamily="34" charset="0"/>
                <a:cs typeface="Tahoma" panose="020B0604030504040204" pitchFamily="34" charset="0"/>
              </a:rPr>
              <a:t>může</a:t>
            </a:r>
            <a:r>
              <a:rPr lang="en-US" altLang="cs-CZ" sz="1400" dirty="0">
                <a:latin typeface="Tahoma" panose="020B0604030504040204" pitchFamily="34" charset="0"/>
                <a:ea typeface="Tahoma" panose="020B0604030504040204" pitchFamily="34" charset="0"/>
                <a:cs typeface="Tahoma" panose="020B0604030504040204" pitchFamily="34" charset="0"/>
              </a:rPr>
              <a:t> </a:t>
            </a:r>
            <a:r>
              <a:rPr lang="en-US" altLang="cs-CZ" sz="1400" dirty="0" err="1">
                <a:latin typeface="Tahoma" panose="020B0604030504040204" pitchFamily="34" charset="0"/>
                <a:ea typeface="Tahoma" panose="020B0604030504040204" pitchFamily="34" charset="0"/>
                <a:cs typeface="Tahoma" panose="020B0604030504040204" pitchFamily="34" charset="0"/>
              </a:rPr>
              <a:t>být</a:t>
            </a:r>
            <a:r>
              <a:rPr lang="en-US" altLang="cs-CZ" sz="1400" dirty="0">
                <a:latin typeface="Tahoma" panose="020B0604030504040204" pitchFamily="34" charset="0"/>
                <a:ea typeface="Tahoma" panose="020B0604030504040204" pitchFamily="34" charset="0"/>
                <a:cs typeface="Tahoma" panose="020B0604030504040204" pitchFamily="34" charset="0"/>
              </a:rPr>
              <a:t> </a:t>
            </a:r>
            <a:r>
              <a:rPr lang="en-US" altLang="cs-CZ" sz="1400" dirty="0" err="1">
                <a:latin typeface="Tahoma" panose="020B0604030504040204" pitchFamily="34" charset="0"/>
                <a:ea typeface="Tahoma" panose="020B0604030504040204" pitchFamily="34" charset="0"/>
                <a:cs typeface="Tahoma" panose="020B0604030504040204" pitchFamily="34" charset="0"/>
              </a:rPr>
              <a:t>časově</a:t>
            </a:r>
            <a:r>
              <a:rPr lang="en-US" altLang="cs-CZ" sz="1400" dirty="0">
                <a:latin typeface="Tahoma" panose="020B0604030504040204" pitchFamily="34" charset="0"/>
                <a:ea typeface="Tahoma" panose="020B0604030504040204" pitchFamily="34" charset="0"/>
                <a:cs typeface="Tahoma" panose="020B0604030504040204" pitchFamily="34" charset="0"/>
              </a:rPr>
              <a:t> </a:t>
            </a:r>
            <a:r>
              <a:rPr lang="en-US" altLang="cs-CZ" sz="1400" dirty="0" err="1">
                <a:latin typeface="Tahoma" panose="020B0604030504040204" pitchFamily="34" charset="0"/>
                <a:ea typeface="Tahoma" panose="020B0604030504040204" pitchFamily="34" charset="0"/>
                <a:cs typeface="Tahoma" panose="020B0604030504040204" pitchFamily="34" charset="0"/>
              </a:rPr>
              <a:t>i</a:t>
            </a:r>
            <a:r>
              <a:rPr lang="en-US" altLang="cs-CZ" sz="1400" dirty="0">
                <a:latin typeface="Tahoma" panose="020B0604030504040204" pitchFamily="34" charset="0"/>
                <a:ea typeface="Tahoma" panose="020B0604030504040204" pitchFamily="34" charset="0"/>
                <a:cs typeface="Tahoma" panose="020B0604030504040204" pitchFamily="34" charset="0"/>
              </a:rPr>
              <a:t> </a:t>
            </a:r>
            <a:r>
              <a:rPr lang="en-US" altLang="cs-CZ" sz="1400" dirty="0" err="1">
                <a:latin typeface="Tahoma" panose="020B0604030504040204" pitchFamily="34" charset="0"/>
                <a:ea typeface="Tahoma" panose="020B0604030504040204" pitchFamily="34" charset="0"/>
                <a:cs typeface="Tahoma" panose="020B0604030504040204" pitchFamily="34" charset="0"/>
              </a:rPr>
              <a:t>finančně</a:t>
            </a:r>
            <a:r>
              <a:rPr lang="en-US" altLang="cs-CZ" sz="1400" dirty="0">
                <a:latin typeface="Tahoma" panose="020B0604030504040204" pitchFamily="34" charset="0"/>
                <a:ea typeface="Tahoma" panose="020B0604030504040204" pitchFamily="34" charset="0"/>
                <a:cs typeface="Tahoma" panose="020B0604030504040204" pitchFamily="34" charset="0"/>
              </a:rPr>
              <a:t> </a:t>
            </a:r>
            <a:r>
              <a:rPr lang="en-US" altLang="cs-CZ" sz="1400" dirty="0" err="1">
                <a:latin typeface="Tahoma" panose="020B0604030504040204" pitchFamily="34" charset="0"/>
                <a:ea typeface="Tahoma" panose="020B0604030504040204" pitchFamily="34" charset="0"/>
                <a:cs typeface="Tahoma" panose="020B0604030504040204" pitchFamily="34" charset="0"/>
              </a:rPr>
              <a:t>náročné</a:t>
            </a:r>
            <a:r>
              <a:rPr lang="en-US" altLang="cs-CZ" sz="1400" dirty="0">
                <a:latin typeface="Tahoma" panose="020B0604030504040204" pitchFamily="34" charset="0"/>
                <a:ea typeface="Tahoma" panose="020B0604030504040204" pitchFamily="34" charset="0"/>
                <a:cs typeface="Tahoma" panose="020B0604030504040204" pitchFamily="34" charset="0"/>
              </a:rPr>
              <a:t> (</a:t>
            </a:r>
            <a:r>
              <a:rPr lang="en-US" altLang="cs-CZ" sz="1400" dirty="0" err="1">
                <a:latin typeface="Tahoma" panose="020B0604030504040204" pitchFamily="34" charset="0"/>
                <a:ea typeface="Tahoma" panose="020B0604030504040204" pitchFamily="34" charset="0"/>
                <a:cs typeface="Tahoma" panose="020B0604030504040204" pitchFamily="34" charset="0"/>
              </a:rPr>
              <a:t>zejména</a:t>
            </a:r>
            <a:r>
              <a:rPr lang="en-US" altLang="cs-CZ" sz="1400" dirty="0">
                <a:latin typeface="Tahoma" panose="020B0604030504040204" pitchFamily="34" charset="0"/>
                <a:ea typeface="Tahoma" panose="020B0604030504040204" pitchFamily="34" charset="0"/>
                <a:cs typeface="Tahoma" panose="020B0604030504040204" pitchFamily="34" charset="0"/>
              </a:rPr>
              <a:t> v </a:t>
            </a:r>
            <a:r>
              <a:rPr lang="en-US" altLang="cs-CZ" sz="1400" dirty="0" err="1">
                <a:latin typeface="Tahoma" panose="020B0604030504040204" pitchFamily="34" charset="0"/>
                <a:ea typeface="Tahoma" panose="020B0604030504040204" pitchFamily="34" charset="0"/>
                <a:cs typeface="Tahoma" panose="020B0604030504040204" pitchFamily="34" charset="0"/>
              </a:rPr>
              <a:t>širokém</a:t>
            </a:r>
            <a:r>
              <a:rPr lang="en-US" altLang="cs-CZ" sz="1400" dirty="0">
                <a:latin typeface="Tahoma" panose="020B0604030504040204" pitchFamily="34" charset="0"/>
                <a:ea typeface="Tahoma" panose="020B0604030504040204" pitchFamily="34" charset="0"/>
                <a:cs typeface="Tahoma" panose="020B0604030504040204" pitchFamily="34" charset="0"/>
              </a:rPr>
              <a:t> </a:t>
            </a:r>
            <a:r>
              <a:rPr lang="en-US" altLang="cs-CZ" sz="1400" dirty="0" err="1">
                <a:latin typeface="Tahoma" panose="020B0604030504040204" pitchFamily="34" charset="0"/>
                <a:ea typeface="Tahoma" panose="020B0604030504040204" pitchFamily="34" charset="0"/>
                <a:cs typeface="Tahoma" panose="020B0604030504040204" pitchFamily="34" charset="0"/>
              </a:rPr>
              <a:t>rozmez</a:t>
            </a:r>
            <a:r>
              <a:rPr lang="cs-CZ" altLang="cs-CZ" sz="1400" dirty="0">
                <a:latin typeface="Tahoma" panose="020B0604030504040204" pitchFamily="34" charset="0"/>
                <a:ea typeface="Tahoma" panose="020B0604030504040204" pitchFamily="34" charset="0"/>
                <a:cs typeface="Tahoma" panose="020B0604030504040204" pitchFamily="34" charset="0"/>
              </a:rPr>
              <a:t>í </a:t>
            </a:r>
            <a:r>
              <a:rPr lang="en-US" altLang="cs-CZ" sz="1400" dirty="0" err="1">
                <a:latin typeface="Tahoma" panose="020B0604030504040204" pitchFamily="34" charset="0"/>
                <a:ea typeface="Tahoma" panose="020B0604030504040204" pitchFamily="34" charset="0"/>
                <a:cs typeface="Tahoma" panose="020B0604030504040204" pitchFamily="34" charset="0"/>
              </a:rPr>
              <a:t>teplot</a:t>
            </a:r>
            <a:r>
              <a:rPr lang="en-US" altLang="cs-CZ" sz="1400" dirty="0">
                <a:latin typeface="Tahoma" panose="020B0604030504040204" pitchFamily="34" charset="0"/>
                <a:ea typeface="Tahoma" panose="020B0604030504040204" pitchFamily="34" charset="0"/>
                <a:cs typeface="Tahoma" panose="020B0604030504040204" pitchFamily="34" charset="0"/>
              </a:rPr>
              <a:t>, </a:t>
            </a:r>
            <a:r>
              <a:rPr lang="en-US" altLang="cs-CZ" sz="1400" dirty="0" err="1">
                <a:latin typeface="Tahoma" panose="020B0604030504040204" pitchFamily="34" charset="0"/>
                <a:ea typeface="Tahoma" panose="020B0604030504040204" pitchFamily="34" charset="0"/>
                <a:cs typeface="Tahoma" panose="020B0604030504040204" pitchFamily="34" charset="0"/>
              </a:rPr>
              <a:t>tlaků</a:t>
            </a:r>
            <a:r>
              <a:rPr lang="en-US" altLang="cs-CZ" sz="1400" dirty="0">
                <a:latin typeface="Tahoma" panose="020B0604030504040204" pitchFamily="34" charset="0"/>
                <a:ea typeface="Tahoma" panose="020B0604030504040204" pitchFamily="34" charset="0"/>
                <a:cs typeface="Tahoma" panose="020B0604030504040204" pitchFamily="34" charset="0"/>
              </a:rPr>
              <a:t> a </a:t>
            </a:r>
            <a:r>
              <a:rPr lang="en-US" altLang="cs-CZ" sz="1400" dirty="0" err="1">
                <a:latin typeface="Tahoma" panose="020B0604030504040204" pitchFamily="34" charset="0"/>
                <a:ea typeface="Tahoma" panose="020B0604030504040204" pitchFamily="34" charset="0"/>
                <a:cs typeface="Tahoma" panose="020B0604030504040204" pitchFamily="34" charset="0"/>
              </a:rPr>
              <a:t>složení</a:t>
            </a:r>
            <a:r>
              <a:rPr lang="en-US" altLang="cs-CZ" sz="1400" dirty="0">
                <a:latin typeface="Tahoma" panose="020B0604030504040204" pitchFamily="34" charset="0"/>
                <a:ea typeface="Tahoma" panose="020B0604030504040204" pitchFamily="34" charset="0"/>
                <a:cs typeface="Tahoma" panose="020B0604030504040204" pitchFamily="34" charset="0"/>
              </a:rPr>
              <a:t>).</a:t>
            </a:r>
          </a:p>
          <a:p>
            <a:pPr eaLnBrk="1" hangingPunct="1">
              <a:lnSpc>
                <a:spcPct val="150000"/>
              </a:lnSpc>
              <a:spcBef>
                <a:spcPct val="50000"/>
              </a:spcBef>
            </a:pPr>
            <a:r>
              <a:rPr lang="en-US" altLang="cs-CZ" sz="1400" b="1" dirty="0" err="1">
                <a:latin typeface="Tahoma" panose="020B0604030504040204" pitchFamily="34" charset="0"/>
                <a:ea typeface="Tahoma" panose="020B0604030504040204" pitchFamily="34" charset="0"/>
                <a:cs typeface="Tahoma" panose="020B0604030504040204" pitchFamily="34" charset="0"/>
              </a:rPr>
              <a:t>Alternativní</a:t>
            </a:r>
            <a:r>
              <a:rPr lang="en-US" altLang="cs-CZ" sz="1400" b="1" dirty="0">
                <a:latin typeface="Tahoma" panose="020B0604030504040204" pitchFamily="34" charset="0"/>
                <a:ea typeface="Tahoma" panose="020B0604030504040204" pitchFamily="34" charset="0"/>
                <a:cs typeface="Tahoma" panose="020B0604030504040204" pitchFamily="34" charset="0"/>
              </a:rPr>
              <a:t> </a:t>
            </a:r>
            <a:r>
              <a:rPr lang="en-US" altLang="cs-CZ" sz="1400" b="1" dirty="0" err="1">
                <a:latin typeface="Tahoma" panose="020B0604030504040204" pitchFamily="34" charset="0"/>
                <a:ea typeface="Tahoma" panose="020B0604030504040204" pitchFamily="34" charset="0"/>
                <a:cs typeface="Tahoma" panose="020B0604030504040204" pitchFamily="34" charset="0"/>
              </a:rPr>
              <a:t>postup</a:t>
            </a:r>
            <a:r>
              <a:rPr lang="en-US" altLang="cs-CZ" sz="1400" b="1" dirty="0">
                <a:latin typeface="Tahoma" panose="020B0604030504040204" pitchFamily="34" charset="0"/>
                <a:ea typeface="Tahoma" panose="020B0604030504040204" pitchFamily="34" charset="0"/>
                <a:cs typeface="Tahoma" panose="020B0604030504040204" pitchFamily="34" charset="0"/>
              </a:rPr>
              <a:t>:</a:t>
            </a:r>
            <a:r>
              <a:rPr lang="en-US" altLang="cs-CZ" sz="1400" dirty="0">
                <a:latin typeface="Tahoma" panose="020B0604030504040204" pitchFamily="34" charset="0"/>
                <a:ea typeface="Tahoma" panose="020B0604030504040204" pitchFamily="34" charset="0"/>
                <a:cs typeface="Tahoma" panose="020B0604030504040204" pitchFamily="34" charset="0"/>
              </a:rPr>
              <a:t> </a:t>
            </a:r>
            <a:r>
              <a:rPr lang="en-US" altLang="cs-CZ" sz="1400" dirty="0" err="1">
                <a:latin typeface="Tahoma" panose="020B0604030504040204" pitchFamily="34" charset="0"/>
                <a:ea typeface="Tahoma" panose="020B0604030504040204" pitchFamily="34" charset="0"/>
                <a:cs typeface="Tahoma" panose="020B0604030504040204" pitchFamily="34" charset="0"/>
              </a:rPr>
              <a:t>požadované</a:t>
            </a:r>
            <a:r>
              <a:rPr lang="en-US" altLang="cs-CZ" sz="1400" dirty="0">
                <a:latin typeface="Tahoma" panose="020B0604030504040204" pitchFamily="34" charset="0"/>
                <a:ea typeface="Tahoma" panose="020B0604030504040204" pitchFamily="34" charset="0"/>
                <a:cs typeface="Tahoma" panose="020B0604030504040204" pitchFamily="34" charset="0"/>
              </a:rPr>
              <a:t> </a:t>
            </a:r>
            <a:r>
              <a:rPr lang="en-US" altLang="cs-CZ" sz="1400" dirty="0" err="1">
                <a:latin typeface="Tahoma" panose="020B0604030504040204" pitchFamily="34" charset="0"/>
                <a:ea typeface="Tahoma" panose="020B0604030504040204" pitchFamily="34" charset="0"/>
                <a:cs typeface="Tahoma" panose="020B0604030504040204" pitchFamily="34" charset="0"/>
              </a:rPr>
              <a:t>vlastnosti</a:t>
            </a:r>
            <a:r>
              <a:rPr lang="en-US" altLang="cs-CZ" sz="1400" dirty="0">
                <a:latin typeface="Tahoma" panose="020B0604030504040204" pitchFamily="34" charset="0"/>
                <a:ea typeface="Tahoma" panose="020B0604030504040204" pitchFamily="34" charset="0"/>
                <a:cs typeface="Tahoma" panose="020B0604030504040204" pitchFamily="34" charset="0"/>
              </a:rPr>
              <a:t> </a:t>
            </a:r>
            <a:r>
              <a:rPr lang="en-US" altLang="cs-CZ" sz="1400" dirty="0" err="1">
                <a:latin typeface="Tahoma" panose="020B0604030504040204" pitchFamily="34" charset="0"/>
                <a:ea typeface="Tahoma" panose="020B0604030504040204" pitchFamily="34" charset="0"/>
                <a:cs typeface="Tahoma" panose="020B0604030504040204" pitchFamily="34" charset="0"/>
              </a:rPr>
              <a:t>odhadnout</a:t>
            </a:r>
            <a:r>
              <a:rPr lang="en-US" altLang="cs-CZ" sz="1400" dirty="0">
                <a:latin typeface="Tahoma" panose="020B0604030504040204" pitchFamily="34" charset="0"/>
                <a:ea typeface="Tahoma" panose="020B0604030504040204" pitchFamily="34" charset="0"/>
                <a:cs typeface="Tahoma" panose="020B0604030504040204" pitchFamily="34" charset="0"/>
              </a:rPr>
              <a:t>.</a:t>
            </a:r>
            <a:endParaRPr lang="cs-CZ" altLang="cs-CZ" sz="1400" u="sng" dirty="0">
              <a:solidFill>
                <a:srgbClr val="000066"/>
              </a:solidFill>
              <a:latin typeface="Tahoma" panose="020B0604030504040204" pitchFamily="34" charset="0"/>
              <a:ea typeface="Tahoma" panose="020B0604030504040204" pitchFamily="34" charset="0"/>
              <a:cs typeface="Tahoma" panose="020B0604030504040204" pitchFamily="34" charset="0"/>
            </a:endParaRPr>
          </a:p>
        </p:txBody>
      </p:sp>
      <p:sp>
        <p:nvSpPr>
          <p:cNvPr id="15364" name="Text Box 25"/>
          <p:cNvSpPr txBox="1">
            <a:spLocks noChangeArrowheads="1"/>
          </p:cNvSpPr>
          <p:nvPr/>
        </p:nvSpPr>
        <p:spPr bwMode="auto">
          <a:xfrm>
            <a:off x="250825" y="4659313"/>
            <a:ext cx="8569325" cy="184665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800100" indent="-342900">
              <a:spcBef>
                <a:spcPct val="20000"/>
              </a:spcBef>
              <a:buChar char="–"/>
              <a:defRPr sz="2800">
                <a:solidFill>
                  <a:schemeClr val="tx1"/>
                </a:solidFill>
                <a:latin typeface="Times New Roman" panose="02020603050405020304" pitchFamily="18" charset="0"/>
              </a:defRPr>
            </a:lvl2pPr>
            <a:lvl3pPr marL="1257300" indent="-342900">
              <a:spcBef>
                <a:spcPct val="20000"/>
              </a:spcBef>
              <a:buChar char="•"/>
              <a:defRPr sz="2400">
                <a:solidFill>
                  <a:schemeClr val="tx1"/>
                </a:solidFill>
                <a:latin typeface="Times New Roman" panose="02020603050405020304" pitchFamily="18" charset="0"/>
              </a:defRPr>
            </a:lvl3pPr>
            <a:lvl4pPr marL="1714500" indent="-342900">
              <a:spcBef>
                <a:spcPct val="20000"/>
              </a:spcBef>
              <a:buChar char="–"/>
              <a:defRPr sz="2000">
                <a:solidFill>
                  <a:schemeClr val="tx1"/>
                </a:solidFill>
                <a:latin typeface="Times New Roman" panose="02020603050405020304" pitchFamily="18" charset="0"/>
              </a:defRPr>
            </a:lvl4pPr>
            <a:lvl5pPr marL="2171700" indent="-342900">
              <a:spcBef>
                <a:spcPct val="20000"/>
              </a:spcBef>
              <a:buChar char="»"/>
              <a:defRPr sz="2000">
                <a:solidFill>
                  <a:schemeClr val="tx1"/>
                </a:solidFill>
                <a:latin typeface="Times New Roman" panose="02020603050405020304" pitchFamily="18" charset="0"/>
              </a:defRPr>
            </a:lvl5pPr>
            <a:lvl6pPr marL="2628900" indent="-3429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86100" indent="-3429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43300" indent="-3429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000500" indent="-3429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cs-CZ" sz="1600" b="1" dirty="0" err="1">
                <a:solidFill>
                  <a:srgbClr val="000066"/>
                </a:solidFill>
                <a:latin typeface="Tahoma" panose="020B0604030504040204" pitchFamily="34" charset="0"/>
                <a:ea typeface="Tahoma" panose="020B0604030504040204" pitchFamily="34" charset="0"/>
                <a:cs typeface="Tahoma" panose="020B0604030504040204" pitchFamily="34" charset="0"/>
              </a:rPr>
              <a:t>Postup</a:t>
            </a:r>
            <a:r>
              <a:rPr lang="cs-CZ" altLang="cs-CZ" sz="1600" b="1" dirty="0">
                <a:solidFill>
                  <a:srgbClr val="000066"/>
                </a:solidFill>
                <a:latin typeface="Tahoma" panose="020B0604030504040204" pitchFamily="34" charset="0"/>
                <a:ea typeface="Tahoma" panose="020B0604030504040204" pitchFamily="34" charset="0"/>
                <a:cs typeface="Tahoma" panose="020B0604030504040204" pitchFamily="34" charset="0"/>
              </a:rPr>
              <a:t> při provádění chemicko-inženýrského výpočtu</a:t>
            </a:r>
          </a:p>
          <a:p>
            <a:pPr eaLnBrk="1" hangingPunct="1">
              <a:spcBef>
                <a:spcPct val="50000"/>
              </a:spcBef>
              <a:buFontTx/>
              <a:buNone/>
            </a:pPr>
            <a:r>
              <a:rPr lang="cs-CZ" altLang="cs-CZ" sz="1400" dirty="0">
                <a:latin typeface="Tahoma" panose="020B0604030504040204" pitchFamily="34" charset="0"/>
                <a:ea typeface="Tahoma" panose="020B0604030504040204" pitchFamily="34" charset="0"/>
                <a:cs typeface="Tahoma" panose="020B0604030504040204" pitchFamily="34" charset="0"/>
              </a:rPr>
              <a:t>1. </a:t>
            </a:r>
            <a:r>
              <a:rPr lang="en-US" altLang="cs-CZ" sz="1400" dirty="0" err="1">
                <a:latin typeface="Tahoma" panose="020B0604030504040204" pitchFamily="34" charset="0"/>
                <a:ea typeface="Tahoma" panose="020B0604030504040204" pitchFamily="34" charset="0"/>
                <a:cs typeface="Tahoma" panose="020B0604030504040204" pitchFamily="34" charset="0"/>
              </a:rPr>
              <a:t>Zjistit</a:t>
            </a:r>
            <a:r>
              <a:rPr lang="en-US" altLang="cs-CZ" sz="1400" dirty="0">
                <a:latin typeface="Tahoma" panose="020B0604030504040204" pitchFamily="34" charset="0"/>
                <a:ea typeface="Tahoma" panose="020B0604030504040204" pitchFamily="34" charset="0"/>
                <a:cs typeface="Tahoma" panose="020B0604030504040204" pitchFamily="34" charset="0"/>
              </a:rPr>
              <a:t>, </a:t>
            </a:r>
            <a:r>
              <a:rPr lang="en-US" altLang="cs-CZ" sz="1400" dirty="0" err="1">
                <a:latin typeface="Tahoma" panose="020B0604030504040204" pitchFamily="34" charset="0"/>
                <a:ea typeface="Tahoma" panose="020B0604030504040204" pitchFamily="34" charset="0"/>
                <a:cs typeface="Tahoma" panose="020B0604030504040204" pitchFamily="34" charset="0"/>
              </a:rPr>
              <a:t>zda</a:t>
            </a:r>
            <a:r>
              <a:rPr lang="en-US" altLang="cs-CZ" sz="1400" dirty="0">
                <a:latin typeface="Tahoma" panose="020B0604030504040204" pitchFamily="34" charset="0"/>
                <a:ea typeface="Tahoma" panose="020B0604030504040204" pitchFamily="34" charset="0"/>
                <a:cs typeface="Tahoma" panose="020B0604030504040204" pitchFamily="34" charset="0"/>
              </a:rPr>
              <a:t> </a:t>
            </a:r>
            <a:r>
              <a:rPr lang="en-US" altLang="cs-CZ" sz="1400" dirty="0" err="1">
                <a:latin typeface="Tahoma" panose="020B0604030504040204" pitchFamily="34" charset="0"/>
                <a:ea typeface="Tahoma" panose="020B0604030504040204" pitchFamily="34" charset="0"/>
                <a:cs typeface="Tahoma" panose="020B0604030504040204" pitchFamily="34" charset="0"/>
              </a:rPr>
              <a:t>existuj</a:t>
            </a:r>
            <a:r>
              <a:rPr lang="cs-CZ" altLang="cs-CZ" sz="1400" dirty="0">
                <a:latin typeface="Tahoma" panose="020B0604030504040204" pitchFamily="34" charset="0"/>
                <a:ea typeface="Tahoma" panose="020B0604030504040204" pitchFamily="34" charset="0"/>
                <a:cs typeface="Tahoma" panose="020B0604030504040204" pitchFamily="34" charset="0"/>
              </a:rPr>
              <a:t>í experimentální data </a:t>
            </a:r>
            <a:r>
              <a:rPr lang="en-US" altLang="cs-CZ" sz="1400" dirty="0">
                <a:latin typeface="Tahoma" panose="020B0604030504040204" pitchFamily="34" charset="0"/>
                <a:ea typeface="Tahoma" panose="020B0604030504040204" pitchFamily="34" charset="0"/>
                <a:cs typeface="Tahoma" panose="020B0604030504040204" pitchFamily="34" charset="0"/>
              </a:rPr>
              <a:t>(</a:t>
            </a:r>
            <a:r>
              <a:rPr lang="en-US" altLang="cs-CZ" sz="1400" dirty="0" err="1">
                <a:latin typeface="Tahoma" panose="020B0604030504040204" pitchFamily="34" charset="0"/>
                <a:ea typeface="Tahoma" panose="020B0604030504040204" pitchFamily="34" charset="0"/>
                <a:cs typeface="Tahoma" panose="020B0604030504040204" pitchFamily="34" charset="0"/>
              </a:rPr>
              <a:t>nejl</a:t>
            </a:r>
            <a:r>
              <a:rPr lang="cs-CZ" altLang="cs-CZ" sz="1400" dirty="0" err="1">
                <a:latin typeface="Tahoma" panose="020B0604030504040204" pitchFamily="34" charset="0"/>
                <a:ea typeface="Tahoma" panose="020B0604030504040204" pitchFamily="34" charset="0"/>
                <a:cs typeface="Tahoma" panose="020B0604030504040204" pitchFamily="34" charset="0"/>
              </a:rPr>
              <a:t>épe</a:t>
            </a:r>
            <a:r>
              <a:rPr lang="cs-CZ" altLang="cs-CZ" sz="1400" dirty="0">
                <a:latin typeface="Tahoma" panose="020B0604030504040204" pitchFamily="34" charset="0"/>
                <a:ea typeface="Tahoma" panose="020B0604030504040204" pitchFamily="34" charset="0"/>
                <a:cs typeface="Tahoma" panose="020B0604030504040204" pitchFamily="34" charset="0"/>
              </a:rPr>
              <a:t> kriticky zhodnocená</a:t>
            </a:r>
            <a:r>
              <a:rPr lang="en-US" altLang="cs-CZ" sz="1400" dirty="0">
                <a:latin typeface="Tahoma" panose="020B0604030504040204" pitchFamily="34" charset="0"/>
                <a:ea typeface="Tahoma" panose="020B0604030504040204" pitchFamily="34" charset="0"/>
                <a:cs typeface="Tahoma" panose="020B0604030504040204" pitchFamily="34" charset="0"/>
              </a:rPr>
              <a:t>)</a:t>
            </a:r>
            <a:endParaRPr lang="cs-CZ" altLang="cs-CZ" sz="14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50000"/>
              </a:spcBef>
              <a:buFontTx/>
              <a:buNone/>
            </a:pPr>
            <a:r>
              <a:rPr lang="cs-CZ" altLang="cs-CZ" sz="1400" dirty="0">
                <a:latin typeface="Tahoma" panose="020B0604030504040204" pitchFamily="34" charset="0"/>
                <a:ea typeface="Tahoma" panose="020B0604030504040204" pitchFamily="34" charset="0"/>
                <a:cs typeface="Tahoma" panose="020B0604030504040204" pitchFamily="34" charset="0"/>
              </a:rPr>
              <a:t>2. </a:t>
            </a:r>
            <a:r>
              <a:rPr lang="en-US" altLang="cs-CZ" sz="1400" dirty="0" err="1">
                <a:latin typeface="Tahoma" panose="020B0604030504040204" pitchFamily="34" charset="0"/>
                <a:ea typeface="Tahoma" panose="020B0604030504040204" pitchFamily="34" charset="0"/>
                <a:cs typeface="Tahoma" panose="020B0604030504040204" pitchFamily="34" charset="0"/>
              </a:rPr>
              <a:t>Pokud</a:t>
            </a:r>
            <a:r>
              <a:rPr lang="en-US" altLang="cs-CZ" sz="1400" dirty="0">
                <a:latin typeface="Tahoma" panose="020B0604030504040204" pitchFamily="34" charset="0"/>
                <a:ea typeface="Tahoma" panose="020B0604030504040204" pitchFamily="34" charset="0"/>
                <a:cs typeface="Tahoma" panose="020B0604030504040204" pitchFamily="34" charset="0"/>
              </a:rPr>
              <a:t> experiment</a:t>
            </a:r>
            <a:r>
              <a:rPr lang="cs-CZ" altLang="cs-CZ" sz="1400" dirty="0" err="1">
                <a:latin typeface="Tahoma" panose="020B0604030504040204" pitchFamily="34" charset="0"/>
                <a:ea typeface="Tahoma" panose="020B0604030504040204" pitchFamily="34" charset="0"/>
                <a:cs typeface="Tahoma" panose="020B0604030504040204" pitchFamily="34" charset="0"/>
              </a:rPr>
              <a:t>ální</a:t>
            </a:r>
            <a:r>
              <a:rPr lang="cs-CZ" altLang="cs-CZ" sz="1400" dirty="0">
                <a:latin typeface="Tahoma" panose="020B0604030504040204" pitchFamily="34" charset="0"/>
                <a:ea typeface="Tahoma" panose="020B0604030504040204" pitchFamily="34" charset="0"/>
                <a:cs typeface="Tahoma" panose="020B0604030504040204" pitchFamily="34" charset="0"/>
              </a:rPr>
              <a:t> data neexistují </a:t>
            </a:r>
            <a:r>
              <a:rPr lang="en-US" altLang="cs-CZ" sz="1400" dirty="0">
                <a:latin typeface="Tahoma" panose="020B0604030504040204" pitchFamily="34" charset="0"/>
                <a:ea typeface="Tahoma" panose="020B0604030504040204" pitchFamily="34" charset="0"/>
                <a:cs typeface="Tahoma" panose="020B0604030504040204" pitchFamily="34" charset="0"/>
              </a:rPr>
              <a:t>(</a:t>
            </a:r>
            <a:r>
              <a:rPr lang="cs-CZ" altLang="cs-CZ" sz="1400" dirty="0">
                <a:latin typeface="Tahoma" panose="020B0604030504040204" pitchFamily="34" charset="0"/>
                <a:ea typeface="Tahoma" panose="020B0604030504040204" pitchFamily="34" charset="0"/>
                <a:cs typeface="Tahoma" panose="020B0604030504040204" pitchFamily="34" charset="0"/>
              </a:rPr>
              <a:t>nebo</a:t>
            </a:r>
            <a:r>
              <a:rPr lang="en-US" altLang="cs-CZ" sz="1400" dirty="0">
                <a:latin typeface="Tahoma" panose="020B0604030504040204" pitchFamily="34" charset="0"/>
                <a:ea typeface="Tahoma" panose="020B0604030504040204" pitchFamily="34" charset="0"/>
                <a:cs typeface="Tahoma" panose="020B0604030504040204" pitchFamily="34" charset="0"/>
              </a:rPr>
              <a:t> </a:t>
            </a:r>
            <a:r>
              <a:rPr lang="en-US" altLang="cs-CZ" sz="1400" dirty="0" err="1">
                <a:latin typeface="Tahoma" panose="020B0604030504040204" pitchFamily="34" charset="0"/>
                <a:ea typeface="Tahoma" panose="020B0604030504040204" pitchFamily="34" charset="0"/>
                <a:cs typeface="Tahoma" panose="020B0604030504040204" pitchFamily="34" charset="0"/>
              </a:rPr>
              <a:t>jsou</a:t>
            </a:r>
            <a:r>
              <a:rPr lang="en-US" altLang="cs-CZ" sz="1400" dirty="0">
                <a:latin typeface="Tahoma" panose="020B0604030504040204" pitchFamily="34" charset="0"/>
                <a:ea typeface="Tahoma" panose="020B0604030504040204" pitchFamily="34" charset="0"/>
                <a:cs typeface="Tahoma" panose="020B0604030504040204" pitchFamily="34" charset="0"/>
              </a:rPr>
              <a:t> </a:t>
            </a:r>
            <a:r>
              <a:rPr lang="en-US" altLang="cs-CZ" sz="1400" dirty="0" err="1">
                <a:latin typeface="Tahoma" panose="020B0604030504040204" pitchFamily="34" charset="0"/>
                <a:ea typeface="Tahoma" panose="020B0604030504040204" pitchFamily="34" charset="0"/>
                <a:cs typeface="Tahoma" panose="020B0604030504040204" pitchFamily="34" charset="0"/>
              </a:rPr>
              <a:t>pofid</a:t>
            </a:r>
            <a:r>
              <a:rPr lang="cs-CZ" altLang="cs-CZ" sz="1400" dirty="0" err="1">
                <a:latin typeface="Tahoma" panose="020B0604030504040204" pitchFamily="34" charset="0"/>
                <a:ea typeface="Tahoma" panose="020B0604030504040204" pitchFamily="34" charset="0"/>
                <a:cs typeface="Tahoma" panose="020B0604030504040204" pitchFamily="34" charset="0"/>
              </a:rPr>
              <a:t>érní</a:t>
            </a:r>
            <a:r>
              <a:rPr lang="cs-CZ" altLang="cs-CZ" sz="1400" dirty="0">
                <a:latin typeface="Tahoma" panose="020B0604030504040204" pitchFamily="34" charset="0"/>
                <a:ea typeface="Tahoma" panose="020B0604030504040204" pitchFamily="34" charset="0"/>
                <a:cs typeface="Tahoma" panose="020B0604030504040204" pitchFamily="34" charset="0"/>
              </a:rPr>
              <a:t> kvality</a:t>
            </a:r>
            <a:r>
              <a:rPr lang="en-US" altLang="cs-CZ" sz="1400" dirty="0">
                <a:latin typeface="Tahoma" panose="020B0604030504040204" pitchFamily="34" charset="0"/>
                <a:ea typeface="Tahoma" panose="020B0604030504040204" pitchFamily="34" charset="0"/>
                <a:cs typeface="Tahoma" panose="020B0604030504040204" pitchFamily="34" charset="0"/>
              </a:rPr>
              <a:t>)</a:t>
            </a:r>
            <a:r>
              <a:rPr lang="cs-CZ" altLang="cs-CZ" sz="1400" dirty="0">
                <a:latin typeface="Tahoma" panose="020B0604030504040204" pitchFamily="34" charset="0"/>
                <a:ea typeface="Tahoma" panose="020B0604030504040204" pitchFamily="34" charset="0"/>
                <a:cs typeface="Tahoma" panose="020B0604030504040204" pitchFamily="34" charset="0"/>
              </a:rPr>
              <a:t> </a:t>
            </a:r>
            <a:r>
              <a:rPr lang="cs-CZ" altLang="cs-CZ" sz="1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altLang="cs-CZ" sz="1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v</a:t>
            </a:r>
            <a:r>
              <a:rPr lang="cs-CZ" altLang="cs-CZ" sz="14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ýběr</a:t>
            </a:r>
            <a:r>
              <a:rPr lang="cs-CZ" altLang="cs-CZ" sz="1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vhodné odhadové metody</a:t>
            </a:r>
          </a:p>
          <a:p>
            <a:pPr eaLnBrk="1" hangingPunct="1">
              <a:spcBef>
                <a:spcPct val="50000"/>
              </a:spcBef>
            </a:pPr>
            <a:r>
              <a:rPr lang="cs-CZ" altLang="cs-CZ" sz="1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vhodnost různých odhadových metod je diskutována a zhodnocena v kompendiích o odhadových metodách</a:t>
            </a:r>
          </a:p>
          <a:p>
            <a:pPr eaLnBrk="1" hangingPunct="1">
              <a:spcBef>
                <a:spcPct val="50000"/>
              </a:spcBef>
            </a:pPr>
            <a:r>
              <a:rPr lang="cs-CZ" altLang="cs-CZ" sz="1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opatrnost/obezřetnost při použití odhadnutých dat</a:t>
            </a:r>
            <a:r>
              <a:rPr lang="en-US" altLang="cs-CZ" sz="1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endParaRPr lang="en-US" altLang="cs-CZ" sz="14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5365" name="Object 26"/>
          <p:cNvGraphicFramePr>
            <a:graphicFrameLocks noGrp="1" noChangeAspect="1"/>
          </p:cNvGraphicFramePr>
          <p:nvPr>
            <p:ph/>
          </p:nvPr>
        </p:nvGraphicFramePr>
        <p:xfrm>
          <a:off x="6084888" y="2997200"/>
          <a:ext cx="2916237" cy="1846263"/>
        </p:xfrm>
        <a:graphic>
          <a:graphicData uri="http://schemas.openxmlformats.org/presentationml/2006/ole">
            <mc:AlternateContent xmlns:mc="http://schemas.openxmlformats.org/markup-compatibility/2006">
              <mc:Choice xmlns:v="urn:schemas-microsoft-com:vml" Requires="v">
                <p:oleObj spid="_x0000_s3081" name="Graf" r:id="rId4" imgW="5581802" imgH="3533851" progId="Excel.Chart.8">
                  <p:embed/>
                </p:oleObj>
              </mc:Choice>
              <mc:Fallback>
                <p:oleObj name="Graf" r:id="rId4" imgW="5581802" imgH="3533851" progId="Excel.Chart.8">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2997200"/>
                        <a:ext cx="2916237"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366" name="Picture 1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080" y="1004602"/>
            <a:ext cx="3744416" cy="199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pull dir="l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cs-CZ" sz="2400" b="1">
                <a:solidFill>
                  <a:srgbClr val="FFFFFF"/>
                </a:solidFill>
                <a:latin typeface="Arial" panose="020B0604020202020204" pitchFamily="34" charset="0"/>
              </a:rPr>
              <a:t>Accuracy and Precision</a:t>
            </a:r>
          </a:p>
        </p:txBody>
      </p:sp>
      <p:pic>
        <p:nvPicPr>
          <p:cNvPr id="66563" name="Picture 3" descr="AccuracyPrec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263" y="1341438"/>
            <a:ext cx="4941887" cy="36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971600" y="5661248"/>
            <a:ext cx="5014514" cy="861774"/>
          </a:xfrm>
          <a:prstGeom prst="rect">
            <a:avLst/>
          </a:prstGeom>
          <a:noFill/>
        </p:spPr>
        <p:txBody>
          <a:bodyPr wrap="none" rtlCol="0">
            <a:spAutoFit/>
          </a:bodyPr>
          <a:lstStyle/>
          <a:p>
            <a:r>
              <a:rPr lang="cs-CZ" b="1" dirty="0" smtClean="0"/>
              <a:t>Udávat nejistotu měření/odhadu</a:t>
            </a:r>
          </a:p>
          <a:p>
            <a:pPr marL="285750" indent="-285750">
              <a:buFontTx/>
              <a:buChar char="-"/>
            </a:pPr>
            <a:r>
              <a:rPr lang="cs-CZ" sz="1600" dirty="0" smtClean="0"/>
              <a:t>Statistická složka a systematická složka</a:t>
            </a:r>
          </a:p>
          <a:p>
            <a:pPr marL="285750" indent="-285750">
              <a:buFontTx/>
              <a:buChar char="-"/>
            </a:pPr>
            <a:r>
              <a:rPr lang="cs-CZ" sz="1600" dirty="0"/>
              <a:t>https://physics.nist.gov/cuu/Uncertainty/index.html</a:t>
            </a:r>
          </a:p>
        </p:txBody>
      </p:sp>
      <p:sp>
        <p:nvSpPr>
          <p:cNvPr id="3" name="Obdélník 2"/>
          <p:cNvSpPr/>
          <p:nvPr/>
        </p:nvSpPr>
        <p:spPr>
          <a:xfrm>
            <a:off x="2102889" y="4996250"/>
            <a:ext cx="4053287" cy="276999"/>
          </a:xfrm>
          <a:prstGeom prst="rect">
            <a:avLst/>
          </a:prstGeom>
        </p:spPr>
        <p:txBody>
          <a:bodyPr wrap="square">
            <a:spAutoFit/>
          </a:bodyPr>
          <a:lstStyle/>
          <a:p>
            <a:r>
              <a:rPr lang="cs-CZ" sz="1200" dirty="0" smtClean="0">
                <a:solidFill>
                  <a:schemeClr val="tx1">
                    <a:lumMod val="50000"/>
                    <a:lumOff val="50000"/>
                  </a:schemeClr>
                </a:solidFill>
              </a:rPr>
              <a:t>http://</a:t>
            </a:r>
            <a:r>
              <a:rPr lang="cs-CZ" sz="1200" dirty="0">
                <a:solidFill>
                  <a:schemeClr val="tx1">
                    <a:lumMod val="50000"/>
                    <a:lumOff val="50000"/>
                  </a:schemeClr>
                </a:solidFill>
              </a:rPr>
              <a:t>www.sophia.org/accuracy-and-precision--3-turorial/</a:t>
            </a:r>
          </a:p>
        </p:txBody>
      </p:sp>
    </p:spTree>
  </p:cSld>
  <p:clrMapOvr>
    <a:masterClrMapping/>
  </p:clrMapOvr>
  <p:transition spd="med">
    <p:pull dir="l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dirty="0" smtClean="0">
                <a:solidFill>
                  <a:srgbClr val="FFFFFF"/>
                </a:solidFill>
                <a:latin typeface="Arial" panose="020B0604020202020204" pitchFamily="34" charset="0"/>
              </a:rPr>
              <a:t>!Jednotky!</a:t>
            </a:r>
            <a:endParaRPr lang="en-US" altLang="cs-CZ" sz="2400" b="1" dirty="0">
              <a:solidFill>
                <a:srgbClr val="FFFFFF"/>
              </a:solidFill>
              <a:latin typeface="Arial" panose="020B0604020202020204" pitchFamily="34" charset="0"/>
            </a:endParaRPr>
          </a:p>
        </p:txBody>
      </p:sp>
      <p:sp>
        <p:nvSpPr>
          <p:cNvPr id="5" name="Obdélník 1"/>
          <p:cNvSpPr>
            <a:spLocks noChangeArrowheads="1"/>
          </p:cNvSpPr>
          <p:nvPr/>
        </p:nvSpPr>
        <p:spPr bwMode="auto">
          <a:xfrm>
            <a:off x="647700" y="620688"/>
            <a:ext cx="7848600"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1800" dirty="0">
                <a:solidFill>
                  <a:srgbClr val="FF0000"/>
                </a:solidFill>
                <a:latin typeface="Arial" panose="020B0604020202020204" pitchFamily="34" charset="0"/>
                <a:hlinkClick r:id="rId3"/>
              </a:rPr>
              <a:t>http://www.space.com/</a:t>
            </a:r>
            <a:endParaRPr lang="cs-CZ" altLang="cs-CZ" sz="1800" dirty="0">
              <a:solidFill>
                <a:srgbClr val="FF0000"/>
              </a:solidFill>
              <a:latin typeface="Arial" panose="020B0604020202020204" pitchFamily="34" charset="0"/>
            </a:endParaRPr>
          </a:p>
          <a:p>
            <a:pPr>
              <a:spcBef>
                <a:spcPct val="0"/>
              </a:spcBef>
              <a:buFontTx/>
              <a:buNone/>
            </a:pPr>
            <a:endParaRPr lang="cs-CZ" altLang="cs-CZ" sz="1800" dirty="0">
              <a:latin typeface="Arial" panose="020B0604020202020204" pitchFamily="34" charset="0"/>
              <a:cs typeface="Arial" panose="020B0604020202020204" pitchFamily="34" charset="0"/>
            </a:endParaRPr>
          </a:p>
          <a:p>
            <a:pPr>
              <a:spcBef>
                <a:spcPct val="0"/>
              </a:spcBef>
              <a:buFontTx/>
              <a:buNone/>
            </a:pPr>
            <a:r>
              <a:rPr lang="cs-CZ" altLang="cs-CZ" sz="1800" dirty="0">
                <a:latin typeface="Arial" panose="020B0604020202020204" pitchFamily="34" charset="0"/>
                <a:cs typeface="Arial" panose="020B0604020202020204" pitchFamily="34" charset="0"/>
              </a:rPr>
              <a:t>NASA: zničení družice </a:t>
            </a:r>
            <a:r>
              <a:rPr lang="cs-CZ" altLang="cs-CZ" sz="1800" dirty="0">
                <a:solidFill>
                  <a:srgbClr val="FF5050"/>
                </a:solidFill>
                <a:latin typeface="Arial" panose="020B0604020202020204" pitchFamily="34" charset="0"/>
                <a:cs typeface="Arial" panose="020B0604020202020204" pitchFamily="34" charset="0"/>
              </a:rPr>
              <a:t>Mars </a:t>
            </a:r>
            <a:r>
              <a:rPr lang="cs-CZ" altLang="cs-CZ" sz="1800" dirty="0" err="1">
                <a:solidFill>
                  <a:srgbClr val="FF5050"/>
                </a:solidFill>
                <a:latin typeface="Arial" panose="020B0604020202020204" pitchFamily="34" charset="0"/>
                <a:cs typeface="Arial" panose="020B0604020202020204" pitchFamily="34" charset="0"/>
              </a:rPr>
              <a:t>Climate</a:t>
            </a:r>
            <a:r>
              <a:rPr lang="cs-CZ" altLang="cs-CZ" sz="1800" dirty="0">
                <a:solidFill>
                  <a:srgbClr val="FF5050"/>
                </a:solidFill>
                <a:latin typeface="Arial" panose="020B0604020202020204" pitchFamily="34" charset="0"/>
                <a:cs typeface="Arial" panose="020B0604020202020204" pitchFamily="34" charset="0"/>
              </a:rPr>
              <a:t> </a:t>
            </a:r>
            <a:r>
              <a:rPr lang="cs-CZ" altLang="cs-CZ" sz="1800" dirty="0" err="1">
                <a:solidFill>
                  <a:srgbClr val="FF5050"/>
                </a:solidFill>
                <a:latin typeface="Arial" panose="020B0604020202020204" pitchFamily="34" charset="0"/>
                <a:cs typeface="Arial" panose="020B0604020202020204" pitchFamily="34" charset="0"/>
              </a:rPr>
              <a:t>Orbiter</a:t>
            </a:r>
            <a:r>
              <a:rPr lang="cs-CZ" altLang="cs-CZ" sz="1800" dirty="0">
                <a:latin typeface="Arial" panose="020B0604020202020204" pitchFamily="34" charset="0"/>
                <a:cs typeface="Arial" panose="020B0604020202020204" pitchFamily="34" charset="0"/>
              </a:rPr>
              <a:t> (23.9.1999) </a:t>
            </a:r>
          </a:p>
          <a:p>
            <a:pPr>
              <a:spcBef>
                <a:spcPct val="0"/>
              </a:spcBef>
              <a:buFontTx/>
              <a:buNone/>
            </a:pPr>
            <a:r>
              <a:rPr lang="cs-CZ" altLang="cs-CZ" sz="1800" dirty="0">
                <a:latin typeface="Arial" panose="020B0604020202020204" pitchFamily="34" charset="0"/>
                <a:cs typeface="Arial" panose="020B0604020202020204" pitchFamily="34" charset="0"/>
              </a:rPr>
              <a:t>Cena: 125 milionů USD</a:t>
            </a:r>
          </a:p>
          <a:p>
            <a:pPr>
              <a:lnSpc>
                <a:spcPct val="150000"/>
              </a:lnSpc>
              <a:spcBef>
                <a:spcPct val="0"/>
              </a:spcBef>
              <a:buFontTx/>
              <a:buNone/>
            </a:pPr>
            <a:r>
              <a:rPr lang="cs-CZ" altLang="cs-CZ" sz="1800" dirty="0">
                <a:solidFill>
                  <a:srgbClr val="FF0000"/>
                </a:solidFill>
                <a:latin typeface="Arial" panose="020B0604020202020204" pitchFamily="34" charset="0"/>
                <a:cs typeface="Arial" panose="020B0604020202020204" pitchFamily="34" charset="0"/>
              </a:rPr>
              <a:t>V software použity místo SI jednotek anglické jednotky</a:t>
            </a:r>
            <a:r>
              <a:rPr lang="cs-CZ" altLang="cs-CZ" sz="1800" dirty="0">
                <a:latin typeface="Arial" panose="020B0604020202020204" pitchFamily="34" charset="0"/>
                <a:cs typeface="Arial" panose="020B0604020202020204" pitchFamily="34" charset="0"/>
              </a:rPr>
              <a:t/>
            </a:r>
            <a:br>
              <a:rPr lang="cs-CZ" altLang="cs-CZ" sz="1800" dirty="0">
                <a:latin typeface="Arial" panose="020B0604020202020204" pitchFamily="34" charset="0"/>
                <a:cs typeface="Arial" panose="020B0604020202020204" pitchFamily="34" charset="0"/>
              </a:rPr>
            </a:br>
            <a:r>
              <a:rPr lang="cs-CZ" altLang="cs-CZ" sz="1800" dirty="0">
                <a:latin typeface="Arial" panose="020B0604020202020204" pitchFamily="34" charset="0"/>
                <a:cs typeface="Arial" panose="020B0604020202020204" pitchFamily="34" charset="0"/>
              </a:rPr>
              <a:t/>
            </a:r>
            <a:br>
              <a:rPr lang="cs-CZ" altLang="cs-CZ" sz="1800" dirty="0">
                <a:latin typeface="Arial" panose="020B0604020202020204" pitchFamily="34" charset="0"/>
                <a:cs typeface="Arial" panose="020B0604020202020204" pitchFamily="34" charset="0"/>
              </a:rPr>
            </a:br>
            <a:r>
              <a:rPr lang="cs-CZ" altLang="cs-CZ" sz="1400" dirty="0" err="1">
                <a:latin typeface="Arial" panose="020B0604020202020204" pitchFamily="34" charset="0"/>
                <a:cs typeface="Arial" panose="020B0604020202020204" pitchFamily="34" charset="0"/>
              </a:rPr>
              <a:t>Mission</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specifications</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called</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for</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using</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metric</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units</a:t>
            </a:r>
            <a:r>
              <a:rPr lang="cs-CZ" altLang="cs-CZ" sz="1400" dirty="0">
                <a:latin typeface="Arial" panose="020B0604020202020204" pitchFamily="34" charset="0"/>
                <a:cs typeface="Arial" panose="020B0604020202020204" pitchFamily="34" charset="0"/>
              </a:rPr>
              <a:t>, but </a:t>
            </a:r>
            <a:r>
              <a:rPr lang="cs-CZ" altLang="cs-CZ" sz="1400" dirty="0" err="1">
                <a:latin typeface="Arial" panose="020B0604020202020204" pitchFamily="34" charset="0"/>
                <a:cs typeface="Arial" panose="020B0604020202020204" pitchFamily="34" charset="0"/>
              </a:rPr>
              <a:t>the</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Lockheed</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group</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sent</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navigation</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information</a:t>
            </a:r>
            <a:r>
              <a:rPr lang="cs-CZ" altLang="cs-CZ" sz="1400" dirty="0">
                <a:latin typeface="Arial" panose="020B0604020202020204" pitchFamily="34" charset="0"/>
                <a:cs typeface="Arial" panose="020B0604020202020204" pitchFamily="34" charset="0"/>
              </a:rPr>
              <a:t> in </a:t>
            </a:r>
            <a:r>
              <a:rPr lang="cs-CZ" altLang="cs-CZ" sz="1400" dirty="0" err="1">
                <a:latin typeface="Arial" panose="020B0604020202020204" pitchFamily="34" charset="0"/>
                <a:cs typeface="Arial" panose="020B0604020202020204" pitchFamily="34" charset="0"/>
              </a:rPr>
              <a:t>English</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units</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The</a:t>
            </a:r>
            <a:r>
              <a:rPr lang="cs-CZ" altLang="cs-CZ" sz="1400" dirty="0">
                <a:latin typeface="Arial" panose="020B0604020202020204" pitchFamily="34" charset="0"/>
                <a:cs typeface="Arial" panose="020B0604020202020204" pitchFamily="34" charset="0"/>
              </a:rPr>
              <a:t> mix-up </a:t>
            </a:r>
            <a:r>
              <a:rPr lang="cs-CZ" altLang="cs-CZ" sz="1400" dirty="0" err="1">
                <a:latin typeface="Arial" panose="020B0604020202020204" pitchFamily="34" charset="0"/>
                <a:cs typeface="Arial" panose="020B0604020202020204" pitchFamily="34" charset="0"/>
              </a:rPr>
              <a:t>meant</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that</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Lockheed</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engineers</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modeled</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navigation</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with</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pounds</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force</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the</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English</a:t>
            </a:r>
            <a:r>
              <a:rPr lang="cs-CZ" altLang="cs-CZ" sz="1400" dirty="0">
                <a:latin typeface="Arial" panose="020B0604020202020204" pitchFamily="34" charset="0"/>
                <a:cs typeface="Arial" panose="020B0604020202020204" pitchFamily="34" charset="0"/>
              </a:rPr>
              <a:t> unit </a:t>
            </a:r>
            <a:r>
              <a:rPr lang="cs-CZ" altLang="cs-CZ" sz="1400" dirty="0" err="1">
                <a:latin typeface="Arial" panose="020B0604020202020204" pitchFamily="34" charset="0"/>
                <a:cs typeface="Arial" panose="020B0604020202020204" pitchFamily="34" charset="0"/>
              </a:rPr>
              <a:t>for</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measuring</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thruster</a:t>
            </a:r>
            <a:r>
              <a:rPr lang="cs-CZ" altLang="cs-CZ" sz="1400" dirty="0">
                <a:latin typeface="Arial" panose="020B0604020202020204" pitchFamily="34" charset="0"/>
                <a:cs typeface="Arial" panose="020B0604020202020204" pitchFamily="34" charset="0"/>
              </a:rPr>
              <a:t> impulse) </a:t>
            </a:r>
            <a:r>
              <a:rPr lang="cs-CZ" altLang="cs-CZ" sz="1400" dirty="0" err="1">
                <a:latin typeface="Arial" panose="020B0604020202020204" pitchFamily="34" charset="0"/>
                <a:cs typeface="Arial" panose="020B0604020202020204" pitchFamily="34" charset="0"/>
              </a:rPr>
              <a:t>while</a:t>
            </a:r>
            <a:r>
              <a:rPr lang="cs-CZ" altLang="cs-CZ" sz="1400" dirty="0">
                <a:latin typeface="Arial" panose="020B0604020202020204" pitchFamily="34" charset="0"/>
                <a:cs typeface="Arial" panose="020B0604020202020204" pitchFamily="34" charset="0"/>
              </a:rPr>
              <a:t> </a:t>
            </a:r>
            <a:r>
              <a:rPr lang="cs-CZ" altLang="cs-CZ" sz="1400" dirty="0" err="1" smtClean="0">
                <a:latin typeface="Arial" panose="020B0604020202020204" pitchFamily="34" charset="0"/>
                <a:cs typeface="Arial" panose="020B0604020202020204" pitchFamily="34" charset="0"/>
              </a:rPr>
              <a:t>the</a:t>
            </a:r>
            <a:r>
              <a:rPr lang="cs-CZ" altLang="cs-CZ" sz="1400" dirty="0" smtClean="0">
                <a:latin typeface="Arial" panose="020B0604020202020204" pitchFamily="34" charset="0"/>
                <a:cs typeface="Arial" panose="020B0604020202020204" pitchFamily="34" charset="0"/>
              </a:rPr>
              <a:t> </a:t>
            </a:r>
            <a:r>
              <a:rPr lang="en-US" altLang="cs-CZ" sz="1400" dirty="0" smtClean="0">
                <a:latin typeface="Arial" panose="020B0604020202020204" pitchFamily="34" charset="0"/>
                <a:cs typeface="Arial" panose="020B0604020202020204" pitchFamily="34" charset="0"/>
              </a:rPr>
              <a:t>navigation team</a:t>
            </a:r>
            <a:r>
              <a:rPr lang="cs-CZ" altLang="cs-CZ" sz="1400" dirty="0" smtClean="0">
                <a:latin typeface="Arial" panose="020B0604020202020204" pitchFamily="34" charset="0"/>
                <a:cs typeface="Arial" panose="020B0604020202020204" pitchFamily="34" charset="0"/>
              </a:rPr>
              <a:t> </a:t>
            </a:r>
            <a:r>
              <a:rPr lang="cs-CZ" altLang="cs-CZ" sz="1400" dirty="0" err="1" smtClean="0">
                <a:latin typeface="Arial" panose="020B0604020202020204" pitchFamily="34" charset="0"/>
                <a:cs typeface="Arial" panose="020B0604020202020204" pitchFamily="34" charset="0"/>
              </a:rPr>
              <a:t>at</a:t>
            </a:r>
            <a:r>
              <a:rPr lang="cs-CZ" altLang="cs-CZ" sz="1400" dirty="0" smtClean="0">
                <a:latin typeface="Arial" panose="020B0604020202020204" pitchFamily="34" charset="0"/>
                <a:cs typeface="Arial" panose="020B0604020202020204" pitchFamily="34" charset="0"/>
              </a:rPr>
              <a:t> </a:t>
            </a:r>
            <a:r>
              <a:rPr lang="cs-CZ" altLang="cs-CZ" sz="1400" dirty="0" err="1" smtClean="0">
                <a:latin typeface="Arial" panose="020B0604020202020204" pitchFamily="34" charset="0"/>
                <a:cs typeface="Arial" panose="020B0604020202020204" pitchFamily="34" charset="0"/>
              </a:rPr>
              <a:t>the</a:t>
            </a:r>
            <a:r>
              <a:rPr lang="cs-CZ" altLang="cs-CZ" sz="1400" dirty="0" smtClean="0">
                <a:latin typeface="Arial" panose="020B0604020202020204" pitchFamily="34" charset="0"/>
                <a:cs typeface="Arial" panose="020B0604020202020204" pitchFamily="34" charset="0"/>
              </a:rPr>
              <a:t> </a:t>
            </a:r>
            <a:r>
              <a:rPr lang="en-US" altLang="cs-CZ" sz="1400" dirty="0" smtClean="0">
                <a:latin typeface="Arial" panose="020B0604020202020204" pitchFamily="34" charset="0"/>
                <a:cs typeface="Arial" panose="020B0604020202020204" pitchFamily="34" charset="0"/>
              </a:rPr>
              <a:t>Jet </a:t>
            </a:r>
            <a:r>
              <a:rPr lang="en-US" altLang="cs-CZ" sz="1400" dirty="0">
                <a:latin typeface="Arial" panose="020B0604020202020204" pitchFamily="34" charset="0"/>
                <a:cs typeface="Arial" panose="020B0604020202020204" pitchFamily="34" charset="0"/>
              </a:rPr>
              <a:t>Propulsion Laboratory (JPL) </a:t>
            </a:r>
            <a:r>
              <a:rPr lang="cs-CZ" altLang="cs-CZ" sz="1400" dirty="0" err="1" smtClean="0">
                <a:latin typeface="Arial" panose="020B0604020202020204" pitchFamily="34" charset="0"/>
                <a:cs typeface="Arial" panose="020B0604020202020204" pitchFamily="34" charset="0"/>
              </a:rPr>
              <a:t>did</a:t>
            </a:r>
            <a:r>
              <a:rPr lang="cs-CZ" altLang="cs-CZ" sz="1400" dirty="0" smtClean="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its</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calculations</a:t>
            </a:r>
            <a:r>
              <a:rPr lang="cs-CZ" altLang="cs-CZ" sz="1400" dirty="0">
                <a:latin typeface="Arial" panose="020B0604020202020204" pitchFamily="34" charset="0"/>
                <a:cs typeface="Arial" panose="020B0604020202020204" pitchFamily="34" charset="0"/>
              </a:rPr>
              <a:t> in </a:t>
            </a:r>
            <a:r>
              <a:rPr lang="cs-CZ" altLang="cs-CZ" sz="1400" dirty="0" err="1">
                <a:latin typeface="Arial" panose="020B0604020202020204" pitchFamily="34" charset="0"/>
                <a:cs typeface="Arial" panose="020B0604020202020204" pitchFamily="34" charset="0"/>
              </a:rPr>
              <a:t>newtons</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the</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metric</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measurement</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One</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pound</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force</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is</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equivalent</a:t>
            </a:r>
            <a:r>
              <a:rPr lang="cs-CZ" altLang="cs-CZ" sz="1400" dirty="0">
                <a:latin typeface="Arial" panose="020B0604020202020204" pitchFamily="34" charset="0"/>
                <a:cs typeface="Arial" panose="020B0604020202020204" pitchFamily="34" charset="0"/>
              </a:rPr>
              <a:t> to 4.45 </a:t>
            </a:r>
            <a:r>
              <a:rPr lang="cs-CZ" altLang="cs-CZ" sz="1400" dirty="0" err="1">
                <a:latin typeface="Arial" panose="020B0604020202020204" pitchFamily="34" charset="0"/>
                <a:cs typeface="Arial" panose="020B0604020202020204" pitchFamily="34" charset="0"/>
              </a:rPr>
              <a:t>newtons</a:t>
            </a:r>
            <a:r>
              <a:rPr lang="cs-CZ" altLang="cs-CZ" sz="1400" dirty="0">
                <a:latin typeface="Arial" panose="020B0604020202020204" pitchFamily="34" charset="0"/>
                <a:cs typeface="Arial" panose="020B0604020202020204" pitchFamily="34" charset="0"/>
              </a:rPr>
              <a:t>. </a:t>
            </a:r>
          </a:p>
          <a:p>
            <a:pPr algn="just">
              <a:lnSpc>
                <a:spcPct val="150000"/>
              </a:lnSpc>
              <a:spcBef>
                <a:spcPct val="0"/>
              </a:spcBef>
              <a:buFontTx/>
              <a:buNone/>
            </a:pPr>
            <a:r>
              <a:rPr lang="cs-CZ" altLang="cs-CZ" sz="1800" dirty="0" err="1">
                <a:solidFill>
                  <a:srgbClr val="FF0000"/>
                </a:solidFill>
                <a:latin typeface="Arial" panose="020B0604020202020204" pitchFamily="34" charset="0"/>
                <a:cs typeface="Arial" panose="020B0604020202020204" pitchFamily="34" charset="0"/>
              </a:rPr>
              <a:t>The</a:t>
            </a:r>
            <a:r>
              <a:rPr lang="cs-CZ" altLang="cs-CZ" sz="1800" dirty="0">
                <a:solidFill>
                  <a:srgbClr val="FF0000"/>
                </a:solidFill>
                <a:latin typeface="Arial" panose="020B0604020202020204" pitchFamily="34" charset="0"/>
                <a:cs typeface="Arial" panose="020B0604020202020204" pitchFamily="34" charset="0"/>
              </a:rPr>
              <a:t> </a:t>
            </a:r>
            <a:r>
              <a:rPr lang="cs-CZ" altLang="cs-CZ" sz="1800" dirty="0" err="1">
                <a:solidFill>
                  <a:srgbClr val="FF0000"/>
                </a:solidFill>
                <a:latin typeface="Arial" panose="020B0604020202020204" pitchFamily="34" charset="0"/>
                <a:cs typeface="Arial" panose="020B0604020202020204" pitchFamily="34" charset="0"/>
              </a:rPr>
              <a:t>result</a:t>
            </a:r>
            <a:r>
              <a:rPr lang="cs-CZ" altLang="cs-CZ" sz="1800" dirty="0">
                <a:solidFill>
                  <a:srgbClr val="FF0000"/>
                </a:solidFill>
                <a:latin typeface="Arial" panose="020B0604020202020204" pitchFamily="34" charset="0"/>
                <a:cs typeface="Arial" panose="020B0604020202020204" pitchFamily="34" charset="0"/>
              </a:rPr>
              <a:t> </a:t>
            </a:r>
            <a:r>
              <a:rPr lang="cs-CZ" altLang="cs-CZ" sz="1800" dirty="0" err="1">
                <a:solidFill>
                  <a:srgbClr val="FF0000"/>
                </a:solidFill>
                <a:latin typeface="Arial" panose="020B0604020202020204" pitchFamily="34" charset="0"/>
                <a:cs typeface="Arial" panose="020B0604020202020204" pitchFamily="34" charset="0"/>
              </a:rPr>
              <a:t>was</a:t>
            </a:r>
            <a:r>
              <a:rPr lang="cs-CZ" altLang="cs-CZ" sz="1800" dirty="0">
                <a:solidFill>
                  <a:srgbClr val="FF0000"/>
                </a:solidFill>
                <a:latin typeface="Arial" panose="020B0604020202020204" pitchFamily="34" charset="0"/>
                <a:cs typeface="Arial" panose="020B0604020202020204" pitchFamily="34" charset="0"/>
              </a:rPr>
              <a:t> </a:t>
            </a:r>
            <a:r>
              <a:rPr lang="cs-CZ" altLang="cs-CZ" sz="1800" dirty="0" err="1">
                <a:solidFill>
                  <a:srgbClr val="FF0000"/>
                </a:solidFill>
                <a:latin typeface="Arial" panose="020B0604020202020204" pitchFamily="34" charset="0"/>
                <a:cs typeface="Arial" panose="020B0604020202020204" pitchFamily="34" charset="0"/>
              </a:rPr>
              <a:t>that</a:t>
            </a:r>
            <a:r>
              <a:rPr lang="cs-CZ" altLang="cs-CZ" sz="1800" dirty="0">
                <a:solidFill>
                  <a:srgbClr val="FF0000"/>
                </a:solidFill>
                <a:latin typeface="Arial" panose="020B0604020202020204" pitchFamily="34" charset="0"/>
                <a:cs typeface="Arial" panose="020B0604020202020204" pitchFamily="34" charset="0"/>
              </a:rPr>
              <a:t> </a:t>
            </a:r>
            <a:r>
              <a:rPr lang="cs-CZ" altLang="cs-CZ" sz="1800" dirty="0" err="1">
                <a:solidFill>
                  <a:srgbClr val="FF0000"/>
                </a:solidFill>
                <a:latin typeface="Arial" panose="020B0604020202020204" pitchFamily="34" charset="0"/>
                <a:cs typeface="Arial" panose="020B0604020202020204" pitchFamily="34" charset="0"/>
              </a:rPr>
              <a:t>the</a:t>
            </a:r>
            <a:r>
              <a:rPr lang="cs-CZ" altLang="cs-CZ" sz="1800" dirty="0">
                <a:solidFill>
                  <a:srgbClr val="FF0000"/>
                </a:solidFill>
                <a:latin typeface="Arial" panose="020B0604020202020204" pitchFamily="34" charset="0"/>
                <a:cs typeface="Arial" panose="020B0604020202020204" pitchFamily="34" charset="0"/>
              </a:rPr>
              <a:t> </a:t>
            </a:r>
            <a:r>
              <a:rPr lang="cs-CZ" altLang="cs-CZ" sz="1800" dirty="0" err="1">
                <a:solidFill>
                  <a:srgbClr val="FF0000"/>
                </a:solidFill>
                <a:latin typeface="Arial" panose="020B0604020202020204" pitchFamily="34" charset="0"/>
                <a:cs typeface="Arial" panose="020B0604020202020204" pitchFamily="34" charset="0"/>
              </a:rPr>
              <a:t>changes</a:t>
            </a:r>
            <a:r>
              <a:rPr lang="cs-CZ" altLang="cs-CZ" sz="1800" dirty="0">
                <a:solidFill>
                  <a:srgbClr val="FF0000"/>
                </a:solidFill>
                <a:latin typeface="Arial" panose="020B0604020202020204" pitchFamily="34" charset="0"/>
                <a:cs typeface="Arial" panose="020B0604020202020204" pitchFamily="34" charset="0"/>
              </a:rPr>
              <a:t> made to </a:t>
            </a:r>
            <a:r>
              <a:rPr lang="cs-CZ" altLang="cs-CZ" sz="1800" dirty="0" err="1">
                <a:solidFill>
                  <a:srgbClr val="FF0000"/>
                </a:solidFill>
                <a:latin typeface="Arial" panose="020B0604020202020204" pitchFamily="34" charset="0"/>
                <a:cs typeface="Arial" panose="020B0604020202020204" pitchFamily="34" charset="0"/>
              </a:rPr>
              <a:t>the</a:t>
            </a:r>
            <a:r>
              <a:rPr lang="cs-CZ" altLang="cs-CZ" sz="1800" dirty="0">
                <a:solidFill>
                  <a:srgbClr val="FF0000"/>
                </a:solidFill>
                <a:latin typeface="Arial" panose="020B0604020202020204" pitchFamily="34" charset="0"/>
                <a:cs typeface="Arial" panose="020B0604020202020204" pitchFamily="34" charset="0"/>
              </a:rPr>
              <a:t> </a:t>
            </a:r>
            <a:r>
              <a:rPr lang="cs-CZ" altLang="cs-CZ" sz="1800" dirty="0" err="1">
                <a:solidFill>
                  <a:srgbClr val="FF0000"/>
                </a:solidFill>
                <a:latin typeface="Arial" panose="020B0604020202020204" pitchFamily="34" charset="0"/>
                <a:cs typeface="Arial" panose="020B0604020202020204" pitchFamily="34" charset="0"/>
              </a:rPr>
              <a:t>spacecraft's</a:t>
            </a:r>
            <a:r>
              <a:rPr lang="cs-CZ" altLang="cs-CZ" sz="1800" dirty="0">
                <a:solidFill>
                  <a:srgbClr val="FF0000"/>
                </a:solidFill>
                <a:latin typeface="Arial" panose="020B0604020202020204" pitchFamily="34" charset="0"/>
                <a:cs typeface="Arial" panose="020B0604020202020204" pitchFamily="34" charset="0"/>
              </a:rPr>
              <a:t> </a:t>
            </a:r>
            <a:r>
              <a:rPr lang="cs-CZ" altLang="cs-CZ" sz="1800" dirty="0" err="1">
                <a:solidFill>
                  <a:srgbClr val="FF0000"/>
                </a:solidFill>
                <a:latin typeface="Arial" panose="020B0604020202020204" pitchFamily="34" charset="0"/>
                <a:cs typeface="Arial" panose="020B0604020202020204" pitchFamily="34" charset="0"/>
              </a:rPr>
              <a:t>trajectory</a:t>
            </a:r>
            <a:r>
              <a:rPr lang="cs-CZ" altLang="cs-CZ" sz="1800" dirty="0">
                <a:solidFill>
                  <a:srgbClr val="FF0000"/>
                </a:solidFill>
                <a:latin typeface="Arial" panose="020B0604020202020204" pitchFamily="34" charset="0"/>
                <a:cs typeface="Arial" panose="020B0604020202020204" pitchFamily="34" charset="0"/>
              </a:rPr>
              <a:t> </a:t>
            </a:r>
            <a:r>
              <a:rPr lang="cs-CZ" altLang="cs-CZ" sz="1800" dirty="0" err="1">
                <a:solidFill>
                  <a:srgbClr val="FF0000"/>
                </a:solidFill>
                <a:latin typeface="Arial" panose="020B0604020202020204" pitchFamily="34" charset="0"/>
                <a:cs typeface="Arial" panose="020B0604020202020204" pitchFamily="34" charset="0"/>
              </a:rPr>
              <a:t>were</a:t>
            </a:r>
            <a:r>
              <a:rPr lang="cs-CZ" altLang="cs-CZ" sz="1800" dirty="0">
                <a:solidFill>
                  <a:srgbClr val="FF0000"/>
                </a:solidFill>
                <a:latin typeface="Arial" panose="020B0604020202020204" pitchFamily="34" charset="0"/>
                <a:cs typeface="Arial" panose="020B0604020202020204" pitchFamily="34" charset="0"/>
              </a:rPr>
              <a:t> </a:t>
            </a:r>
            <a:r>
              <a:rPr lang="cs-CZ" altLang="cs-CZ" sz="1800" dirty="0" err="1">
                <a:solidFill>
                  <a:srgbClr val="FF0000"/>
                </a:solidFill>
                <a:latin typeface="Arial" panose="020B0604020202020204" pitchFamily="34" charset="0"/>
                <a:cs typeface="Arial" panose="020B0604020202020204" pitchFamily="34" charset="0"/>
              </a:rPr>
              <a:t>actually</a:t>
            </a:r>
            <a:r>
              <a:rPr lang="cs-CZ" altLang="cs-CZ" sz="1800" dirty="0">
                <a:solidFill>
                  <a:srgbClr val="FF0000"/>
                </a:solidFill>
                <a:latin typeface="Arial" panose="020B0604020202020204" pitchFamily="34" charset="0"/>
                <a:cs typeface="Arial" panose="020B0604020202020204" pitchFamily="34" charset="0"/>
              </a:rPr>
              <a:t> 4.45 </a:t>
            </a:r>
            <a:r>
              <a:rPr lang="cs-CZ" altLang="cs-CZ" sz="1800" dirty="0" err="1">
                <a:solidFill>
                  <a:srgbClr val="FF0000"/>
                </a:solidFill>
                <a:latin typeface="Arial" panose="020B0604020202020204" pitchFamily="34" charset="0"/>
                <a:cs typeface="Arial" panose="020B0604020202020204" pitchFamily="34" charset="0"/>
              </a:rPr>
              <a:t>times</a:t>
            </a:r>
            <a:r>
              <a:rPr lang="cs-CZ" altLang="cs-CZ" sz="1800" dirty="0">
                <a:solidFill>
                  <a:srgbClr val="FF0000"/>
                </a:solidFill>
                <a:latin typeface="Arial" panose="020B0604020202020204" pitchFamily="34" charset="0"/>
                <a:cs typeface="Arial" panose="020B0604020202020204" pitchFamily="34" charset="0"/>
              </a:rPr>
              <a:t> </a:t>
            </a:r>
            <a:r>
              <a:rPr lang="cs-CZ" altLang="cs-CZ" sz="1800" dirty="0" err="1">
                <a:solidFill>
                  <a:srgbClr val="FF0000"/>
                </a:solidFill>
                <a:latin typeface="Arial" panose="020B0604020202020204" pitchFamily="34" charset="0"/>
                <a:cs typeface="Arial" panose="020B0604020202020204" pitchFamily="34" charset="0"/>
              </a:rPr>
              <a:t>greater</a:t>
            </a:r>
            <a:r>
              <a:rPr lang="cs-CZ" altLang="cs-CZ" sz="1800" dirty="0">
                <a:solidFill>
                  <a:srgbClr val="FF0000"/>
                </a:solidFill>
                <a:latin typeface="Arial" panose="020B0604020202020204" pitchFamily="34" charset="0"/>
                <a:cs typeface="Arial" panose="020B0604020202020204" pitchFamily="34" charset="0"/>
              </a:rPr>
              <a:t> </a:t>
            </a:r>
            <a:r>
              <a:rPr lang="cs-CZ" altLang="cs-CZ" sz="1800" dirty="0" err="1">
                <a:solidFill>
                  <a:srgbClr val="FF0000"/>
                </a:solidFill>
                <a:latin typeface="Arial" panose="020B0604020202020204" pitchFamily="34" charset="0"/>
                <a:cs typeface="Arial" panose="020B0604020202020204" pitchFamily="34" charset="0"/>
              </a:rPr>
              <a:t>than</a:t>
            </a:r>
            <a:r>
              <a:rPr lang="cs-CZ" altLang="cs-CZ" sz="1800" dirty="0">
                <a:solidFill>
                  <a:srgbClr val="FF0000"/>
                </a:solidFill>
                <a:latin typeface="Arial" panose="020B0604020202020204" pitchFamily="34" charset="0"/>
                <a:cs typeface="Arial" panose="020B0604020202020204" pitchFamily="34" charset="0"/>
              </a:rPr>
              <a:t> </a:t>
            </a:r>
            <a:r>
              <a:rPr lang="cs-CZ" altLang="cs-CZ" sz="1800" dirty="0" err="1">
                <a:solidFill>
                  <a:srgbClr val="FF0000"/>
                </a:solidFill>
                <a:latin typeface="Arial" panose="020B0604020202020204" pitchFamily="34" charset="0"/>
                <a:cs typeface="Arial" panose="020B0604020202020204" pitchFamily="34" charset="0"/>
              </a:rPr>
              <a:t>what</a:t>
            </a:r>
            <a:r>
              <a:rPr lang="cs-CZ" altLang="cs-CZ" sz="1800" dirty="0">
                <a:solidFill>
                  <a:srgbClr val="FF0000"/>
                </a:solidFill>
                <a:latin typeface="Arial" panose="020B0604020202020204" pitchFamily="34" charset="0"/>
                <a:cs typeface="Arial" panose="020B0604020202020204" pitchFamily="34" charset="0"/>
              </a:rPr>
              <a:t> </a:t>
            </a:r>
            <a:r>
              <a:rPr lang="cs-CZ" altLang="cs-CZ" sz="1800" dirty="0" err="1">
                <a:solidFill>
                  <a:srgbClr val="FF0000"/>
                </a:solidFill>
                <a:latin typeface="Arial" panose="020B0604020202020204" pitchFamily="34" charset="0"/>
                <a:cs typeface="Arial" panose="020B0604020202020204" pitchFamily="34" charset="0"/>
              </a:rPr>
              <a:t>the</a:t>
            </a:r>
            <a:r>
              <a:rPr lang="cs-CZ" altLang="cs-CZ" sz="1800" dirty="0">
                <a:solidFill>
                  <a:srgbClr val="FF0000"/>
                </a:solidFill>
                <a:latin typeface="Arial" panose="020B0604020202020204" pitchFamily="34" charset="0"/>
                <a:cs typeface="Arial" panose="020B0604020202020204" pitchFamily="34" charset="0"/>
              </a:rPr>
              <a:t> JPL </a:t>
            </a:r>
            <a:r>
              <a:rPr lang="cs-CZ" altLang="cs-CZ" sz="1800" dirty="0" err="1">
                <a:solidFill>
                  <a:srgbClr val="FF0000"/>
                </a:solidFill>
                <a:latin typeface="Arial" panose="020B0604020202020204" pitchFamily="34" charset="0"/>
                <a:cs typeface="Arial" panose="020B0604020202020204" pitchFamily="34" charset="0"/>
              </a:rPr>
              <a:t>navigation</a:t>
            </a:r>
            <a:r>
              <a:rPr lang="cs-CZ" altLang="cs-CZ" sz="1800" dirty="0">
                <a:solidFill>
                  <a:srgbClr val="FF0000"/>
                </a:solidFill>
                <a:latin typeface="Arial" panose="020B0604020202020204" pitchFamily="34" charset="0"/>
                <a:cs typeface="Arial" panose="020B0604020202020204" pitchFamily="34" charset="0"/>
              </a:rPr>
              <a:t> team </a:t>
            </a:r>
            <a:r>
              <a:rPr lang="cs-CZ" altLang="cs-CZ" sz="1800" dirty="0" err="1">
                <a:solidFill>
                  <a:srgbClr val="FF0000"/>
                </a:solidFill>
                <a:latin typeface="Arial" panose="020B0604020202020204" pitchFamily="34" charset="0"/>
                <a:cs typeface="Arial" panose="020B0604020202020204" pitchFamily="34" charset="0"/>
              </a:rPr>
              <a:t>believed</a:t>
            </a:r>
            <a:r>
              <a:rPr lang="cs-CZ" altLang="cs-CZ" sz="1800" dirty="0">
                <a:latin typeface="Arial" panose="020B0604020202020204" pitchFamily="34" charset="0"/>
                <a:cs typeface="Arial" panose="020B0604020202020204" pitchFamily="34" charset="0"/>
              </a:rPr>
              <a:t>. </a:t>
            </a:r>
            <a:endParaRPr lang="cs-CZ" altLang="cs-CZ" sz="1400" dirty="0">
              <a:latin typeface="Arial" panose="020B0604020202020204" pitchFamily="34" charset="0"/>
              <a:cs typeface="Arial" panose="020B0604020202020204" pitchFamily="34" charset="0"/>
            </a:endParaRPr>
          </a:p>
          <a:p>
            <a:pPr algn="just">
              <a:lnSpc>
                <a:spcPct val="150000"/>
              </a:lnSpc>
              <a:spcBef>
                <a:spcPct val="0"/>
              </a:spcBef>
              <a:buFontTx/>
              <a:buNone/>
            </a:pPr>
            <a:r>
              <a:rPr lang="cs-CZ" altLang="cs-CZ" sz="1400" dirty="0" err="1">
                <a:latin typeface="Arial" panose="020B0604020202020204" pitchFamily="34" charset="0"/>
                <a:cs typeface="Arial" panose="020B0604020202020204" pitchFamily="34" charset="0"/>
              </a:rPr>
              <a:t>The</a:t>
            </a:r>
            <a:r>
              <a:rPr lang="cs-CZ" altLang="cs-CZ" sz="1400" dirty="0">
                <a:latin typeface="Arial" panose="020B0604020202020204" pitchFamily="34" charset="0"/>
                <a:cs typeface="Arial" panose="020B0604020202020204" pitchFamily="34" charset="0"/>
              </a:rPr>
              <a:t> Mars </a:t>
            </a:r>
            <a:r>
              <a:rPr lang="cs-CZ" altLang="cs-CZ" sz="1400" dirty="0" err="1">
                <a:latin typeface="Arial" panose="020B0604020202020204" pitchFamily="34" charset="0"/>
                <a:cs typeface="Arial" panose="020B0604020202020204" pitchFamily="34" charset="0"/>
              </a:rPr>
              <a:t>Climate</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Orbiter</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was</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lost</a:t>
            </a:r>
            <a:r>
              <a:rPr lang="cs-CZ" altLang="cs-CZ" sz="1400" dirty="0">
                <a:latin typeface="Arial" panose="020B0604020202020204" pitchFamily="34" charset="0"/>
                <a:cs typeface="Arial" panose="020B0604020202020204" pitchFamily="34" charset="0"/>
              </a:rPr>
              <a:t> and </a:t>
            </a:r>
            <a:r>
              <a:rPr lang="cs-CZ" altLang="cs-CZ" sz="1400" dirty="0" err="1">
                <a:latin typeface="Arial" panose="020B0604020202020204" pitchFamily="34" charset="0"/>
                <a:cs typeface="Arial" panose="020B0604020202020204" pitchFamily="34" charset="0"/>
              </a:rPr>
              <a:t>presumed</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destroyed</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when</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it</a:t>
            </a:r>
            <a:r>
              <a:rPr lang="cs-CZ" altLang="cs-CZ" sz="1400" dirty="0">
                <a:latin typeface="Arial" panose="020B0604020202020204" pitchFamily="34" charset="0"/>
                <a:cs typeface="Arial" panose="020B0604020202020204" pitchFamily="34" charset="0"/>
              </a:rPr>
              <a:t> shot </a:t>
            </a:r>
            <a:r>
              <a:rPr lang="cs-CZ" altLang="cs-CZ" sz="1400" dirty="0" err="1">
                <a:latin typeface="Arial" panose="020B0604020202020204" pitchFamily="34" charset="0"/>
                <a:cs typeface="Arial" panose="020B0604020202020204" pitchFamily="34" charset="0"/>
              </a:rPr>
              <a:t>within</a:t>
            </a:r>
            <a:r>
              <a:rPr lang="cs-CZ" altLang="cs-CZ" sz="1400" dirty="0">
                <a:latin typeface="Arial" panose="020B0604020202020204" pitchFamily="34" charset="0"/>
                <a:cs typeface="Arial" panose="020B0604020202020204" pitchFamily="34" charset="0"/>
              </a:rPr>
              <a:t> 35 </a:t>
            </a:r>
            <a:r>
              <a:rPr lang="cs-CZ" altLang="cs-CZ" sz="1400" dirty="0" err="1">
                <a:latin typeface="Arial" panose="020B0604020202020204" pitchFamily="34" charset="0"/>
                <a:cs typeface="Arial" panose="020B0604020202020204" pitchFamily="34" charset="0"/>
              </a:rPr>
              <a:t>miles</a:t>
            </a:r>
            <a:r>
              <a:rPr lang="cs-CZ" altLang="cs-CZ" sz="1400" dirty="0">
                <a:latin typeface="Arial" panose="020B0604020202020204" pitchFamily="34" charset="0"/>
                <a:cs typeface="Arial" panose="020B0604020202020204" pitchFamily="34" charset="0"/>
              </a:rPr>
              <a:t> (</a:t>
            </a:r>
            <a:r>
              <a:rPr lang="cs-CZ" altLang="cs-CZ" sz="1400" dirty="0">
                <a:solidFill>
                  <a:srgbClr val="FF0000"/>
                </a:solidFill>
                <a:latin typeface="Arial" panose="020B0604020202020204" pitchFamily="34" charset="0"/>
                <a:cs typeface="Arial" panose="020B0604020202020204" pitchFamily="34" charset="0"/>
              </a:rPr>
              <a:t>57 </a:t>
            </a:r>
            <a:r>
              <a:rPr lang="cs-CZ" altLang="cs-CZ" sz="1400" dirty="0" err="1">
                <a:solidFill>
                  <a:srgbClr val="FF0000"/>
                </a:solidFill>
                <a:latin typeface="Arial" panose="020B0604020202020204" pitchFamily="34" charset="0"/>
                <a:cs typeface="Arial" panose="020B0604020202020204" pitchFamily="34" charset="0"/>
              </a:rPr>
              <a:t>kilometers</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of</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the</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martian</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surface</a:t>
            </a:r>
            <a:r>
              <a:rPr lang="cs-CZ" altLang="cs-CZ" sz="1400" dirty="0">
                <a:latin typeface="Arial" panose="020B0604020202020204" pitchFamily="34" charset="0"/>
                <a:cs typeface="Arial" panose="020B0604020202020204" pitchFamily="34" charset="0"/>
              </a:rPr>
              <a:t> as </a:t>
            </a:r>
            <a:r>
              <a:rPr lang="cs-CZ" altLang="cs-CZ" sz="1400" dirty="0" err="1">
                <a:latin typeface="Arial" panose="020B0604020202020204" pitchFamily="34" charset="0"/>
                <a:cs typeface="Arial" panose="020B0604020202020204" pitchFamily="34" charset="0"/>
              </a:rPr>
              <a:t>controllers</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were</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attempting</a:t>
            </a:r>
            <a:r>
              <a:rPr lang="cs-CZ" altLang="cs-CZ" sz="1400" dirty="0">
                <a:latin typeface="Arial" panose="020B0604020202020204" pitchFamily="34" charset="0"/>
                <a:cs typeface="Arial" panose="020B0604020202020204" pitchFamily="34" charset="0"/>
              </a:rPr>
              <a:t> to </a:t>
            </a:r>
            <a:r>
              <a:rPr lang="cs-CZ" altLang="cs-CZ" sz="1400" dirty="0" err="1">
                <a:latin typeface="Arial" panose="020B0604020202020204" pitchFamily="34" charset="0"/>
                <a:cs typeface="Arial" panose="020B0604020202020204" pitchFamily="34" charset="0"/>
              </a:rPr>
              <a:t>put</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it</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into</a:t>
            </a:r>
            <a:r>
              <a:rPr lang="cs-CZ" altLang="cs-CZ" sz="1400" dirty="0">
                <a:latin typeface="Arial" panose="020B0604020202020204" pitchFamily="34" charset="0"/>
                <a:cs typeface="Arial" panose="020B0604020202020204" pitchFamily="34" charset="0"/>
              </a:rPr>
              <a:t> orbit. At </a:t>
            </a:r>
            <a:r>
              <a:rPr lang="cs-CZ" altLang="cs-CZ" sz="1400" dirty="0" err="1">
                <a:latin typeface="Arial" panose="020B0604020202020204" pitchFamily="34" charset="0"/>
                <a:cs typeface="Arial" panose="020B0604020202020204" pitchFamily="34" charset="0"/>
              </a:rPr>
              <a:t>that</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altitude</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the</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craft</a:t>
            </a:r>
            <a:r>
              <a:rPr lang="cs-CZ" altLang="cs-CZ" sz="1400" dirty="0">
                <a:latin typeface="Arial" panose="020B0604020202020204" pitchFamily="34" charset="0"/>
                <a:cs typeface="Arial" panose="020B0604020202020204" pitchFamily="34" charset="0"/>
              </a:rPr>
              <a:t> -- </a:t>
            </a:r>
            <a:r>
              <a:rPr lang="cs-CZ" altLang="cs-CZ" sz="1400" dirty="0" err="1">
                <a:latin typeface="Arial" panose="020B0604020202020204" pitchFamily="34" charset="0"/>
                <a:cs typeface="Arial" panose="020B0604020202020204" pitchFamily="34" charset="0"/>
              </a:rPr>
              <a:t>which</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was</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traveling</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at</a:t>
            </a:r>
            <a:r>
              <a:rPr lang="cs-CZ" altLang="cs-CZ" sz="1400" dirty="0">
                <a:latin typeface="Arial" panose="020B0604020202020204" pitchFamily="34" charset="0"/>
                <a:cs typeface="Arial" panose="020B0604020202020204" pitchFamily="34" charset="0"/>
              </a:rPr>
              <a:t> least 10,000 </a:t>
            </a:r>
            <a:r>
              <a:rPr lang="cs-CZ" altLang="cs-CZ" sz="1400" dirty="0" err="1">
                <a:latin typeface="Arial" panose="020B0604020202020204" pitchFamily="34" charset="0"/>
                <a:cs typeface="Arial" panose="020B0604020202020204" pitchFamily="34" charset="0"/>
              </a:rPr>
              <a:t>mph</a:t>
            </a:r>
            <a:r>
              <a:rPr lang="cs-CZ" altLang="cs-CZ" sz="1400" dirty="0">
                <a:latin typeface="Arial" panose="020B0604020202020204" pitchFamily="34" charset="0"/>
                <a:cs typeface="Arial" panose="020B0604020202020204" pitchFamily="34" charset="0"/>
              </a:rPr>
              <a:t> -- </a:t>
            </a:r>
            <a:r>
              <a:rPr lang="cs-CZ" altLang="cs-CZ" sz="1400" dirty="0" err="1">
                <a:latin typeface="Arial" panose="020B0604020202020204" pitchFamily="34" charset="0"/>
                <a:cs typeface="Arial" panose="020B0604020202020204" pitchFamily="34" charset="0"/>
              </a:rPr>
              <a:t>would</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have</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been</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torn</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apart</a:t>
            </a:r>
            <a:r>
              <a:rPr lang="cs-CZ" altLang="cs-CZ" sz="1400" dirty="0">
                <a:latin typeface="Arial" panose="020B0604020202020204" pitchFamily="34" charset="0"/>
                <a:cs typeface="Arial" panose="020B0604020202020204" pitchFamily="34" charset="0"/>
              </a:rPr>
              <a:t> in </a:t>
            </a:r>
            <a:r>
              <a:rPr lang="cs-CZ" altLang="cs-CZ" sz="1400" dirty="0" err="1">
                <a:latin typeface="Arial" panose="020B0604020202020204" pitchFamily="34" charset="0"/>
                <a:cs typeface="Arial" panose="020B0604020202020204" pitchFamily="34" charset="0"/>
              </a:rPr>
              <a:t>the</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planet's</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atmosphere</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The</a:t>
            </a:r>
            <a:r>
              <a:rPr lang="cs-CZ" altLang="cs-CZ" sz="1400" dirty="0">
                <a:latin typeface="Arial" panose="020B0604020202020204" pitchFamily="34" charset="0"/>
                <a:cs typeface="Arial" panose="020B0604020202020204" pitchFamily="34" charset="0"/>
              </a:rPr>
              <a:t> minimum </a:t>
            </a:r>
            <a:r>
              <a:rPr lang="cs-CZ" altLang="cs-CZ" sz="1400" dirty="0" err="1">
                <a:latin typeface="Arial" panose="020B0604020202020204" pitchFamily="34" charset="0"/>
                <a:cs typeface="Arial" panose="020B0604020202020204" pitchFamily="34" charset="0"/>
              </a:rPr>
              <a:t>survivable</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altitude</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was</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about</a:t>
            </a:r>
            <a:r>
              <a:rPr lang="cs-CZ" altLang="cs-CZ" sz="1400" dirty="0">
                <a:latin typeface="Arial" panose="020B0604020202020204" pitchFamily="34" charset="0"/>
                <a:cs typeface="Arial" panose="020B0604020202020204" pitchFamily="34" charset="0"/>
              </a:rPr>
              <a:t> 53 </a:t>
            </a:r>
            <a:r>
              <a:rPr lang="cs-CZ" altLang="cs-CZ" sz="1400" dirty="0" err="1">
                <a:latin typeface="Arial" panose="020B0604020202020204" pitchFamily="34" charset="0"/>
                <a:cs typeface="Arial" panose="020B0604020202020204" pitchFamily="34" charset="0"/>
              </a:rPr>
              <a:t>miles</a:t>
            </a:r>
            <a:r>
              <a:rPr lang="cs-CZ" altLang="cs-CZ" sz="1400" dirty="0">
                <a:latin typeface="Arial" panose="020B0604020202020204" pitchFamily="34" charset="0"/>
                <a:cs typeface="Arial" panose="020B0604020202020204" pitchFamily="34" charset="0"/>
              </a:rPr>
              <a:t> (</a:t>
            </a:r>
            <a:r>
              <a:rPr lang="cs-CZ" altLang="cs-CZ" sz="1400" dirty="0">
                <a:solidFill>
                  <a:srgbClr val="FF0000"/>
                </a:solidFill>
                <a:latin typeface="Arial" panose="020B0604020202020204" pitchFamily="34" charset="0"/>
                <a:cs typeface="Arial" panose="020B0604020202020204" pitchFamily="34" charset="0"/>
              </a:rPr>
              <a:t>85 </a:t>
            </a:r>
            <a:r>
              <a:rPr lang="cs-CZ" altLang="cs-CZ" sz="1400" dirty="0" err="1">
                <a:solidFill>
                  <a:srgbClr val="FF0000"/>
                </a:solidFill>
                <a:latin typeface="Arial" panose="020B0604020202020204" pitchFamily="34" charset="0"/>
                <a:cs typeface="Arial" panose="020B0604020202020204" pitchFamily="34" charset="0"/>
              </a:rPr>
              <a:t>kilometers</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mission</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operators</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said</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while</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the</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original</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target</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altitude</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was</a:t>
            </a:r>
            <a:r>
              <a:rPr lang="cs-CZ" altLang="cs-CZ" sz="1400" dirty="0">
                <a:latin typeface="Arial" panose="020B0604020202020204" pitchFamily="34" charset="0"/>
                <a:cs typeface="Arial" panose="020B0604020202020204" pitchFamily="34" charset="0"/>
              </a:rPr>
              <a:t> </a:t>
            </a:r>
            <a:r>
              <a:rPr lang="cs-CZ" altLang="cs-CZ" sz="1400" dirty="0" err="1">
                <a:latin typeface="Arial" panose="020B0604020202020204" pitchFamily="34" charset="0"/>
                <a:cs typeface="Arial" panose="020B0604020202020204" pitchFamily="34" charset="0"/>
              </a:rPr>
              <a:t>about</a:t>
            </a:r>
            <a:r>
              <a:rPr lang="cs-CZ" altLang="cs-CZ" sz="1400" dirty="0">
                <a:latin typeface="Arial" panose="020B0604020202020204" pitchFamily="34" charset="0"/>
                <a:cs typeface="Arial" panose="020B0604020202020204" pitchFamily="34" charset="0"/>
              </a:rPr>
              <a:t> 125 </a:t>
            </a:r>
            <a:r>
              <a:rPr lang="cs-CZ" altLang="cs-CZ" sz="1400" dirty="0" err="1">
                <a:latin typeface="Arial" panose="020B0604020202020204" pitchFamily="34" charset="0"/>
                <a:cs typeface="Arial" panose="020B0604020202020204" pitchFamily="34" charset="0"/>
              </a:rPr>
              <a:t>miles</a:t>
            </a:r>
            <a:r>
              <a:rPr lang="cs-CZ" altLang="cs-CZ" sz="1400" dirty="0">
                <a:latin typeface="Arial" panose="020B0604020202020204" pitchFamily="34" charset="0"/>
                <a:cs typeface="Arial" panose="020B0604020202020204" pitchFamily="34" charset="0"/>
              </a:rPr>
              <a:t> (</a:t>
            </a:r>
            <a:r>
              <a:rPr lang="cs-CZ" altLang="cs-CZ" sz="1400" dirty="0">
                <a:solidFill>
                  <a:srgbClr val="FF0000"/>
                </a:solidFill>
                <a:latin typeface="Arial" panose="020B0604020202020204" pitchFamily="34" charset="0"/>
                <a:cs typeface="Arial" panose="020B0604020202020204" pitchFamily="34" charset="0"/>
              </a:rPr>
              <a:t>200 </a:t>
            </a:r>
            <a:r>
              <a:rPr lang="cs-CZ" altLang="cs-CZ" sz="1400" dirty="0" err="1">
                <a:solidFill>
                  <a:srgbClr val="FF0000"/>
                </a:solidFill>
                <a:latin typeface="Arial" panose="020B0604020202020204" pitchFamily="34" charset="0"/>
                <a:cs typeface="Arial" panose="020B0604020202020204" pitchFamily="34" charset="0"/>
              </a:rPr>
              <a:t>kilometers</a:t>
            </a:r>
            <a:r>
              <a:rPr lang="cs-CZ" altLang="cs-CZ" sz="1400" dirty="0">
                <a:latin typeface="Arial" panose="020B0604020202020204" pitchFamily="34" charset="0"/>
                <a:cs typeface="Arial" panose="020B0604020202020204" pitchFamily="34" charset="0"/>
              </a:rPr>
              <a:t>). </a:t>
            </a:r>
            <a:endParaRPr lang="cs-CZ" altLang="cs-CZ" sz="1800" dirty="0">
              <a:latin typeface="Arial" panose="020B0604020202020204" pitchFamily="34" charset="0"/>
              <a:cs typeface="Arial" panose="020B0604020202020204" pitchFamily="34" charset="0"/>
            </a:endParaRPr>
          </a:p>
        </p:txBody>
      </p:sp>
    </p:spTree>
  </p:cSld>
  <p:clrMapOvr>
    <a:masterClrMapping/>
  </p:clrMapOvr>
  <p:transition spd="med">
    <p:pull dir="l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a:solidFill>
                  <a:srgbClr val="FFFFFF"/>
                </a:solidFill>
                <a:latin typeface="Arial" panose="020B0604020202020204" pitchFamily="34" charset="0"/>
              </a:rPr>
              <a:t>Kde hledat odhadové metody</a:t>
            </a:r>
            <a:endParaRPr lang="en-US" altLang="cs-CZ" sz="2400" b="1">
              <a:solidFill>
                <a:srgbClr val="FFFFFF"/>
              </a:solidFill>
              <a:latin typeface="Arial" panose="020B0604020202020204" pitchFamily="34" charset="0"/>
            </a:endParaRPr>
          </a:p>
        </p:txBody>
      </p:sp>
    </p:spTree>
  </p:cSld>
  <p:clrMapOvr>
    <a:masterClrMapping/>
  </p:clrMapOvr>
  <p:transition spd="med">
    <p:pull dir="l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a:solidFill>
                  <a:srgbClr val="FFFFFF"/>
                </a:solidFill>
                <a:latin typeface="Arial" panose="020B0604020202020204" pitchFamily="34" charset="0"/>
              </a:rPr>
              <a:t>Kompendia o odhadových metodách</a:t>
            </a:r>
            <a:endParaRPr lang="en-US" altLang="cs-CZ" sz="2400" b="1">
              <a:solidFill>
                <a:srgbClr val="FFFFFF"/>
              </a:solidFill>
              <a:latin typeface="Arial" panose="020B0604020202020204" pitchFamily="34" charset="0"/>
            </a:endParaRPr>
          </a:p>
        </p:txBody>
      </p:sp>
      <p:sp>
        <p:nvSpPr>
          <p:cNvPr id="72707" name="Rectangle 5"/>
          <p:cNvSpPr>
            <a:spLocks noChangeArrowheads="1"/>
          </p:cNvSpPr>
          <p:nvPr/>
        </p:nvSpPr>
        <p:spPr bwMode="auto">
          <a:xfrm>
            <a:off x="250825" y="908050"/>
            <a:ext cx="8229600" cy="540067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80000"/>
              </a:lnSpc>
              <a:spcAft>
                <a:spcPct val="35000"/>
              </a:spcAft>
            </a:pPr>
            <a:r>
              <a:rPr lang="en-US" altLang="cs-CZ" sz="1400" b="1">
                <a:solidFill>
                  <a:srgbClr val="CC0000"/>
                </a:solidFill>
                <a:latin typeface="Arial" panose="020B0604020202020204" pitchFamily="34" charset="0"/>
              </a:rPr>
              <a:t> Poling B.E.</a:t>
            </a:r>
            <a:r>
              <a:rPr lang="cs-CZ" altLang="cs-CZ" sz="1400" b="1">
                <a:solidFill>
                  <a:srgbClr val="CC0000"/>
                </a:solidFill>
                <a:latin typeface="Arial" panose="020B0604020202020204" pitchFamily="34" charset="0"/>
              </a:rPr>
              <a:t>, </a:t>
            </a:r>
            <a:r>
              <a:rPr lang="en-US" altLang="cs-CZ" sz="1400" b="1">
                <a:solidFill>
                  <a:srgbClr val="CC0000"/>
                </a:solidFill>
                <a:latin typeface="Arial" panose="020B0604020202020204" pitchFamily="34" charset="0"/>
              </a:rPr>
              <a:t>Prausnitz J.M., </a:t>
            </a:r>
            <a:r>
              <a:rPr lang="cs-CZ" altLang="cs-CZ" sz="1400" b="1">
                <a:solidFill>
                  <a:srgbClr val="CC0000"/>
                </a:solidFill>
                <a:latin typeface="Arial" panose="020B0604020202020204" pitchFamily="34" charset="0"/>
              </a:rPr>
              <a:t>O‘Connell J.P.: </a:t>
            </a:r>
            <a:r>
              <a:rPr lang="en-US" altLang="cs-CZ" sz="1400" b="1" i="1">
                <a:solidFill>
                  <a:srgbClr val="CC0000"/>
                </a:solidFill>
                <a:latin typeface="Arial" panose="020B0604020202020204" pitchFamily="34" charset="0"/>
              </a:rPr>
              <a:t>The Properties of Gases and Liquids, </a:t>
            </a:r>
            <a:r>
              <a:rPr lang="cs-CZ" altLang="cs-CZ" sz="1400" b="1" i="1">
                <a:solidFill>
                  <a:srgbClr val="CC0000"/>
                </a:solidFill>
                <a:latin typeface="Arial" panose="020B0604020202020204" pitchFamily="34" charset="0"/>
              </a:rPr>
              <a:t>5</a:t>
            </a:r>
            <a:r>
              <a:rPr lang="en-US" altLang="cs-CZ" sz="1400" b="1">
                <a:solidFill>
                  <a:srgbClr val="CC0000"/>
                </a:solidFill>
                <a:latin typeface="Arial" panose="020B0604020202020204" pitchFamily="34" charset="0"/>
              </a:rPr>
              <a:t>. vyd., McGraw‑Hill, New York </a:t>
            </a:r>
            <a:r>
              <a:rPr lang="cs-CZ" altLang="cs-CZ" sz="1400" b="1">
                <a:solidFill>
                  <a:srgbClr val="CC0000"/>
                </a:solidFill>
                <a:latin typeface="Arial" panose="020B0604020202020204" pitchFamily="34" charset="0"/>
              </a:rPr>
              <a:t>2000</a:t>
            </a:r>
            <a:r>
              <a:rPr lang="en-US" altLang="cs-CZ" sz="1400" b="1">
                <a:solidFill>
                  <a:srgbClr val="CC0000"/>
                </a:solidFill>
                <a:latin typeface="Arial" panose="020B0604020202020204" pitchFamily="34" charset="0"/>
              </a:rPr>
              <a:t>.</a:t>
            </a:r>
            <a:endParaRPr lang="cs-CZ" altLang="cs-CZ" sz="1400" b="1">
              <a:solidFill>
                <a:srgbClr val="CC0000"/>
              </a:solidFill>
              <a:latin typeface="Arial" panose="020B0604020202020204" pitchFamily="34" charset="0"/>
            </a:endParaRPr>
          </a:p>
          <a:p>
            <a:pPr eaLnBrk="1" hangingPunct="1">
              <a:lnSpc>
                <a:spcPct val="80000"/>
              </a:lnSpc>
              <a:spcAft>
                <a:spcPct val="35000"/>
              </a:spcAft>
            </a:pPr>
            <a:r>
              <a:rPr lang="en-US" altLang="cs-CZ" sz="1400">
                <a:solidFill>
                  <a:srgbClr val="000000"/>
                </a:solidFill>
                <a:latin typeface="Arial" panose="020B0604020202020204" pitchFamily="34" charset="0"/>
              </a:rPr>
              <a:t> </a:t>
            </a:r>
            <a:r>
              <a:rPr lang="cs-CZ" altLang="cs-CZ" sz="1400">
                <a:solidFill>
                  <a:srgbClr val="000000"/>
                </a:solidFill>
                <a:latin typeface="Arial" panose="020B0604020202020204" pitchFamily="34" charset="0"/>
              </a:rPr>
              <a:t>Baum E.J.: </a:t>
            </a:r>
            <a:r>
              <a:rPr lang="cs-CZ" altLang="cs-CZ" sz="1400" i="1">
                <a:solidFill>
                  <a:srgbClr val="000000"/>
                </a:solidFill>
                <a:latin typeface="Arial" panose="020B0604020202020204" pitchFamily="34" charset="0"/>
              </a:rPr>
              <a:t>Chemical Property Estimation, Theory and Application,</a:t>
            </a:r>
            <a:r>
              <a:rPr lang="cs-CZ" altLang="cs-CZ" sz="1400">
                <a:solidFill>
                  <a:srgbClr val="000000"/>
                </a:solidFill>
                <a:latin typeface="Arial" panose="020B0604020202020204" pitchFamily="34" charset="0"/>
              </a:rPr>
              <a:t> CRC Press 1998.</a:t>
            </a:r>
            <a:endParaRPr lang="en-US" altLang="cs-CZ" sz="1400" i="1">
              <a:solidFill>
                <a:srgbClr val="000000"/>
              </a:solidFill>
              <a:latin typeface="Arial" panose="020B0604020202020204" pitchFamily="34" charset="0"/>
            </a:endParaRPr>
          </a:p>
          <a:p>
            <a:pPr eaLnBrk="1" hangingPunct="1">
              <a:lnSpc>
                <a:spcPct val="80000"/>
              </a:lnSpc>
              <a:spcAft>
                <a:spcPct val="35000"/>
              </a:spcAft>
            </a:pPr>
            <a:r>
              <a:rPr lang="en-US" altLang="cs-CZ" sz="1400">
                <a:solidFill>
                  <a:srgbClr val="000000"/>
                </a:solidFill>
                <a:latin typeface="Arial" panose="020B0604020202020204" pitchFamily="34" charset="0"/>
              </a:rPr>
              <a:t> Lyman W.J., Reehl W.F., Rosenblatt D.H.: </a:t>
            </a:r>
            <a:r>
              <a:rPr lang="en-US" altLang="cs-CZ" sz="1400" i="1">
                <a:solidFill>
                  <a:srgbClr val="000000"/>
                </a:solidFill>
                <a:latin typeface="Arial" panose="020B0604020202020204" pitchFamily="34" charset="0"/>
              </a:rPr>
              <a:t>Handbook of Chemical Property Estimation Methods. Environmental Behavior of Organic Compounds, </a:t>
            </a:r>
            <a:r>
              <a:rPr lang="en-US" altLang="cs-CZ" sz="1400">
                <a:solidFill>
                  <a:srgbClr val="000000"/>
                </a:solidFill>
                <a:latin typeface="Arial" panose="020B0604020202020204" pitchFamily="34" charset="0"/>
              </a:rPr>
              <a:t>American Chemical Society, Washington, D.C. 1990.</a:t>
            </a:r>
            <a:endParaRPr lang="en-US" altLang="cs-CZ" sz="1400" i="1">
              <a:solidFill>
                <a:srgbClr val="000000"/>
              </a:solidFill>
              <a:latin typeface="Arial" panose="020B0604020202020204" pitchFamily="34" charset="0"/>
            </a:endParaRPr>
          </a:p>
          <a:p>
            <a:pPr eaLnBrk="1" hangingPunct="1">
              <a:lnSpc>
                <a:spcPct val="80000"/>
              </a:lnSpc>
              <a:spcAft>
                <a:spcPct val="35000"/>
              </a:spcAft>
            </a:pPr>
            <a:r>
              <a:rPr lang="en-US" altLang="cs-CZ" sz="1400" i="1">
                <a:solidFill>
                  <a:srgbClr val="000000"/>
                </a:solidFill>
                <a:latin typeface="Arial" panose="020B0604020202020204" pitchFamily="34" charset="0"/>
              </a:rPr>
              <a:t> Technical Data Book ‑ Petroleum Refining, </a:t>
            </a:r>
            <a:r>
              <a:rPr lang="en-US" altLang="cs-CZ" sz="1400">
                <a:solidFill>
                  <a:srgbClr val="000000"/>
                </a:solidFill>
                <a:latin typeface="Arial" panose="020B0604020202020204" pitchFamily="34" charset="0"/>
              </a:rPr>
              <a:t>(Braun W.G., Danner R.P., Daubert T.E., editoÍi): 3. vyd., American Petroleum Institute, Washington,D.C. 1976.</a:t>
            </a:r>
            <a:endParaRPr lang="cs-CZ" altLang="cs-CZ" sz="1400">
              <a:solidFill>
                <a:srgbClr val="000000"/>
              </a:solidFill>
              <a:latin typeface="Arial" panose="020B0604020202020204" pitchFamily="34" charset="0"/>
            </a:endParaRPr>
          </a:p>
          <a:p>
            <a:pPr eaLnBrk="1" hangingPunct="1">
              <a:lnSpc>
                <a:spcPct val="80000"/>
              </a:lnSpc>
              <a:spcAft>
                <a:spcPct val="35000"/>
              </a:spcAft>
            </a:pPr>
            <a:r>
              <a:rPr lang="en-US" altLang="cs-CZ" sz="1400">
                <a:solidFill>
                  <a:srgbClr val="000000"/>
                </a:solidFill>
                <a:latin typeface="Arial" panose="020B0604020202020204" pitchFamily="34" charset="0"/>
              </a:rPr>
              <a:t> Tsonopoulos C., Heidman J.L., Hwang S.C.: </a:t>
            </a:r>
            <a:r>
              <a:rPr lang="en-US" altLang="cs-CZ" sz="1400" i="1">
                <a:solidFill>
                  <a:srgbClr val="000000"/>
                </a:solidFill>
                <a:latin typeface="Arial" panose="020B0604020202020204" pitchFamily="34" charset="0"/>
              </a:rPr>
              <a:t>Thermodynamic and Transport Properties of Coal Liquids, </a:t>
            </a:r>
            <a:r>
              <a:rPr lang="en-US" altLang="cs-CZ" sz="1400">
                <a:solidFill>
                  <a:srgbClr val="000000"/>
                </a:solidFill>
                <a:latin typeface="Arial" panose="020B0604020202020204" pitchFamily="34" charset="0"/>
              </a:rPr>
              <a:t>John Wiley &amp; Sons, New York 1986.</a:t>
            </a:r>
          </a:p>
          <a:p>
            <a:pPr eaLnBrk="1" hangingPunct="1">
              <a:spcAft>
                <a:spcPct val="10000"/>
              </a:spcAft>
            </a:pPr>
            <a:r>
              <a:rPr lang="en-US" altLang="cs-CZ" sz="1400">
                <a:latin typeface="Arial" panose="020B0604020202020204" pitchFamily="34" charset="0"/>
              </a:rPr>
              <a:t> Horvath A.L.: </a:t>
            </a:r>
            <a:r>
              <a:rPr lang="en-US" altLang="cs-CZ" sz="1400" i="1">
                <a:latin typeface="Arial" panose="020B0604020202020204" pitchFamily="34" charset="0"/>
              </a:rPr>
              <a:t>Molecular Design. Chemical Structure Generation from the Properties of Pure Organic Compounds, </a:t>
            </a:r>
            <a:r>
              <a:rPr lang="en-US" altLang="cs-CZ" sz="1400">
                <a:latin typeface="Arial" panose="020B0604020202020204" pitchFamily="34" charset="0"/>
              </a:rPr>
              <a:t>Elsevier, Amsterdam 1992.</a:t>
            </a:r>
          </a:p>
          <a:p>
            <a:pPr eaLnBrk="1" hangingPunct="1">
              <a:spcAft>
                <a:spcPct val="10000"/>
              </a:spcAft>
            </a:pPr>
            <a:r>
              <a:rPr lang="en-US" altLang="cs-CZ" sz="1400">
                <a:latin typeface="Arial" panose="020B0604020202020204" pitchFamily="34" charset="0"/>
              </a:rPr>
              <a:t> Benson S.W.: </a:t>
            </a:r>
            <a:r>
              <a:rPr lang="en-US" altLang="cs-CZ" sz="1400" i="1">
                <a:latin typeface="Arial" panose="020B0604020202020204" pitchFamily="34" charset="0"/>
              </a:rPr>
              <a:t>Thermochemical Kinetics, </a:t>
            </a:r>
            <a:r>
              <a:rPr lang="en-US" altLang="cs-CZ" sz="1400">
                <a:latin typeface="Arial" panose="020B0604020202020204" pitchFamily="34" charset="0"/>
              </a:rPr>
              <a:t>2. vyd., Wiley, New York 1976.</a:t>
            </a:r>
          </a:p>
          <a:p>
            <a:pPr eaLnBrk="1" hangingPunct="1">
              <a:spcAft>
                <a:spcPct val="10000"/>
              </a:spcAft>
            </a:pPr>
            <a:r>
              <a:rPr lang="en-US" altLang="cs-CZ" sz="1400">
                <a:latin typeface="Arial" panose="020B0604020202020204" pitchFamily="34" charset="0"/>
              </a:rPr>
              <a:t> Fredenslund A., Gmehling J., Rasmussen P.: </a:t>
            </a:r>
            <a:r>
              <a:rPr lang="en-US" altLang="cs-CZ" sz="1400" i="1">
                <a:latin typeface="Arial" panose="020B0604020202020204" pitchFamily="34" charset="0"/>
              </a:rPr>
              <a:t>Vapor‑Liquid Equilibria Using UNIFAC ‑ A Group‑Contribution Method, </a:t>
            </a:r>
            <a:r>
              <a:rPr lang="en-US" altLang="cs-CZ" sz="1400">
                <a:latin typeface="Arial" panose="020B0604020202020204" pitchFamily="34" charset="0"/>
              </a:rPr>
              <a:t>Elsevier, Amsterdam 1977.</a:t>
            </a:r>
          </a:p>
          <a:p>
            <a:pPr eaLnBrk="1" hangingPunct="1">
              <a:spcAft>
                <a:spcPct val="10000"/>
              </a:spcAft>
            </a:pPr>
            <a:r>
              <a:rPr lang="en-US" altLang="cs-CZ" sz="1400">
                <a:latin typeface="Arial" panose="020B0604020202020204" pitchFamily="34" charset="0"/>
              </a:rPr>
              <a:t> Kojima K., Tochigi K.: </a:t>
            </a:r>
            <a:r>
              <a:rPr lang="en-US" altLang="cs-CZ" sz="1400" i="1">
                <a:latin typeface="Arial" panose="020B0604020202020204" pitchFamily="34" charset="0"/>
              </a:rPr>
              <a:t>Prediction of Vapor‑Liquid Equilibria by the ASOG Method, </a:t>
            </a:r>
            <a:r>
              <a:rPr lang="en-US" altLang="cs-CZ" sz="1400">
                <a:latin typeface="Arial" panose="020B0604020202020204" pitchFamily="34" charset="0"/>
              </a:rPr>
              <a:t>Elsevier, Amsterdam 1979.</a:t>
            </a:r>
          </a:p>
          <a:p>
            <a:pPr eaLnBrk="1" hangingPunct="1">
              <a:spcAft>
                <a:spcPct val="10000"/>
              </a:spcAft>
            </a:pPr>
            <a:r>
              <a:rPr lang="en-US" altLang="cs-CZ" sz="1400">
                <a:latin typeface="Arial" panose="020B0604020202020204" pitchFamily="34" charset="0"/>
              </a:rPr>
              <a:t> Domalski E.S., Hearing E.D.: </a:t>
            </a:r>
            <a:r>
              <a:rPr lang="en-US" altLang="cs-CZ" sz="1400" i="1">
                <a:latin typeface="Arial" panose="020B0604020202020204" pitchFamily="34" charset="0"/>
              </a:rPr>
              <a:t>Estimation of the Thermodynamic Properties of C-H-N-O-S-Halogen Compounds at 298.15 K, </a:t>
            </a:r>
            <a:r>
              <a:rPr lang="en-US" altLang="cs-CZ" sz="1400">
                <a:latin typeface="Arial" panose="020B0604020202020204" pitchFamily="34" charset="0"/>
              </a:rPr>
              <a:t>J.Phys.Chem.Ref.Data </a:t>
            </a:r>
            <a:r>
              <a:rPr lang="en-US" altLang="cs-CZ" sz="1400" i="1">
                <a:latin typeface="Arial" panose="020B0604020202020204" pitchFamily="34" charset="0"/>
              </a:rPr>
              <a:t>22, </a:t>
            </a:r>
            <a:r>
              <a:rPr lang="en-US" altLang="cs-CZ" sz="1400">
                <a:latin typeface="Arial" panose="020B0604020202020204" pitchFamily="34" charset="0"/>
              </a:rPr>
              <a:t>805 (1993).</a:t>
            </a:r>
            <a:endParaRPr lang="en-US" altLang="cs-CZ" sz="1400">
              <a:solidFill>
                <a:srgbClr val="000000"/>
              </a:solidFill>
              <a:latin typeface="Arial" panose="020B0604020202020204" pitchFamily="34" charset="0"/>
            </a:endParaRPr>
          </a:p>
        </p:txBody>
      </p:sp>
      <p:pic>
        <p:nvPicPr>
          <p:cNvPr id="7270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213" y="476250"/>
            <a:ext cx="10382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pull dir="l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cs-CZ" sz="2400" b="1">
                <a:solidFill>
                  <a:srgbClr val="FFFFFF"/>
                </a:solidFill>
                <a:latin typeface="Arial" panose="020B0604020202020204" pitchFamily="34" charset="0"/>
              </a:rPr>
              <a:t>P</a:t>
            </a:r>
            <a:r>
              <a:rPr lang="cs-CZ" altLang="cs-CZ" sz="2400" b="1">
                <a:solidFill>
                  <a:srgbClr val="FFFFFF"/>
                </a:solidFill>
                <a:latin typeface="Arial" panose="020B0604020202020204" pitchFamily="34" charset="0"/>
              </a:rPr>
              <a:t>ůvodní práce o odhadových metodách</a:t>
            </a:r>
            <a:endParaRPr lang="en-US" altLang="cs-CZ" sz="2400" b="1">
              <a:solidFill>
                <a:srgbClr val="FFFFFF"/>
              </a:solidFill>
              <a:latin typeface="Arial" panose="020B0604020202020204" pitchFamily="34" charset="0"/>
            </a:endParaRPr>
          </a:p>
        </p:txBody>
      </p:sp>
      <p:pic>
        <p:nvPicPr>
          <p:cNvPr id="74755" name="Picture 5"/>
          <p:cNvPicPr>
            <a:picLocks noChangeAspect="1" noChangeArrowheads="1"/>
          </p:cNvPicPr>
          <p:nvPr/>
        </p:nvPicPr>
        <p:blipFill>
          <a:blip r:embed="rId3">
            <a:extLst>
              <a:ext uri="{28A0092B-C50C-407E-A947-70E740481C1C}">
                <a14:useLocalDpi xmlns:a14="http://schemas.microsoft.com/office/drawing/2010/main" val="0"/>
              </a:ext>
            </a:extLst>
          </a:blip>
          <a:srcRect b="33322"/>
          <a:stretch>
            <a:fillRect/>
          </a:stretch>
        </p:blipFill>
        <p:spPr bwMode="auto">
          <a:xfrm>
            <a:off x="303213" y="549275"/>
            <a:ext cx="8516937" cy="5975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pull dir="l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a:solidFill>
                  <a:srgbClr val="FFFFFF"/>
                </a:solidFill>
                <a:latin typeface="Arial" panose="020B0604020202020204" pitchFamily="34" charset="0"/>
              </a:rPr>
              <a:t>Odhadové metody</a:t>
            </a:r>
            <a:r>
              <a:rPr lang="en-US" altLang="cs-CZ" sz="2400" b="1">
                <a:solidFill>
                  <a:srgbClr val="FFFFFF"/>
                </a:solidFill>
                <a:latin typeface="Arial" panose="020B0604020202020204" pitchFamily="34" charset="0"/>
              </a:rPr>
              <a:t>: Software</a:t>
            </a:r>
          </a:p>
        </p:txBody>
      </p:sp>
      <p:pic>
        <p:nvPicPr>
          <p:cNvPr id="768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81075"/>
            <a:ext cx="7704137" cy="56356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4" name="Text Box 5"/>
          <p:cNvSpPr txBox="1">
            <a:spLocks noChangeArrowheads="1"/>
          </p:cNvSpPr>
          <p:nvPr/>
        </p:nvSpPr>
        <p:spPr bwMode="auto">
          <a:xfrm>
            <a:off x="34925" y="541338"/>
            <a:ext cx="2232025" cy="3667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cs-CZ" altLang="cs-CZ" sz="1800" b="1">
                <a:latin typeface="Arial" panose="020B0604020202020204" pitchFamily="34" charset="0"/>
              </a:rPr>
              <a:t>ProPred</a:t>
            </a:r>
          </a:p>
        </p:txBody>
      </p:sp>
    </p:spTree>
  </p:cSld>
  <p:clrMapOvr>
    <a:masterClrMapping/>
  </p:clrMapOvr>
  <p:transition spd="med">
    <p:pull dir="l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a:solidFill>
                  <a:srgbClr val="FFFFFF"/>
                </a:solidFill>
                <a:latin typeface="Arial" panose="020B0604020202020204" pitchFamily="34" charset="0"/>
              </a:rPr>
              <a:t>Odhadové metody</a:t>
            </a:r>
            <a:r>
              <a:rPr lang="en-US" altLang="cs-CZ" sz="2400" b="1">
                <a:solidFill>
                  <a:srgbClr val="FFFFFF"/>
                </a:solidFill>
                <a:latin typeface="Arial" panose="020B0604020202020204" pitchFamily="34" charset="0"/>
              </a:rPr>
              <a:t>: Software</a:t>
            </a:r>
          </a:p>
        </p:txBody>
      </p:sp>
      <p:sp>
        <p:nvSpPr>
          <p:cNvPr id="78851" name="Text Box 4"/>
          <p:cNvSpPr txBox="1">
            <a:spLocks noChangeArrowheads="1"/>
          </p:cNvSpPr>
          <p:nvPr/>
        </p:nvSpPr>
        <p:spPr bwMode="auto">
          <a:xfrm>
            <a:off x="-36513" y="476250"/>
            <a:ext cx="2232026" cy="366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cs-CZ" altLang="cs-CZ" sz="1800" b="1">
                <a:latin typeface="Arial" panose="020B0604020202020204" pitchFamily="34" charset="0"/>
              </a:rPr>
              <a:t>CHETAH</a:t>
            </a:r>
          </a:p>
        </p:txBody>
      </p:sp>
      <p:pic>
        <p:nvPicPr>
          <p:cNvPr id="78852" name="Picture 5"/>
          <p:cNvPicPr>
            <a:picLocks noChangeAspect="1" noChangeArrowheads="1"/>
          </p:cNvPicPr>
          <p:nvPr/>
        </p:nvPicPr>
        <p:blipFill>
          <a:blip r:embed="rId3">
            <a:extLst>
              <a:ext uri="{28A0092B-C50C-407E-A947-70E740481C1C}">
                <a14:useLocalDpi xmlns:a14="http://schemas.microsoft.com/office/drawing/2010/main" val="0"/>
              </a:ext>
            </a:extLst>
          </a:blip>
          <a:srcRect l="20683" t="12811" r="21722" b="27075"/>
          <a:stretch>
            <a:fillRect/>
          </a:stretch>
        </p:blipFill>
        <p:spPr bwMode="auto">
          <a:xfrm>
            <a:off x="2051050" y="790575"/>
            <a:ext cx="4681538" cy="3575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3" name="Rectangle 7"/>
          <p:cNvSpPr>
            <a:spLocks noChangeArrowheads="1"/>
          </p:cNvSpPr>
          <p:nvPr/>
        </p:nvSpPr>
        <p:spPr bwMode="auto">
          <a:xfrm>
            <a:off x="1187450" y="4581525"/>
            <a:ext cx="65532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r>
              <a:rPr lang="cs-CZ" altLang="cs-CZ" sz="1400" b="1">
                <a:latin typeface="Arial" panose="020B0604020202020204" pitchFamily="34" charset="0"/>
              </a:rPr>
              <a:t> </a:t>
            </a:r>
            <a:r>
              <a:rPr lang="en-US" altLang="cs-CZ" sz="1400" b="1">
                <a:latin typeface="Arial" panose="020B0604020202020204" pitchFamily="34" charset="0"/>
              </a:rPr>
              <a:t>Gas phase thermochemistry</a:t>
            </a:r>
          </a:p>
          <a:p>
            <a:pPr lvl="1" eaLnBrk="1" hangingPunct="1"/>
            <a:r>
              <a:rPr lang="cs-CZ" altLang="cs-CZ" sz="1400" b="1">
                <a:latin typeface="Arial" panose="020B0604020202020204" pitchFamily="34" charset="0"/>
              </a:rPr>
              <a:t> </a:t>
            </a:r>
            <a:r>
              <a:rPr lang="en-US" altLang="cs-CZ" sz="1400" b="1">
                <a:latin typeface="Arial" panose="020B0604020202020204" pitchFamily="34" charset="0"/>
              </a:rPr>
              <a:t>heats of reaction</a:t>
            </a:r>
          </a:p>
          <a:p>
            <a:pPr lvl="1" eaLnBrk="1" hangingPunct="1"/>
            <a:r>
              <a:rPr lang="cs-CZ" altLang="cs-CZ" sz="1400" b="1">
                <a:latin typeface="Arial" panose="020B0604020202020204" pitchFamily="34" charset="0"/>
              </a:rPr>
              <a:t> </a:t>
            </a:r>
            <a:r>
              <a:rPr lang="en-US" altLang="cs-CZ" sz="1400" b="1">
                <a:latin typeface="Arial" panose="020B0604020202020204" pitchFamily="34" charset="0"/>
              </a:rPr>
              <a:t>heat of combustion</a:t>
            </a:r>
          </a:p>
          <a:p>
            <a:pPr lvl="1" eaLnBrk="1" hangingPunct="1"/>
            <a:r>
              <a:rPr lang="cs-CZ" altLang="cs-CZ" sz="1400" b="1">
                <a:latin typeface="Arial" panose="020B0604020202020204" pitchFamily="34" charset="0"/>
              </a:rPr>
              <a:t> </a:t>
            </a:r>
            <a:r>
              <a:rPr lang="en-US" altLang="cs-CZ" sz="1400" b="1">
                <a:latin typeface="Arial" panose="020B0604020202020204" pitchFamily="34" charset="0"/>
              </a:rPr>
              <a:t>equilibrium constants</a:t>
            </a:r>
          </a:p>
          <a:p>
            <a:pPr lvl="1" eaLnBrk="1" hangingPunct="1"/>
            <a:r>
              <a:rPr lang="cs-CZ" altLang="cs-CZ" sz="1400" b="1">
                <a:latin typeface="Arial" panose="020B0604020202020204" pitchFamily="34" charset="0"/>
              </a:rPr>
              <a:t> </a:t>
            </a:r>
            <a:r>
              <a:rPr lang="en-US" altLang="cs-CZ" sz="1400" b="1">
                <a:latin typeface="Arial" panose="020B0604020202020204" pitchFamily="34" charset="0"/>
              </a:rPr>
              <a:t>misc. thermodynamic properties</a:t>
            </a:r>
          </a:p>
          <a:p>
            <a:pPr lvl="1" eaLnBrk="1" hangingPunct="1"/>
            <a:r>
              <a:rPr lang="cs-CZ" altLang="cs-CZ" sz="1400" b="1">
                <a:latin typeface="Arial" panose="020B0604020202020204" pitchFamily="34" charset="0"/>
              </a:rPr>
              <a:t> </a:t>
            </a:r>
            <a:r>
              <a:rPr lang="en-US" altLang="cs-CZ" sz="1400" b="1">
                <a:latin typeface="Arial" panose="020B0604020202020204" pitchFamily="34" charset="0"/>
              </a:rPr>
              <a:t>“Energy Release Evaluation</a:t>
            </a:r>
            <a:r>
              <a:rPr lang="cs-CZ" altLang="cs-CZ" sz="1400" b="1">
                <a:latin typeface="Arial" panose="020B0604020202020204" pitchFamily="34" charset="0"/>
              </a:rPr>
              <a:t> </a:t>
            </a:r>
            <a:r>
              <a:rPr lang="en-US" altLang="cs-CZ" sz="1400" b="1">
                <a:latin typeface="Arial" panose="020B0604020202020204" pitchFamily="34" charset="0"/>
              </a:rPr>
              <a:t>tendency for a material to “explode”</a:t>
            </a:r>
          </a:p>
          <a:p>
            <a:pPr eaLnBrk="1" hangingPunct="1"/>
            <a:r>
              <a:rPr lang="cs-CZ" altLang="cs-CZ" sz="1400" b="1">
                <a:latin typeface="Arial" panose="020B0604020202020204" pitchFamily="34" charset="0"/>
              </a:rPr>
              <a:t> </a:t>
            </a:r>
            <a:r>
              <a:rPr lang="en-US" altLang="cs-CZ" sz="1400" b="1">
                <a:latin typeface="Arial" panose="020B0604020202020204" pitchFamily="34" charset="0"/>
              </a:rPr>
              <a:t>Predicts Lower Flammable Limit and</a:t>
            </a:r>
            <a:r>
              <a:rPr lang="cs-CZ" altLang="cs-CZ" sz="1400" b="1">
                <a:latin typeface="Arial" panose="020B0604020202020204" pitchFamily="34" charset="0"/>
              </a:rPr>
              <a:t> </a:t>
            </a:r>
            <a:r>
              <a:rPr lang="en-US" altLang="cs-CZ" sz="1400" b="1">
                <a:latin typeface="Arial" panose="020B0604020202020204" pitchFamily="34" charset="0"/>
              </a:rPr>
              <a:t>other flammability properties</a:t>
            </a:r>
          </a:p>
        </p:txBody>
      </p:sp>
    </p:spTree>
  </p:cSld>
  <p:clrMapOvr>
    <a:masterClrMapping/>
  </p:clrMapOvr>
  <p:transition spd="med">
    <p:pull dir="l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6120754" y="490955"/>
            <a:ext cx="2951163" cy="2735262"/>
          </a:xfrm>
          <a:prstGeom prst="rect">
            <a:avLst/>
          </a:prstGeom>
          <a:gradFill rotWithShape="0">
            <a:gsLst>
              <a:gs pos="0">
                <a:schemeClr val="folHlink"/>
              </a:gs>
              <a:gs pos="100000">
                <a:schemeClr val="folHlink">
                  <a:gamma/>
                  <a:shade val="46275"/>
                  <a:invGamma/>
                </a:scheme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r>
              <a:rPr lang="cs-CZ" sz="1600" b="1" i="1" dirty="0" err="1">
                <a:solidFill>
                  <a:schemeClr val="accent1">
                    <a:lumMod val="60000"/>
                    <a:lumOff val="40000"/>
                  </a:schemeClr>
                </a:solidFill>
              </a:rPr>
              <a:t>p</a:t>
            </a:r>
            <a:r>
              <a:rPr lang="cs-CZ" sz="1600" b="1" baseline="-25000" dirty="0" err="1">
                <a:solidFill>
                  <a:schemeClr val="accent1">
                    <a:lumMod val="60000"/>
                    <a:lumOff val="40000"/>
                  </a:schemeClr>
                </a:solidFill>
              </a:rPr>
              <a:t>standard</a:t>
            </a:r>
            <a:endParaRPr lang="cs-CZ" sz="1600" b="1" baseline="-25000" dirty="0">
              <a:solidFill>
                <a:schemeClr val="accent1">
                  <a:lumMod val="60000"/>
                  <a:lumOff val="40000"/>
                </a:schemeClr>
              </a:solidFill>
            </a:endParaRPr>
          </a:p>
        </p:txBody>
      </p:sp>
      <p:sp>
        <p:nvSpPr>
          <p:cNvPr id="15363" name="Line 5"/>
          <p:cNvSpPr>
            <a:spLocks noChangeShapeType="1"/>
          </p:cNvSpPr>
          <p:nvPr/>
        </p:nvSpPr>
        <p:spPr bwMode="auto">
          <a:xfrm flipV="1">
            <a:off x="7523163" y="640933"/>
            <a:ext cx="55562" cy="193160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364" name="Freeform 6"/>
          <p:cNvSpPr>
            <a:spLocks/>
          </p:cNvSpPr>
          <p:nvPr/>
        </p:nvSpPr>
        <p:spPr bwMode="auto">
          <a:xfrm>
            <a:off x="7453313" y="1520825"/>
            <a:ext cx="1655762" cy="1079500"/>
          </a:xfrm>
          <a:custGeom>
            <a:avLst/>
            <a:gdLst>
              <a:gd name="T0" fmla="*/ 0 w 1632"/>
              <a:gd name="T1" fmla="*/ 2147483647 h 816"/>
              <a:gd name="T2" fmla="*/ 2147483647 w 1632"/>
              <a:gd name="T3" fmla="*/ 2147483647 h 816"/>
              <a:gd name="T4" fmla="*/ 2147483647 w 1632"/>
              <a:gd name="T5" fmla="*/ 0 h 816"/>
              <a:gd name="T6" fmla="*/ 0 60000 65536"/>
              <a:gd name="T7" fmla="*/ 0 60000 65536"/>
              <a:gd name="T8" fmla="*/ 0 60000 65536"/>
            </a:gdLst>
            <a:ahLst/>
            <a:cxnLst>
              <a:cxn ang="T6">
                <a:pos x="T0" y="T1"/>
              </a:cxn>
              <a:cxn ang="T7">
                <a:pos x="T2" y="T3"/>
              </a:cxn>
              <a:cxn ang="T8">
                <a:pos x="T4" y="T5"/>
              </a:cxn>
            </a:cxnLst>
            <a:rect l="0" t="0" r="r" b="b"/>
            <a:pathLst>
              <a:path w="1632" h="816">
                <a:moveTo>
                  <a:pt x="0" y="816"/>
                </a:moveTo>
                <a:cubicBezTo>
                  <a:pt x="296" y="764"/>
                  <a:pt x="592" y="712"/>
                  <a:pt x="864" y="576"/>
                </a:cubicBezTo>
                <a:cubicBezTo>
                  <a:pt x="1136" y="440"/>
                  <a:pt x="1384" y="220"/>
                  <a:pt x="1632" y="0"/>
                </a:cubicBezTo>
              </a:path>
            </a:pathLst>
          </a:custGeom>
          <a:noFill/>
          <a:ln w="28575"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365" name="Freeform 7"/>
          <p:cNvSpPr>
            <a:spLocks/>
          </p:cNvSpPr>
          <p:nvPr/>
        </p:nvSpPr>
        <p:spPr bwMode="auto">
          <a:xfrm>
            <a:off x="6372225" y="2600325"/>
            <a:ext cx="1150938" cy="333375"/>
          </a:xfrm>
          <a:custGeom>
            <a:avLst/>
            <a:gdLst>
              <a:gd name="T0" fmla="*/ 0 w 768"/>
              <a:gd name="T1" fmla="*/ 2147483647 h 144"/>
              <a:gd name="T2" fmla="*/ 2147483647 w 768"/>
              <a:gd name="T3" fmla="*/ 2147483647 h 144"/>
              <a:gd name="T4" fmla="*/ 2147483647 w 768"/>
              <a:gd name="T5" fmla="*/ 0 h 144"/>
              <a:gd name="T6" fmla="*/ 0 60000 65536"/>
              <a:gd name="T7" fmla="*/ 0 60000 65536"/>
              <a:gd name="T8" fmla="*/ 0 60000 65536"/>
            </a:gdLst>
            <a:ahLst/>
            <a:cxnLst>
              <a:cxn ang="T6">
                <a:pos x="T0" y="T1"/>
              </a:cxn>
              <a:cxn ang="T7">
                <a:pos x="T2" y="T3"/>
              </a:cxn>
              <a:cxn ang="T8">
                <a:pos x="T4" y="T5"/>
              </a:cxn>
            </a:cxnLst>
            <a:rect l="0" t="0" r="r" b="b"/>
            <a:pathLst>
              <a:path w="768" h="144">
                <a:moveTo>
                  <a:pt x="0" y="144"/>
                </a:moveTo>
                <a:cubicBezTo>
                  <a:pt x="152" y="132"/>
                  <a:pt x="304" y="120"/>
                  <a:pt x="432" y="96"/>
                </a:cubicBezTo>
                <a:cubicBezTo>
                  <a:pt x="560" y="72"/>
                  <a:pt x="712" y="16"/>
                  <a:pt x="768" y="0"/>
                </a:cubicBezTo>
              </a:path>
            </a:pathLst>
          </a:custGeom>
          <a:noFill/>
          <a:ln w="28575"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366" name="Oval 8"/>
          <p:cNvSpPr>
            <a:spLocks noChangeArrowheads="1"/>
          </p:cNvSpPr>
          <p:nvPr/>
        </p:nvSpPr>
        <p:spPr bwMode="auto">
          <a:xfrm>
            <a:off x="7453313" y="2528888"/>
            <a:ext cx="125412" cy="12858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latin typeface="Arial" panose="020B0604020202020204" pitchFamily="34" charset="0"/>
            </a:endParaRPr>
          </a:p>
        </p:txBody>
      </p:sp>
      <p:sp>
        <p:nvSpPr>
          <p:cNvPr id="15367" name="Text Box 9"/>
          <p:cNvSpPr txBox="1">
            <a:spLocks noChangeArrowheads="1"/>
          </p:cNvSpPr>
          <p:nvPr/>
        </p:nvSpPr>
        <p:spPr bwMode="auto">
          <a:xfrm>
            <a:off x="8532813" y="2024063"/>
            <a:ext cx="496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000" i="1">
                <a:solidFill>
                  <a:srgbClr val="FFFF00"/>
                </a:solidFill>
              </a:rPr>
              <a:t>l-g</a:t>
            </a:r>
          </a:p>
        </p:txBody>
      </p:sp>
      <p:sp>
        <p:nvSpPr>
          <p:cNvPr id="15368" name="Text Box 10"/>
          <p:cNvSpPr txBox="1">
            <a:spLocks noChangeArrowheads="1"/>
          </p:cNvSpPr>
          <p:nvPr/>
        </p:nvSpPr>
        <p:spPr bwMode="auto">
          <a:xfrm>
            <a:off x="7021513" y="655638"/>
            <a:ext cx="496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000" i="1">
                <a:solidFill>
                  <a:srgbClr val="FF0000"/>
                </a:solidFill>
              </a:rPr>
              <a:t>s-l</a:t>
            </a:r>
          </a:p>
        </p:txBody>
      </p:sp>
      <p:sp>
        <p:nvSpPr>
          <p:cNvPr id="15369" name="Text Box 11"/>
          <p:cNvSpPr txBox="1">
            <a:spLocks noChangeArrowheads="1"/>
          </p:cNvSpPr>
          <p:nvPr/>
        </p:nvSpPr>
        <p:spPr bwMode="auto">
          <a:xfrm>
            <a:off x="6588125" y="2744788"/>
            <a:ext cx="496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000" i="1">
                <a:solidFill>
                  <a:schemeClr val="hlink"/>
                </a:solidFill>
              </a:rPr>
              <a:t>s-g</a:t>
            </a:r>
          </a:p>
        </p:txBody>
      </p:sp>
      <p:sp>
        <p:nvSpPr>
          <p:cNvPr id="15370" name="Text Box 12"/>
          <p:cNvSpPr txBox="1">
            <a:spLocks noChangeArrowheads="1"/>
          </p:cNvSpPr>
          <p:nvPr/>
        </p:nvSpPr>
        <p:spPr bwMode="auto">
          <a:xfrm>
            <a:off x="7453313" y="2600325"/>
            <a:ext cx="97449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1200" b="1" dirty="0">
                <a:solidFill>
                  <a:schemeClr val="bg1"/>
                </a:solidFill>
                <a:latin typeface="Arial" panose="020B0604020202020204" pitchFamily="34" charset="0"/>
              </a:rPr>
              <a:t>Trojný bod</a:t>
            </a:r>
          </a:p>
        </p:txBody>
      </p:sp>
      <p:sp>
        <p:nvSpPr>
          <p:cNvPr id="15371" name="Text Box 13"/>
          <p:cNvSpPr txBox="1">
            <a:spLocks noChangeArrowheads="1"/>
          </p:cNvSpPr>
          <p:nvPr/>
        </p:nvSpPr>
        <p:spPr bwMode="auto">
          <a:xfrm>
            <a:off x="7429500" y="3176588"/>
            <a:ext cx="384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000" i="1">
                <a:latin typeface="Arial" panose="020B0604020202020204" pitchFamily="34" charset="0"/>
              </a:rPr>
              <a:t>T</a:t>
            </a:r>
          </a:p>
        </p:txBody>
      </p:sp>
      <p:sp>
        <p:nvSpPr>
          <p:cNvPr id="15372" name="Text Box 14"/>
          <p:cNvSpPr txBox="1">
            <a:spLocks noChangeArrowheads="1"/>
          </p:cNvSpPr>
          <p:nvPr/>
        </p:nvSpPr>
        <p:spPr bwMode="auto">
          <a:xfrm>
            <a:off x="5845175" y="1447800"/>
            <a:ext cx="384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000" i="1">
                <a:latin typeface="Arial" panose="020B0604020202020204" pitchFamily="34" charset="0"/>
              </a:rPr>
              <a:t>p</a:t>
            </a:r>
          </a:p>
        </p:txBody>
      </p:sp>
      <p:sp>
        <p:nvSpPr>
          <p:cNvPr id="15373"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dirty="0">
                <a:solidFill>
                  <a:srgbClr val="FFFFFF"/>
                </a:solidFill>
                <a:latin typeface="Arial" panose="020B0604020202020204" pitchFamily="34" charset="0"/>
              </a:rPr>
              <a:t>Teplota tání</a:t>
            </a:r>
            <a:endParaRPr lang="en-US" altLang="cs-CZ" sz="2400" b="1" dirty="0">
              <a:solidFill>
                <a:srgbClr val="FFFFFF"/>
              </a:solidFill>
              <a:latin typeface="Arial" panose="020B0604020202020204" pitchFamily="34" charset="0"/>
            </a:endParaRPr>
          </a:p>
        </p:txBody>
      </p:sp>
      <p:sp>
        <p:nvSpPr>
          <p:cNvPr id="15374" name="Rectangle 3"/>
          <p:cNvSpPr>
            <a:spLocks noChangeArrowheads="1"/>
          </p:cNvSpPr>
          <p:nvPr/>
        </p:nvSpPr>
        <p:spPr bwMode="auto">
          <a:xfrm>
            <a:off x="424815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latin typeface="Arial" panose="020B0604020202020204" pitchFamily="34" charset="0"/>
            </a:endParaRPr>
          </a:p>
        </p:txBody>
      </p:sp>
      <p:sp>
        <p:nvSpPr>
          <p:cNvPr id="15375" name="Rectangle 15"/>
          <p:cNvSpPr>
            <a:spLocks noChangeArrowheads="1"/>
          </p:cNvSpPr>
          <p:nvPr/>
        </p:nvSpPr>
        <p:spPr bwMode="auto">
          <a:xfrm>
            <a:off x="395288" y="620713"/>
            <a:ext cx="3833812"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50000"/>
              </a:lnSpc>
              <a:spcBef>
                <a:spcPct val="0"/>
              </a:spcBef>
            </a:pPr>
            <a:r>
              <a:rPr lang="cs-CZ" altLang="cs-CZ" sz="1400" dirty="0">
                <a:latin typeface="Arial" panose="020B0604020202020204" pitchFamily="34" charset="0"/>
              </a:rPr>
              <a:t> základní fyzikálně chemická konstanta</a:t>
            </a:r>
          </a:p>
          <a:p>
            <a:pPr eaLnBrk="1" hangingPunct="1">
              <a:lnSpc>
                <a:spcPct val="150000"/>
              </a:lnSpc>
              <a:spcBef>
                <a:spcPct val="0"/>
              </a:spcBef>
            </a:pPr>
            <a:r>
              <a:rPr lang="cs-CZ" altLang="cs-CZ" sz="1400" dirty="0">
                <a:latin typeface="Arial" panose="020B0604020202020204" pitchFamily="34" charset="0"/>
              </a:rPr>
              <a:t> teplota tání </a:t>
            </a:r>
            <a:r>
              <a:rPr lang="en-US" altLang="cs-CZ" sz="1400" dirty="0">
                <a:latin typeface="Arial" panose="020B0604020202020204" pitchFamily="34" charset="0"/>
              </a:rPr>
              <a:t>= norm</a:t>
            </a:r>
            <a:r>
              <a:rPr lang="cs-CZ" altLang="cs-CZ" sz="1400" dirty="0" err="1">
                <a:latin typeface="Arial" panose="020B0604020202020204" pitchFamily="34" charset="0"/>
              </a:rPr>
              <a:t>ální</a:t>
            </a:r>
            <a:r>
              <a:rPr lang="cs-CZ" altLang="cs-CZ" sz="1400" dirty="0">
                <a:latin typeface="Arial" panose="020B0604020202020204" pitchFamily="34" charset="0"/>
              </a:rPr>
              <a:t> teplota tání</a:t>
            </a:r>
          </a:p>
          <a:p>
            <a:pPr eaLnBrk="1" hangingPunct="1">
              <a:lnSpc>
                <a:spcPct val="150000"/>
              </a:lnSpc>
              <a:spcBef>
                <a:spcPct val="0"/>
              </a:spcBef>
            </a:pPr>
            <a:r>
              <a:rPr lang="cs-CZ" altLang="cs-CZ" sz="1400" dirty="0">
                <a:latin typeface="Arial" panose="020B0604020202020204" pitchFamily="34" charset="0"/>
              </a:rPr>
              <a:t> teplota tání </a:t>
            </a:r>
            <a:r>
              <a:rPr lang="cs-CZ" altLang="cs-CZ" sz="1400" i="1" dirty="0" err="1">
                <a:latin typeface="Arial" panose="020B0604020202020204" pitchFamily="34" charset="0"/>
              </a:rPr>
              <a:t>T</a:t>
            </a:r>
            <a:r>
              <a:rPr lang="cs-CZ" altLang="cs-CZ" sz="1400" baseline="-25000" dirty="0" err="1">
                <a:latin typeface="Arial" panose="020B0604020202020204" pitchFamily="34" charset="0"/>
              </a:rPr>
              <a:t>t</a:t>
            </a:r>
            <a:r>
              <a:rPr lang="cs-CZ" altLang="cs-CZ" sz="1400" dirty="0">
                <a:latin typeface="Arial" panose="020B0604020202020204" pitchFamily="34" charset="0"/>
              </a:rPr>
              <a:t> </a:t>
            </a:r>
            <a:r>
              <a:rPr lang="cs-CZ" altLang="cs-CZ" sz="1400" dirty="0">
                <a:latin typeface="Arial" panose="020B0604020202020204" pitchFamily="34" charset="0"/>
                <a:cs typeface="Arial" panose="020B0604020202020204" pitchFamily="34" charset="0"/>
              </a:rPr>
              <a:t>≈ teplota trojného bodu </a:t>
            </a:r>
            <a:r>
              <a:rPr lang="cs-CZ" altLang="cs-CZ" sz="1400" i="1" dirty="0" err="1">
                <a:latin typeface="Arial" panose="020B0604020202020204" pitchFamily="34" charset="0"/>
              </a:rPr>
              <a:t>T</a:t>
            </a:r>
            <a:r>
              <a:rPr lang="cs-CZ" altLang="cs-CZ" sz="1400" baseline="-25000" dirty="0" err="1">
                <a:latin typeface="Arial" panose="020B0604020202020204" pitchFamily="34" charset="0"/>
              </a:rPr>
              <a:t>tp</a:t>
            </a:r>
            <a:endParaRPr lang="cs-CZ" altLang="cs-CZ" sz="1400" baseline="-25000" dirty="0">
              <a:latin typeface="Arial" panose="020B0604020202020204" pitchFamily="34" charset="0"/>
            </a:endParaRPr>
          </a:p>
        </p:txBody>
      </p:sp>
      <p:pic>
        <p:nvPicPr>
          <p:cNvPr id="15376"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113" y="3429000"/>
            <a:ext cx="4465638"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7" name="AutoShape 63"/>
          <p:cNvSpPr>
            <a:spLocks noChangeArrowheads="1"/>
          </p:cNvSpPr>
          <p:nvPr/>
        </p:nvSpPr>
        <p:spPr bwMode="auto">
          <a:xfrm>
            <a:off x="4038600" y="3668713"/>
            <a:ext cx="4679950" cy="3024187"/>
          </a:xfrm>
          <a:prstGeom prst="roundRect">
            <a:avLst>
              <a:gd name="adj" fmla="val 16667"/>
            </a:avLst>
          </a:prstGeom>
          <a:noFill/>
          <a:ln w="3175">
            <a:solidFill>
              <a:schemeClr val="bg1"/>
            </a:solidFill>
            <a:round/>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latin typeface="Arial" panose="020B0604020202020204" pitchFamily="34" charset="0"/>
            </a:endParaRPr>
          </a:p>
        </p:txBody>
      </p:sp>
      <p:sp>
        <p:nvSpPr>
          <p:cNvPr id="15378" name="AutoShape 64"/>
          <p:cNvSpPr>
            <a:spLocks noChangeArrowheads="1"/>
          </p:cNvSpPr>
          <p:nvPr/>
        </p:nvSpPr>
        <p:spPr bwMode="auto">
          <a:xfrm>
            <a:off x="7235825" y="4289425"/>
            <a:ext cx="1655763" cy="863600"/>
          </a:xfrm>
          <a:prstGeom prst="roundRect">
            <a:avLst>
              <a:gd name="adj" fmla="val 16667"/>
            </a:avLst>
          </a:prstGeom>
          <a:solidFill>
            <a:srgbClr val="DDDDDD"/>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latin typeface="Arial" panose="020B0604020202020204" pitchFamily="34" charset="0"/>
            </a:endParaRPr>
          </a:p>
        </p:txBody>
      </p:sp>
      <p:sp>
        <p:nvSpPr>
          <p:cNvPr id="15379" name="Text Box 65"/>
          <p:cNvSpPr txBox="1">
            <a:spLocks noChangeArrowheads="1"/>
          </p:cNvSpPr>
          <p:nvPr/>
        </p:nvSpPr>
        <p:spPr bwMode="auto">
          <a:xfrm>
            <a:off x="510033" y="2492375"/>
            <a:ext cx="26661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000" b="1" dirty="0">
                <a:latin typeface="Arial" panose="020B0604020202020204" pitchFamily="34" charset="0"/>
              </a:rPr>
              <a:t>Ukázka</a:t>
            </a:r>
            <a:r>
              <a:rPr lang="en-US" altLang="cs-CZ" sz="2000" b="1" dirty="0">
                <a:latin typeface="Arial" panose="020B0604020202020204" pitchFamily="34" charset="0"/>
              </a:rPr>
              <a:t>: </a:t>
            </a:r>
            <a:r>
              <a:rPr lang="cs-CZ" altLang="cs-CZ" sz="2000" b="1" dirty="0">
                <a:latin typeface="Arial" panose="020B0604020202020204" pitchFamily="34" charset="0"/>
              </a:rPr>
              <a:t>benzofenon</a:t>
            </a:r>
            <a:endParaRPr lang="en-US" altLang="cs-CZ" sz="2000" b="1" dirty="0">
              <a:latin typeface="Arial" panose="020B0604020202020204" pitchFamily="34" charset="0"/>
            </a:endParaRPr>
          </a:p>
        </p:txBody>
      </p:sp>
      <p:sp>
        <p:nvSpPr>
          <p:cNvPr id="15380" name="Text Box 66"/>
          <p:cNvSpPr txBox="1">
            <a:spLocks noChangeArrowheads="1"/>
          </p:cNvSpPr>
          <p:nvPr/>
        </p:nvSpPr>
        <p:spPr bwMode="auto">
          <a:xfrm>
            <a:off x="366713" y="2949575"/>
            <a:ext cx="496317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 typeface="Wingdings" panose="05000000000000000000" pitchFamily="2" charset="2"/>
              <a:buChar char="Ø"/>
            </a:pPr>
            <a:r>
              <a:rPr lang="en-US" altLang="cs-CZ" sz="1400" dirty="0">
                <a:latin typeface="Arial" panose="020B0604020202020204" pitchFamily="34" charset="0"/>
              </a:rPr>
              <a:t> </a:t>
            </a:r>
            <a:r>
              <a:rPr lang="cs-CZ" altLang="cs-CZ" sz="1400" dirty="0">
                <a:latin typeface="Arial" panose="020B0604020202020204" pitchFamily="34" charset="0"/>
              </a:rPr>
              <a:t>Měření tlaku nasycených par kapalné a krystalické fáze </a:t>
            </a:r>
            <a:endParaRPr lang="en-US" altLang="cs-CZ" sz="1400" dirty="0">
              <a:latin typeface="Arial" panose="020B0604020202020204" pitchFamily="34" charset="0"/>
            </a:endParaRPr>
          </a:p>
          <a:p>
            <a:pPr>
              <a:spcBef>
                <a:spcPct val="50000"/>
              </a:spcBef>
              <a:buFont typeface="Wingdings" panose="05000000000000000000" pitchFamily="2" charset="2"/>
              <a:buChar char="Ø"/>
            </a:pPr>
            <a:r>
              <a:rPr lang="en-US" altLang="cs-CZ" sz="1400" dirty="0">
                <a:latin typeface="Arial" panose="020B0604020202020204" pitchFamily="34" charset="0"/>
              </a:rPr>
              <a:t> Benzo</a:t>
            </a:r>
            <a:r>
              <a:rPr lang="cs-CZ" altLang="cs-CZ" sz="1400" dirty="0" err="1">
                <a:latin typeface="Arial" panose="020B0604020202020204" pitchFamily="34" charset="0"/>
              </a:rPr>
              <a:t>fenon</a:t>
            </a:r>
            <a:r>
              <a:rPr lang="en-US" altLang="cs-CZ" sz="1400" dirty="0">
                <a:latin typeface="Arial" panose="020B0604020202020204" pitchFamily="34" charset="0"/>
              </a:rPr>
              <a:t> </a:t>
            </a:r>
            <a:r>
              <a:rPr lang="cs-CZ" altLang="cs-CZ" sz="1400" dirty="0">
                <a:latin typeface="Arial" panose="020B0604020202020204" pitchFamily="34" charset="0"/>
              </a:rPr>
              <a:t>se velmi snadno podchlazuje </a:t>
            </a:r>
            <a:r>
              <a:rPr lang="cs-CZ" altLang="cs-CZ" sz="1400" dirty="0">
                <a:latin typeface="Arial" panose="020B0604020202020204" pitchFamily="34" charset="0"/>
                <a:sym typeface="Wingdings" panose="05000000000000000000" pitchFamily="2" charset="2"/>
              </a:rPr>
              <a:t></a:t>
            </a:r>
            <a:r>
              <a:rPr lang="en-US" altLang="cs-CZ" sz="1400" dirty="0">
                <a:latin typeface="Arial" panose="020B0604020202020204" pitchFamily="34" charset="0"/>
                <a:sym typeface="Wingdings" panose="05000000000000000000" pitchFamily="2" charset="2"/>
              </a:rPr>
              <a:t> data pro </a:t>
            </a:r>
            <a:r>
              <a:rPr lang="en-US" altLang="cs-CZ" sz="1400" dirty="0" err="1">
                <a:latin typeface="Arial" panose="020B0604020202020204" pitchFamily="34" charset="0"/>
                <a:sym typeface="Wingdings" panose="05000000000000000000" pitchFamily="2" charset="2"/>
              </a:rPr>
              <a:t>podchlazenou</a:t>
            </a:r>
            <a:r>
              <a:rPr lang="en-US" altLang="cs-CZ" sz="1400" dirty="0">
                <a:latin typeface="Arial" panose="020B0604020202020204" pitchFamily="34" charset="0"/>
                <a:sym typeface="Wingdings" panose="05000000000000000000" pitchFamily="2" charset="2"/>
              </a:rPr>
              <a:t> </a:t>
            </a:r>
            <a:r>
              <a:rPr lang="en-US" altLang="cs-CZ" sz="1400" dirty="0" err="1">
                <a:latin typeface="Arial" panose="020B0604020202020204" pitchFamily="34" charset="0"/>
                <a:sym typeface="Wingdings" panose="05000000000000000000" pitchFamily="2" charset="2"/>
              </a:rPr>
              <a:t>kapalinu</a:t>
            </a:r>
            <a:r>
              <a:rPr lang="en-US" altLang="cs-CZ" sz="1400" dirty="0">
                <a:latin typeface="Arial" panose="020B0604020202020204" pitchFamily="34" charset="0"/>
              </a:rPr>
              <a:t> </a:t>
            </a:r>
            <a:endParaRPr lang="en-GB" altLang="cs-CZ" sz="1400" dirty="0">
              <a:latin typeface="Arial" panose="020B0604020202020204" pitchFamily="34" charset="0"/>
            </a:endParaRPr>
          </a:p>
        </p:txBody>
      </p:sp>
      <p:sp>
        <p:nvSpPr>
          <p:cNvPr id="15381" name="Rectangle 68"/>
          <p:cNvSpPr>
            <a:spLocks noChangeArrowheads="1"/>
          </p:cNvSpPr>
          <p:nvPr/>
        </p:nvSpPr>
        <p:spPr bwMode="auto">
          <a:xfrm>
            <a:off x="6011863" y="3857625"/>
            <a:ext cx="12329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1600" b="1" u="sng" dirty="0">
                <a:solidFill>
                  <a:srgbClr val="E80000"/>
                </a:solidFill>
                <a:latin typeface="Arial" panose="020B0604020202020204" pitchFamily="34" charset="0"/>
              </a:rPr>
              <a:t>Trojný bod</a:t>
            </a:r>
            <a:endParaRPr lang="en-GB" altLang="cs-CZ" sz="1600" b="1" u="sng" dirty="0">
              <a:solidFill>
                <a:srgbClr val="E80000"/>
              </a:solidFill>
              <a:latin typeface="Arial" panose="020B0604020202020204" pitchFamily="34" charset="0"/>
            </a:endParaRPr>
          </a:p>
        </p:txBody>
      </p:sp>
      <p:graphicFrame>
        <p:nvGraphicFramePr>
          <p:cNvPr id="15382" name="Object 69"/>
          <p:cNvGraphicFramePr>
            <a:graphicFrameLocks noChangeAspect="1"/>
          </p:cNvGraphicFramePr>
          <p:nvPr/>
        </p:nvGraphicFramePr>
        <p:xfrm>
          <a:off x="4498975" y="4529138"/>
          <a:ext cx="2160588" cy="446087"/>
        </p:xfrm>
        <a:graphic>
          <a:graphicData uri="http://schemas.openxmlformats.org/presentationml/2006/ole">
            <mc:AlternateContent xmlns:mc="http://schemas.openxmlformats.org/markup-compatibility/2006">
              <mc:Choice xmlns:v="urn:schemas-microsoft-com:vml" Requires="v">
                <p:oleObj spid="_x0000_s61445" name="Equation" r:id="rId5" imgW="1168400" imgH="241300" progId="Equation.DSMT4">
                  <p:embed/>
                </p:oleObj>
              </mc:Choice>
              <mc:Fallback>
                <p:oleObj name="Equation" r:id="rId5" imgW="1168400" imgH="241300" progId="Equation.DSMT4">
                  <p:embed/>
                  <p:pic>
                    <p:nvPicPr>
                      <p:cNvPr id="15382" name="Object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8975" y="4529138"/>
                        <a:ext cx="21605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83" name="AutoShape 70"/>
          <p:cNvSpPr>
            <a:spLocks noChangeArrowheads="1"/>
          </p:cNvSpPr>
          <p:nvPr/>
        </p:nvSpPr>
        <p:spPr bwMode="auto">
          <a:xfrm>
            <a:off x="6669088" y="4638675"/>
            <a:ext cx="431800" cy="215900"/>
          </a:xfrm>
          <a:prstGeom prst="rightArrow">
            <a:avLst>
              <a:gd name="adj1" fmla="val 50000"/>
              <a:gd name="adj2"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latin typeface="Arial" panose="020B0604020202020204" pitchFamily="34" charset="0"/>
            </a:endParaRPr>
          </a:p>
        </p:txBody>
      </p:sp>
      <p:sp>
        <p:nvSpPr>
          <p:cNvPr id="15384" name="Text Box 71"/>
          <p:cNvSpPr txBox="1">
            <a:spLocks noChangeArrowheads="1"/>
          </p:cNvSpPr>
          <p:nvPr/>
        </p:nvSpPr>
        <p:spPr bwMode="auto">
          <a:xfrm>
            <a:off x="7215188" y="4379913"/>
            <a:ext cx="18208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cs-CZ" sz="2000" i="1">
                <a:solidFill>
                  <a:srgbClr val="000099"/>
                </a:solidFill>
                <a:latin typeface="Arial" panose="020B0604020202020204" pitchFamily="34" charset="0"/>
              </a:rPr>
              <a:t>T</a:t>
            </a:r>
            <a:r>
              <a:rPr lang="en-GB" altLang="cs-CZ" sz="2000" baseline="-25000">
                <a:solidFill>
                  <a:srgbClr val="000099"/>
                </a:solidFill>
                <a:latin typeface="Arial" panose="020B0604020202020204" pitchFamily="34" charset="0"/>
              </a:rPr>
              <a:t>tp </a:t>
            </a:r>
            <a:r>
              <a:rPr lang="en-GB" altLang="cs-CZ" sz="2000">
                <a:solidFill>
                  <a:srgbClr val="000099"/>
                </a:solidFill>
                <a:latin typeface="Arial" panose="020B0604020202020204" pitchFamily="34" charset="0"/>
              </a:rPr>
              <a:t>= 321.1 K</a:t>
            </a:r>
          </a:p>
          <a:p>
            <a:pPr>
              <a:spcBef>
                <a:spcPct val="0"/>
              </a:spcBef>
              <a:buFontTx/>
              <a:buNone/>
            </a:pPr>
            <a:r>
              <a:rPr lang="en-GB" altLang="cs-CZ" sz="2000" i="1">
                <a:solidFill>
                  <a:srgbClr val="000099"/>
                </a:solidFill>
                <a:latin typeface="Arial" panose="020B0604020202020204" pitchFamily="34" charset="0"/>
              </a:rPr>
              <a:t>p</a:t>
            </a:r>
            <a:r>
              <a:rPr lang="en-GB" altLang="cs-CZ" sz="2000" baseline="-25000">
                <a:solidFill>
                  <a:srgbClr val="000099"/>
                </a:solidFill>
                <a:latin typeface="Arial" panose="020B0604020202020204" pitchFamily="34" charset="0"/>
              </a:rPr>
              <a:t>tp </a:t>
            </a:r>
            <a:r>
              <a:rPr lang="en-GB" altLang="cs-CZ" sz="2000">
                <a:solidFill>
                  <a:srgbClr val="000099"/>
                </a:solidFill>
                <a:latin typeface="Arial" panose="020B0604020202020204" pitchFamily="34" charset="0"/>
              </a:rPr>
              <a:t>= 1.39 Pa</a:t>
            </a:r>
          </a:p>
        </p:txBody>
      </p:sp>
      <p:sp>
        <p:nvSpPr>
          <p:cNvPr id="15385" name="Text Box 72"/>
          <p:cNvSpPr txBox="1">
            <a:spLocks noChangeArrowheads="1"/>
          </p:cNvSpPr>
          <p:nvPr/>
        </p:nvSpPr>
        <p:spPr bwMode="auto">
          <a:xfrm>
            <a:off x="4643438" y="5292725"/>
            <a:ext cx="4321175"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GB" altLang="cs-CZ" sz="1600" dirty="0" err="1">
                <a:latin typeface="Arial" panose="020B0604020202020204" pitchFamily="34" charset="0"/>
              </a:rPr>
              <a:t>Kalorimetrie</a:t>
            </a:r>
            <a:r>
              <a:rPr lang="en-GB" altLang="cs-CZ" sz="1600" dirty="0">
                <a:latin typeface="Arial" panose="020B0604020202020204" pitchFamily="34" charset="0"/>
              </a:rPr>
              <a:t> </a:t>
            </a:r>
            <a:r>
              <a:rPr lang="en-GB" altLang="cs-CZ" sz="1600" i="1" dirty="0" err="1">
                <a:latin typeface="Arial" panose="020B0604020202020204" pitchFamily="34" charset="0"/>
              </a:rPr>
              <a:t>T</a:t>
            </a:r>
            <a:r>
              <a:rPr lang="en-GB" altLang="cs-CZ" sz="1600" baseline="-25000" dirty="0" err="1">
                <a:latin typeface="Arial" panose="020B0604020202020204" pitchFamily="34" charset="0"/>
              </a:rPr>
              <a:t>fus</a:t>
            </a:r>
            <a:endParaRPr lang="en-GB" altLang="cs-CZ" sz="1600" baseline="-25000" dirty="0">
              <a:latin typeface="Arial" panose="020B0604020202020204" pitchFamily="34" charset="0"/>
            </a:endParaRPr>
          </a:p>
          <a:p>
            <a:pPr>
              <a:spcBef>
                <a:spcPct val="50000"/>
              </a:spcBef>
              <a:buFontTx/>
              <a:buNone/>
            </a:pPr>
            <a:r>
              <a:rPr lang="en-GB" altLang="cs-CZ" sz="1200" i="1" dirty="0" err="1">
                <a:latin typeface="Arial" panose="020B0604020202020204" pitchFamily="34" charset="0"/>
              </a:rPr>
              <a:t>T</a:t>
            </a:r>
            <a:r>
              <a:rPr lang="en-GB" altLang="cs-CZ" sz="1200" baseline="-25000" dirty="0" err="1">
                <a:latin typeface="Arial" panose="020B0604020202020204" pitchFamily="34" charset="0"/>
              </a:rPr>
              <a:t>fus</a:t>
            </a:r>
            <a:r>
              <a:rPr lang="en-GB" altLang="cs-CZ" sz="1200" dirty="0">
                <a:latin typeface="Arial" panose="020B0604020202020204" pitchFamily="34" charset="0"/>
              </a:rPr>
              <a:t> = 321.03 K (</a:t>
            </a:r>
            <a:r>
              <a:rPr lang="en-GB" altLang="cs-CZ" sz="1200" dirty="0" err="1">
                <a:solidFill>
                  <a:srgbClr val="FF0000"/>
                </a:solidFill>
                <a:latin typeface="Arial" panose="020B0604020202020204" pitchFamily="34" charset="0"/>
              </a:rPr>
              <a:t>adiabatick</a:t>
            </a:r>
            <a:r>
              <a:rPr lang="cs-CZ" altLang="cs-CZ" sz="1200" dirty="0">
                <a:solidFill>
                  <a:srgbClr val="FF0000"/>
                </a:solidFill>
                <a:latin typeface="Arial" panose="020B0604020202020204" pitchFamily="34" charset="0"/>
              </a:rPr>
              <a:t>ý kalorimetr</a:t>
            </a:r>
            <a:r>
              <a:rPr lang="en-GB" altLang="cs-CZ" sz="1200" dirty="0">
                <a:latin typeface="Arial" panose="020B0604020202020204" pitchFamily="34" charset="0"/>
              </a:rPr>
              <a:t>, de </a:t>
            </a:r>
            <a:r>
              <a:rPr lang="en-GB" altLang="cs-CZ" sz="1200" dirty="0" err="1">
                <a:latin typeface="Arial" panose="020B0604020202020204" pitchFamily="34" charset="0"/>
              </a:rPr>
              <a:t>Kruif</a:t>
            </a:r>
            <a:r>
              <a:rPr lang="en-GB" altLang="cs-CZ" sz="1200" dirty="0">
                <a:latin typeface="Arial" panose="020B0604020202020204" pitchFamily="34" charset="0"/>
              </a:rPr>
              <a:t> et al., 1983)</a:t>
            </a:r>
          </a:p>
          <a:p>
            <a:pPr>
              <a:spcBef>
                <a:spcPct val="50000"/>
              </a:spcBef>
              <a:buFontTx/>
              <a:buNone/>
            </a:pPr>
            <a:r>
              <a:rPr lang="en-GB" altLang="cs-CZ" sz="1200" i="1" dirty="0" err="1">
                <a:latin typeface="Arial" panose="020B0604020202020204" pitchFamily="34" charset="0"/>
              </a:rPr>
              <a:t>T</a:t>
            </a:r>
            <a:r>
              <a:rPr lang="en-GB" altLang="cs-CZ" sz="1200" baseline="-25000" dirty="0" err="1">
                <a:latin typeface="Arial" panose="020B0604020202020204" pitchFamily="34" charset="0"/>
              </a:rPr>
              <a:t>fus</a:t>
            </a:r>
            <a:r>
              <a:rPr lang="en-GB" altLang="cs-CZ" sz="1200" dirty="0">
                <a:latin typeface="Arial" panose="020B0604020202020204" pitchFamily="34" charset="0"/>
              </a:rPr>
              <a:t> = 321.19 K (</a:t>
            </a:r>
            <a:r>
              <a:rPr lang="en-GB" altLang="cs-CZ" sz="1200" dirty="0" err="1">
                <a:solidFill>
                  <a:srgbClr val="FF0000"/>
                </a:solidFill>
                <a:latin typeface="Arial" panose="020B0604020202020204" pitchFamily="34" charset="0"/>
              </a:rPr>
              <a:t>adiabatick</a:t>
            </a:r>
            <a:r>
              <a:rPr lang="cs-CZ" altLang="cs-CZ" sz="1200" dirty="0">
                <a:solidFill>
                  <a:srgbClr val="FF0000"/>
                </a:solidFill>
                <a:latin typeface="Arial" panose="020B0604020202020204" pitchFamily="34" charset="0"/>
              </a:rPr>
              <a:t>ý kalorimetr</a:t>
            </a:r>
            <a:r>
              <a:rPr lang="en-GB" altLang="cs-CZ" sz="1200" dirty="0">
                <a:latin typeface="Arial" panose="020B0604020202020204" pitchFamily="34" charset="0"/>
              </a:rPr>
              <a:t>, Chirico et al., 2002)</a:t>
            </a:r>
          </a:p>
          <a:p>
            <a:pPr>
              <a:spcBef>
                <a:spcPct val="50000"/>
              </a:spcBef>
              <a:buFontTx/>
              <a:buNone/>
            </a:pPr>
            <a:r>
              <a:rPr lang="en-GB" altLang="cs-CZ" sz="1200" i="1" dirty="0" err="1">
                <a:latin typeface="Arial" panose="020B0604020202020204" pitchFamily="34" charset="0"/>
              </a:rPr>
              <a:t>T</a:t>
            </a:r>
            <a:r>
              <a:rPr lang="en-GB" altLang="cs-CZ" sz="1200" baseline="-25000" dirty="0" err="1">
                <a:latin typeface="Arial" panose="020B0604020202020204" pitchFamily="34" charset="0"/>
              </a:rPr>
              <a:t>fus</a:t>
            </a:r>
            <a:r>
              <a:rPr lang="en-GB" altLang="cs-CZ" sz="1200" dirty="0">
                <a:latin typeface="Arial" panose="020B0604020202020204" pitchFamily="34" charset="0"/>
              </a:rPr>
              <a:t> = 321.28 K (</a:t>
            </a:r>
            <a:r>
              <a:rPr lang="en-GB" altLang="cs-CZ" sz="1200" dirty="0" err="1">
                <a:solidFill>
                  <a:srgbClr val="FF0000"/>
                </a:solidFill>
                <a:latin typeface="Arial" panose="020B0604020202020204" pitchFamily="34" charset="0"/>
              </a:rPr>
              <a:t>adiabatick</a:t>
            </a:r>
            <a:r>
              <a:rPr lang="cs-CZ" altLang="cs-CZ" sz="1200" dirty="0">
                <a:solidFill>
                  <a:srgbClr val="FF0000"/>
                </a:solidFill>
                <a:latin typeface="Arial" panose="020B0604020202020204" pitchFamily="34" charset="0"/>
              </a:rPr>
              <a:t>ý kalorimetr</a:t>
            </a:r>
            <a:r>
              <a:rPr lang="en-GB" altLang="cs-CZ" sz="1200" dirty="0">
                <a:latin typeface="Arial" panose="020B0604020202020204" pitchFamily="34" charset="0"/>
              </a:rPr>
              <a:t>, </a:t>
            </a:r>
            <a:r>
              <a:rPr lang="en-GB" altLang="cs-CZ" sz="1200" dirty="0" err="1">
                <a:latin typeface="Arial" panose="020B0604020202020204" pitchFamily="34" charset="0"/>
              </a:rPr>
              <a:t>Hanya</a:t>
            </a:r>
            <a:r>
              <a:rPr lang="en-GB" altLang="cs-CZ" sz="1200" dirty="0">
                <a:latin typeface="Arial" panose="020B0604020202020204" pitchFamily="34" charset="0"/>
              </a:rPr>
              <a:t> et al., 2002)</a:t>
            </a:r>
          </a:p>
        </p:txBody>
      </p:sp>
      <p:sp>
        <p:nvSpPr>
          <p:cNvPr id="15386" name="Line 73"/>
          <p:cNvSpPr>
            <a:spLocks noChangeShapeType="1"/>
          </p:cNvSpPr>
          <p:nvPr/>
        </p:nvSpPr>
        <p:spPr bwMode="auto">
          <a:xfrm>
            <a:off x="4570413" y="5226050"/>
            <a:ext cx="4392612"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387" name="AutoShape 74"/>
          <p:cNvSpPr>
            <a:spLocks noChangeArrowheads="1"/>
          </p:cNvSpPr>
          <p:nvPr/>
        </p:nvSpPr>
        <p:spPr bwMode="auto">
          <a:xfrm>
            <a:off x="2741613" y="5397500"/>
            <a:ext cx="792162" cy="431800"/>
          </a:xfrm>
          <a:prstGeom prst="roundRect">
            <a:avLst>
              <a:gd name="adj" fmla="val 16667"/>
            </a:avLst>
          </a:prstGeom>
          <a:solidFill>
            <a:srgbClr val="DDDDDD"/>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latin typeface="Arial" panose="020B0604020202020204" pitchFamily="34" charset="0"/>
            </a:endParaRPr>
          </a:p>
        </p:txBody>
      </p:sp>
      <p:sp>
        <p:nvSpPr>
          <p:cNvPr id="15388" name="Text Box 75"/>
          <p:cNvSpPr txBox="1">
            <a:spLocks noChangeArrowheads="1"/>
          </p:cNvSpPr>
          <p:nvPr/>
        </p:nvSpPr>
        <p:spPr bwMode="auto">
          <a:xfrm>
            <a:off x="2670175" y="5397500"/>
            <a:ext cx="1081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cs-CZ" sz="1000" i="1">
                <a:solidFill>
                  <a:srgbClr val="000099"/>
                </a:solidFill>
                <a:latin typeface="Arial" panose="020B0604020202020204" pitchFamily="34" charset="0"/>
              </a:rPr>
              <a:t>T</a:t>
            </a:r>
            <a:r>
              <a:rPr lang="en-GB" altLang="cs-CZ" sz="1000" baseline="-25000">
                <a:solidFill>
                  <a:srgbClr val="000099"/>
                </a:solidFill>
                <a:latin typeface="Arial" panose="020B0604020202020204" pitchFamily="34" charset="0"/>
              </a:rPr>
              <a:t>tp </a:t>
            </a:r>
            <a:r>
              <a:rPr lang="en-GB" altLang="cs-CZ" sz="1000">
                <a:solidFill>
                  <a:srgbClr val="000099"/>
                </a:solidFill>
                <a:latin typeface="Arial" panose="020B0604020202020204" pitchFamily="34" charset="0"/>
              </a:rPr>
              <a:t>= 321.1 K</a:t>
            </a:r>
          </a:p>
          <a:p>
            <a:pPr>
              <a:spcBef>
                <a:spcPct val="0"/>
              </a:spcBef>
              <a:buFontTx/>
              <a:buNone/>
            </a:pPr>
            <a:r>
              <a:rPr lang="en-GB" altLang="cs-CZ" sz="1000" i="1">
                <a:solidFill>
                  <a:srgbClr val="000099"/>
                </a:solidFill>
                <a:latin typeface="Arial" panose="020B0604020202020204" pitchFamily="34" charset="0"/>
              </a:rPr>
              <a:t>p</a:t>
            </a:r>
            <a:r>
              <a:rPr lang="en-GB" altLang="cs-CZ" sz="1000" baseline="-25000">
                <a:solidFill>
                  <a:srgbClr val="000099"/>
                </a:solidFill>
                <a:latin typeface="Arial" panose="020B0604020202020204" pitchFamily="34" charset="0"/>
              </a:rPr>
              <a:t>tp </a:t>
            </a:r>
            <a:r>
              <a:rPr lang="en-GB" altLang="cs-CZ" sz="1000">
                <a:solidFill>
                  <a:srgbClr val="000099"/>
                </a:solidFill>
                <a:latin typeface="Arial" panose="020B0604020202020204" pitchFamily="34" charset="0"/>
              </a:rPr>
              <a:t>= 1.39 Pa</a:t>
            </a:r>
          </a:p>
        </p:txBody>
      </p:sp>
      <p:cxnSp>
        <p:nvCxnSpPr>
          <p:cNvPr id="3" name="Přímá spojnice 2"/>
          <p:cNvCxnSpPr/>
          <p:nvPr/>
        </p:nvCxnSpPr>
        <p:spPr>
          <a:xfrm>
            <a:off x="6156176" y="2024063"/>
            <a:ext cx="1362224"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1" name="Oval 8"/>
          <p:cNvSpPr>
            <a:spLocks noChangeArrowheads="1"/>
          </p:cNvSpPr>
          <p:nvPr/>
        </p:nvSpPr>
        <p:spPr bwMode="auto">
          <a:xfrm>
            <a:off x="7470924" y="1952625"/>
            <a:ext cx="125412" cy="128587"/>
          </a:xfrm>
          <a:prstGeom prst="ellipse">
            <a:avLst/>
          </a:prstGeom>
          <a:solidFill>
            <a:schemeClr val="accent1">
              <a:lumMod val="40000"/>
              <a:lumOff val="60000"/>
            </a:schemeClr>
          </a:solidFill>
          <a:ln w="9525">
            <a:solidFill>
              <a:schemeClr val="tx1"/>
            </a:solidFill>
            <a:round/>
            <a:headEnd/>
            <a:tailEnd/>
          </a:ln>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latin typeface="Arial" panose="020B0604020202020204" pitchFamily="34" charset="0"/>
            </a:endParaRPr>
          </a:p>
        </p:txBody>
      </p:sp>
      <p:sp>
        <p:nvSpPr>
          <p:cNvPr id="32" name="Text Box 12"/>
          <p:cNvSpPr txBox="1">
            <a:spLocks noChangeArrowheads="1"/>
          </p:cNvSpPr>
          <p:nvPr/>
        </p:nvSpPr>
        <p:spPr bwMode="auto">
          <a:xfrm>
            <a:off x="7545853" y="1775638"/>
            <a:ext cx="10388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1200" b="1" dirty="0">
                <a:solidFill>
                  <a:schemeClr val="accent1">
                    <a:lumMod val="60000"/>
                    <a:lumOff val="40000"/>
                  </a:schemeClr>
                </a:solidFill>
                <a:latin typeface="Arial" panose="020B0604020202020204" pitchFamily="34" charset="0"/>
              </a:rPr>
              <a:t>Teplota tání</a:t>
            </a:r>
          </a:p>
        </p:txBody>
      </p:sp>
      <p:cxnSp>
        <p:nvCxnSpPr>
          <p:cNvPr id="33" name="Přímá spojnice 32"/>
          <p:cNvCxnSpPr/>
          <p:nvPr/>
        </p:nvCxnSpPr>
        <p:spPr>
          <a:xfrm>
            <a:off x="6153795" y="2593181"/>
            <a:ext cx="13622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 Box 12"/>
          <p:cNvSpPr txBox="1">
            <a:spLocks noChangeArrowheads="1"/>
          </p:cNvSpPr>
          <p:nvPr/>
        </p:nvSpPr>
        <p:spPr bwMode="auto">
          <a:xfrm>
            <a:off x="6173613" y="2336413"/>
            <a:ext cx="9552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1200" b="1" dirty="0">
                <a:solidFill>
                  <a:schemeClr val="bg1"/>
                </a:solidFill>
                <a:latin typeface="Arial" panose="020B0604020202020204" pitchFamily="34" charset="0"/>
              </a:rPr>
              <a:t>Trojný tlak</a:t>
            </a:r>
          </a:p>
        </p:txBody>
      </p:sp>
    </p:spTree>
    <p:extLst>
      <p:ext uri="{BB962C8B-B14F-4D97-AF65-F5344CB8AC3E}">
        <p14:creationId xmlns:p14="http://schemas.microsoft.com/office/powerpoint/2010/main" val="834760376"/>
      </p:ext>
    </p:extLst>
  </p:cSld>
  <p:clrMapOvr>
    <a:masterClrMapping/>
  </p:clrMapOvr>
  <p:transition spd="med">
    <p:pull dir="l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a:solidFill>
                  <a:srgbClr val="FFFFFF"/>
                </a:solidFill>
                <a:latin typeface="Arial" panose="020B0604020202020204" pitchFamily="34" charset="0"/>
              </a:rPr>
              <a:t>Teplota tání</a:t>
            </a:r>
            <a:endParaRPr lang="en-US" altLang="cs-CZ" sz="2400" b="1">
              <a:solidFill>
                <a:srgbClr val="FFFFFF"/>
              </a:solidFill>
              <a:latin typeface="Arial" panose="020B0604020202020204" pitchFamily="34" charset="0"/>
            </a:endParaRPr>
          </a:p>
        </p:txBody>
      </p:sp>
      <p:sp>
        <p:nvSpPr>
          <p:cNvPr id="16387" name="Rectangle 3"/>
          <p:cNvSpPr>
            <a:spLocks noChangeArrowheads="1"/>
          </p:cNvSpPr>
          <p:nvPr/>
        </p:nvSpPr>
        <p:spPr bwMode="auto">
          <a:xfrm>
            <a:off x="424815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latin typeface="Arial" panose="020B0604020202020204" pitchFamily="34" charset="0"/>
            </a:endParaRPr>
          </a:p>
        </p:txBody>
      </p:sp>
      <p:sp>
        <p:nvSpPr>
          <p:cNvPr id="16388" name="Rectangle 15"/>
          <p:cNvSpPr>
            <a:spLocks noChangeArrowheads="1"/>
          </p:cNvSpPr>
          <p:nvPr/>
        </p:nvSpPr>
        <p:spPr bwMode="auto">
          <a:xfrm>
            <a:off x="395288" y="620713"/>
            <a:ext cx="3833812"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50000"/>
              </a:lnSpc>
              <a:spcBef>
                <a:spcPct val="0"/>
              </a:spcBef>
              <a:buFontTx/>
              <a:buNone/>
            </a:pPr>
            <a:r>
              <a:rPr lang="en-US" altLang="cs-CZ" sz="1400" b="1">
                <a:solidFill>
                  <a:srgbClr val="000066"/>
                </a:solidFill>
                <a:latin typeface="Arial" panose="020B0604020202020204" pitchFamily="34" charset="0"/>
              </a:rPr>
              <a:t>Experiment</a:t>
            </a:r>
            <a:r>
              <a:rPr lang="cs-CZ" altLang="cs-CZ" sz="1400" b="1">
                <a:solidFill>
                  <a:srgbClr val="000066"/>
                </a:solidFill>
                <a:latin typeface="Arial" panose="020B0604020202020204" pitchFamily="34" charset="0"/>
              </a:rPr>
              <a:t>ální stanovení</a:t>
            </a:r>
            <a:r>
              <a:rPr lang="en-US" altLang="cs-CZ" sz="1400" b="1">
                <a:solidFill>
                  <a:srgbClr val="000066"/>
                </a:solidFill>
                <a:latin typeface="Arial" panose="020B0604020202020204" pitchFamily="34" charset="0"/>
              </a:rPr>
              <a:t>:</a:t>
            </a:r>
          </a:p>
          <a:p>
            <a:pPr eaLnBrk="1" hangingPunct="1">
              <a:lnSpc>
                <a:spcPct val="150000"/>
              </a:lnSpc>
              <a:spcBef>
                <a:spcPct val="0"/>
              </a:spcBef>
            </a:pPr>
            <a:r>
              <a:rPr lang="en-US" altLang="cs-CZ" sz="1400">
                <a:latin typeface="Arial" panose="020B0604020202020204" pitchFamily="34" charset="0"/>
              </a:rPr>
              <a:t> adiabatick</a:t>
            </a:r>
            <a:r>
              <a:rPr lang="cs-CZ" altLang="cs-CZ" sz="1400">
                <a:latin typeface="Arial" panose="020B0604020202020204" pitchFamily="34" charset="0"/>
              </a:rPr>
              <a:t>á kalorimetrie</a:t>
            </a:r>
          </a:p>
          <a:p>
            <a:pPr eaLnBrk="1" hangingPunct="1">
              <a:lnSpc>
                <a:spcPct val="150000"/>
              </a:lnSpc>
              <a:spcBef>
                <a:spcPct val="0"/>
              </a:spcBef>
            </a:pPr>
            <a:r>
              <a:rPr lang="cs-CZ" altLang="cs-CZ" sz="1400">
                <a:latin typeface="Arial" panose="020B0604020202020204" pitchFamily="34" charset="0"/>
              </a:rPr>
              <a:t> DSC kalorimetrie</a:t>
            </a:r>
          </a:p>
        </p:txBody>
      </p:sp>
      <p:pic>
        <p:nvPicPr>
          <p:cNvPr id="16389" name="Picture 34" descr="image4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765175"/>
            <a:ext cx="35433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36" descr="DSC_Q1000"/>
          <p:cNvPicPr>
            <a:picLocks noChangeAspect="1" noChangeArrowheads="1"/>
          </p:cNvPicPr>
          <p:nvPr/>
        </p:nvPicPr>
        <p:blipFill>
          <a:blip r:embed="rId4">
            <a:extLst>
              <a:ext uri="{28A0092B-C50C-407E-A947-70E740481C1C}">
                <a14:useLocalDpi xmlns:a14="http://schemas.microsoft.com/office/drawing/2010/main" val="0"/>
              </a:ext>
            </a:extLst>
          </a:blip>
          <a:srcRect l="3583" t="1666" r="5499" b="1373"/>
          <a:stretch>
            <a:fillRect/>
          </a:stretch>
        </p:blipFill>
        <p:spPr bwMode="auto">
          <a:xfrm>
            <a:off x="6948488" y="549275"/>
            <a:ext cx="17319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3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8338" y="2781300"/>
            <a:ext cx="5265737"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2" name="Text Box 38"/>
          <p:cNvSpPr txBox="1">
            <a:spLocks noChangeArrowheads="1"/>
          </p:cNvSpPr>
          <p:nvPr/>
        </p:nvSpPr>
        <p:spPr bwMode="auto">
          <a:xfrm rot="-5400000">
            <a:off x="2990850" y="4649788"/>
            <a:ext cx="1593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cs-CZ" sz="1400">
                <a:solidFill>
                  <a:srgbClr val="000099"/>
                </a:solidFill>
                <a:latin typeface="Arial" panose="020B0604020202020204" pitchFamily="34" charset="0"/>
              </a:rPr>
              <a:t>Enthalpy of fusion</a:t>
            </a:r>
          </a:p>
        </p:txBody>
      </p:sp>
      <p:sp>
        <p:nvSpPr>
          <p:cNvPr id="16393" name="Text Box 40"/>
          <p:cNvSpPr txBox="1">
            <a:spLocks noChangeArrowheads="1"/>
          </p:cNvSpPr>
          <p:nvPr/>
        </p:nvSpPr>
        <p:spPr bwMode="auto">
          <a:xfrm>
            <a:off x="4067175" y="2349500"/>
            <a:ext cx="985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b="1">
                <a:latin typeface="Arial" panose="020B0604020202020204" pitchFamily="34" charset="0"/>
              </a:rPr>
              <a:t>Naftalen</a:t>
            </a:r>
            <a:endParaRPr lang="en-US" altLang="cs-CZ" sz="1600" b="1">
              <a:latin typeface="Arial" panose="020B0604020202020204" pitchFamily="34" charset="0"/>
            </a:endParaRPr>
          </a:p>
        </p:txBody>
      </p:sp>
    </p:spTree>
    <p:extLst>
      <p:ext uri="{BB962C8B-B14F-4D97-AF65-F5344CB8AC3E}">
        <p14:creationId xmlns:p14="http://schemas.microsoft.com/office/powerpoint/2010/main" val="1605671151"/>
      </p:ext>
    </p:extLst>
  </p:cSld>
  <p:clrMapOvr>
    <a:masterClrMapping/>
  </p:clrMapOvr>
  <p:transition spd="med">
    <p:pull dir="l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a:solidFill>
                  <a:srgbClr val="FFFFFF"/>
                </a:solidFill>
                <a:latin typeface="Arial" panose="020B0604020202020204" pitchFamily="34" charset="0"/>
              </a:rPr>
              <a:t>Teplota tání</a:t>
            </a:r>
            <a:endParaRPr lang="en-US" altLang="cs-CZ" sz="2400" b="1">
              <a:solidFill>
                <a:srgbClr val="FFFFFF"/>
              </a:solidFill>
              <a:latin typeface="Arial" panose="020B0604020202020204" pitchFamily="34" charset="0"/>
            </a:endParaRPr>
          </a:p>
        </p:txBody>
      </p:sp>
      <p:sp>
        <p:nvSpPr>
          <p:cNvPr id="17411" name="Rectangle 4"/>
          <p:cNvSpPr>
            <a:spLocks noChangeArrowheads="1"/>
          </p:cNvSpPr>
          <p:nvPr/>
        </p:nvSpPr>
        <p:spPr bwMode="auto">
          <a:xfrm>
            <a:off x="424815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latin typeface="Arial" panose="020B0604020202020204" pitchFamily="34" charset="0"/>
            </a:endParaRPr>
          </a:p>
        </p:txBody>
      </p:sp>
      <p:sp>
        <p:nvSpPr>
          <p:cNvPr id="17412" name="Rectangle 24"/>
          <p:cNvSpPr>
            <a:spLocks noChangeArrowheads="1"/>
          </p:cNvSpPr>
          <p:nvPr/>
        </p:nvSpPr>
        <p:spPr bwMode="auto">
          <a:xfrm>
            <a:off x="395288" y="620713"/>
            <a:ext cx="3833812"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50000"/>
              </a:lnSpc>
              <a:spcBef>
                <a:spcPct val="0"/>
              </a:spcBef>
            </a:pPr>
            <a:r>
              <a:rPr lang="cs-CZ" altLang="cs-CZ" sz="1400">
                <a:latin typeface="Arial" panose="020B0604020202020204" pitchFamily="34" charset="0"/>
              </a:rPr>
              <a:t> citlivý indikátor čistoty</a:t>
            </a:r>
            <a:endParaRPr lang="en-US" altLang="cs-CZ" sz="1400" baseline="-25000">
              <a:latin typeface="Arial" panose="020B0604020202020204" pitchFamily="34" charset="0"/>
            </a:endParaRPr>
          </a:p>
        </p:txBody>
      </p:sp>
      <p:graphicFrame>
        <p:nvGraphicFramePr>
          <p:cNvPr id="17413" name="Object 26"/>
          <p:cNvGraphicFramePr>
            <a:graphicFrameLocks noChangeAspect="1"/>
          </p:cNvGraphicFramePr>
          <p:nvPr/>
        </p:nvGraphicFramePr>
        <p:xfrm>
          <a:off x="1187450" y="1660525"/>
          <a:ext cx="7056438" cy="5197475"/>
        </p:xfrm>
        <a:graphic>
          <a:graphicData uri="http://schemas.openxmlformats.org/presentationml/2006/ole">
            <mc:AlternateContent xmlns:mc="http://schemas.openxmlformats.org/markup-compatibility/2006">
              <mc:Choice xmlns:v="urn:schemas-microsoft-com:vml" Requires="v">
                <p:oleObj spid="_x0000_s62469" name="Graph" r:id="rId4" imgW="4103827" imgH="3022397" progId="Origin50.Graph">
                  <p:embed/>
                </p:oleObj>
              </mc:Choice>
              <mc:Fallback>
                <p:oleObj name="Graph" r:id="rId4" imgW="4103827" imgH="3022397" progId="Origin50.Graph">
                  <p:embed/>
                  <p:pic>
                    <p:nvPicPr>
                      <p:cNvPr id="17413"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1660525"/>
                        <a:ext cx="7056438" cy="519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4" name="Rectangle 27"/>
          <p:cNvSpPr>
            <a:spLocks noChangeArrowheads="1"/>
          </p:cNvSpPr>
          <p:nvPr/>
        </p:nvSpPr>
        <p:spPr bwMode="auto">
          <a:xfrm>
            <a:off x="2700338" y="1989138"/>
            <a:ext cx="4356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cs-CZ" sz="1400">
                <a:latin typeface="Arial" panose="020B0604020202020204" pitchFamily="34" charset="0"/>
              </a:rPr>
              <a:t>Y(thd)</a:t>
            </a:r>
            <a:r>
              <a:rPr lang="en-GB" altLang="cs-CZ" sz="1400" baseline="-25000">
                <a:latin typeface="Arial" panose="020B0604020202020204" pitchFamily="34" charset="0"/>
              </a:rPr>
              <a:t>3</a:t>
            </a:r>
            <a:r>
              <a:rPr lang="en-GB" altLang="cs-CZ" sz="1400">
                <a:latin typeface="Arial" panose="020B0604020202020204" pitchFamily="34" charset="0"/>
              </a:rPr>
              <a:t> </a:t>
            </a:r>
            <a:r>
              <a:rPr lang="en-US" altLang="cs-CZ" sz="1400">
                <a:latin typeface="Arial" panose="020B0604020202020204" pitchFamily="34" charset="0"/>
              </a:rPr>
              <a:t>(</a:t>
            </a:r>
            <a:r>
              <a:rPr lang="en-GB" altLang="cs-CZ" sz="1400">
                <a:latin typeface="Arial" panose="020B0604020202020204" pitchFamily="34" charset="0"/>
              </a:rPr>
              <a:t>thd=2,2,6,6-tetramethylheptane-3,5-dionate)</a:t>
            </a:r>
            <a:r>
              <a:rPr lang="cs-CZ" altLang="cs-CZ" sz="1400">
                <a:latin typeface="Arial" panose="020B0604020202020204" pitchFamily="34" charset="0"/>
              </a:rPr>
              <a:t> </a:t>
            </a:r>
          </a:p>
        </p:txBody>
      </p:sp>
    </p:spTree>
    <p:extLst>
      <p:ext uri="{BB962C8B-B14F-4D97-AF65-F5344CB8AC3E}">
        <p14:creationId xmlns:p14="http://schemas.microsoft.com/office/powerpoint/2010/main" val="3953072210"/>
      </p:ext>
    </p:extLst>
  </p:cSld>
  <p:clrMapOvr>
    <a:masterClrMapping/>
  </p:clrMapOvr>
  <p:transition spd="med">
    <p:pull dir="l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99392"/>
            <a:ext cx="7235825" cy="677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pull dir="l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a:solidFill>
                  <a:srgbClr val="FFFFFF"/>
                </a:solidFill>
                <a:latin typeface="Arial" panose="020B0604020202020204" pitchFamily="34" charset="0"/>
              </a:rPr>
              <a:t>Teplota tání</a:t>
            </a:r>
            <a:endParaRPr lang="en-US" altLang="cs-CZ" sz="2400" b="1">
              <a:solidFill>
                <a:srgbClr val="FFFFFF"/>
              </a:solidFill>
              <a:latin typeface="Arial" panose="020B0604020202020204" pitchFamily="34" charset="0"/>
            </a:endParaRPr>
          </a:p>
        </p:txBody>
      </p:sp>
      <p:sp>
        <p:nvSpPr>
          <p:cNvPr id="18435" name="Rectangle 3"/>
          <p:cNvSpPr>
            <a:spLocks noChangeArrowheads="1"/>
          </p:cNvSpPr>
          <p:nvPr/>
        </p:nvSpPr>
        <p:spPr bwMode="auto">
          <a:xfrm>
            <a:off x="424815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latin typeface="Arial" panose="020B0604020202020204" pitchFamily="34" charset="0"/>
            </a:endParaRPr>
          </a:p>
        </p:txBody>
      </p:sp>
      <p:sp>
        <p:nvSpPr>
          <p:cNvPr id="18436" name="Rectangle 7"/>
          <p:cNvSpPr>
            <a:spLocks noChangeArrowheads="1"/>
          </p:cNvSpPr>
          <p:nvPr/>
        </p:nvSpPr>
        <p:spPr bwMode="auto">
          <a:xfrm>
            <a:off x="539750" y="620713"/>
            <a:ext cx="860425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20000"/>
              </a:lnSpc>
              <a:buFontTx/>
              <a:buNone/>
            </a:pPr>
            <a:r>
              <a:rPr lang="cs-CZ" altLang="cs-CZ" sz="1800" b="1">
                <a:solidFill>
                  <a:srgbClr val="000066"/>
                </a:solidFill>
                <a:latin typeface="Arial" panose="020B0604020202020204" pitchFamily="34" charset="0"/>
              </a:rPr>
              <a:t>ODHADOVÉ METODY:</a:t>
            </a:r>
          </a:p>
          <a:p>
            <a:pPr eaLnBrk="1" hangingPunct="1">
              <a:buFontTx/>
              <a:buNone/>
            </a:pPr>
            <a:r>
              <a:rPr lang="cs-CZ" altLang="cs-CZ" sz="1600" b="1" i="1">
                <a:solidFill>
                  <a:srgbClr val="000066"/>
                </a:solidFill>
                <a:latin typeface="Arial" panose="020B0604020202020204" pitchFamily="34" charset="0"/>
              </a:rPr>
              <a:t>Marrero a Gani (</a:t>
            </a:r>
            <a:r>
              <a:rPr lang="en-US" altLang="cs-CZ" sz="1600" b="1" i="1">
                <a:solidFill>
                  <a:srgbClr val="000066"/>
                </a:solidFill>
                <a:latin typeface="Arial" panose="020B0604020202020204" pitchFamily="34" charset="0"/>
              </a:rPr>
              <a:t>2001</a:t>
            </a:r>
            <a:r>
              <a:rPr lang="cs-CZ" altLang="cs-CZ" sz="1600" b="1" i="1">
                <a:solidFill>
                  <a:srgbClr val="000066"/>
                </a:solidFill>
                <a:latin typeface="Arial" panose="020B0604020202020204" pitchFamily="34" charset="0"/>
              </a:rPr>
              <a:t>):</a:t>
            </a:r>
          </a:p>
          <a:p>
            <a:pPr eaLnBrk="1" hangingPunct="1">
              <a:buFontTx/>
              <a:buNone/>
            </a:pPr>
            <a:endParaRPr lang="cs-CZ" altLang="cs-CZ" sz="1600" b="1" i="1">
              <a:solidFill>
                <a:srgbClr val="000066"/>
              </a:solidFill>
              <a:latin typeface="Arial" panose="020B0604020202020204" pitchFamily="34" charset="0"/>
            </a:endParaRPr>
          </a:p>
        </p:txBody>
      </p:sp>
      <p:graphicFrame>
        <p:nvGraphicFramePr>
          <p:cNvPr id="18437" name="Object 13"/>
          <p:cNvGraphicFramePr>
            <a:graphicFrameLocks noChangeAspect="1"/>
          </p:cNvGraphicFramePr>
          <p:nvPr/>
        </p:nvGraphicFramePr>
        <p:xfrm>
          <a:off x="1885950" y="1268413"/>
          <a:ext cx="5133975" cy="827087"/>
        </p:xfrm>
        <a:graphic>
          <a:graphicData uri="http://schemas.openxmlformats.org/presentationml/2006/ole">
            <mc:AlternateContent xmlns:mc="http://schemas.openxmlformats.org/markup-compatibility/2006">
              <mc:Choice xmlns:v="urn:schemas-microsoft-com:vml" Requires="v">
                <p:oleObj spid="_x0000_s63493" name="Equation" r:id="rId4" imgW="2997200" imgH="482600" progId="Equation.DSMT4">
                  <p:embed/>
                </p:oleObj>
              </mc:Choice>
              <mc:Fallback>
                <p:oleObj name="Equation" r:id="rId4" imgW="2997200" imgH="482600" progId="Equation.DSMT4">
                  <p:embed/>
                  <p:pic>
                    <p:nvPicPr>
                      <p:cNvPr id="18437"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5950" y="1268413"/>
                        <a:ext cx="5133975"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43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375" y="2133600"/>
            <a:ext cx="6662738" cy="285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15"/>
          <p:cNvPicPr>
            <a:picLocks noChangeAspect="1" noChangeArrowheads="1"/>
          </p:cNvPicPr>
          <p:nvPr/>
        </p:nvPicPr>
        <p:blipFill>
          <a:blip r:embed="rId7">
            <a:extLst>
              <a:ext uri="{28A0092B-C50C-407E-A947-70E740481C1C}">
                <a14:useLocalDpi xmlns:a14="http://schemas.microsoft.com/office/drawing/2010/main" val="0"/>
              </a:ext>
            </a:extLst>
          </a:blip>
          <a:srcRect b="39291"/>
          <a:stretch>
            <a:fillRect/>
          </a:stretch>
        </p:blipFill>
        <p:spPr bwMode="auto">
          <a:xfrm>
            <a:off x="1331913" y="4868863"/>
            <a:ext cx="7121525"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0" name="Picture 16"/>
          <p:cNvPicPr>
            <a:picLocks noChangeAspect="1" noChangeArrowheads="1"/>
          </p:cNvPicPr>
          <p:nvPr/>
        </p:nvPicPr>
        <p:blipFill>
          <a:blip r:embed="rId8">
            <a:extLst>
              <a:ext uri="{28A0092B-C50C-407E-A947-70E740481C1C}">
                <a14:useLocalDpi xmlns:a14="http://schemas.microsoft.com/office/drawing/2010/main" val="0"/>
              </a:ext>
            </a:extLst>
          </a:blip>
          <a:srcRect t="13196"/>
          <a:stretch>
            <a:fillRect/>
          </a:stretch>
        </p:blipFill>
        <p:spPr bwMode="auto">
          <a:xfrm>
            <a:off x="3492500" y="2420938"/>
            <a:ext cx="3201988"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1"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5225" y="2451100"/>
            <a:ext cx="212725" cy="23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6847648"/>
      </p:ext>
    </p:extLst>
  </p:cSld>
  <p:clrMapOvr>
    <a:masterClrMapping/>
  </p:clrMapOvr>
  <p:transition spd="med">
    <p:pull dir="l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a:solidFill>
                  <a:srgbClr val="FFFFFF"/>
                </a:solidFill>
                <a:latin typeface="Arial" panose="020B0604020202020204" pitchFamily="34" charset="0"/>
              </a:rPr>
              <a:t>Teplota tání</a:t>
            </a:r>
            <a:endParaRPr lang="en-US" altLang="cs-CZ" sz="2400" b="1">
              <a:solidFill>
                <a:srgbClr val="FFFFFF"/>
              </a:solidFill>
              <a:latin typeface="Arial" panose="020B0604020202020204" pitchFamily="34" charset="0"/>
            </a:endParaRPr>
          </a:p>
        </p:txBody>
      </p:sp>
      <p:sp>
        <p:nvSpPr>
          <p:cNvPr id="19460" name="Rectangle 4"/>
          <p:cNvSpPr>
            <a:spLocks noChangeArrowheads="1"/>
          </p:cNvSpPr>
          <p:nvPr/>
        </p:nvSpPr>
        <p:spPr bwMode="auto">
          <a:xfrm>
            <a:off x="539750" y="620713"/>
            <a:ext cx="86042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20000"/>
              </a:lnSpc>
              <a:buFontTx/>
              <a:buNone/>
            </a:pPr>
            <a:r>
              <a:rPr lang="cs-CZ" altLang="cs-CZ" sz="1800" b="1">
                <a:solidFill>
                  <a:srgbClr val="000066"/>
                </a:solidFill>
                <a:latin typeface="Arial" panose="020B0604020202020204" pitchFamily="34" charset="0"/>
              </a:rPr>
              <a:t>ODHADOVÉ METODY:</a:t>
            </a:r>
            <a:endParaRPr lang="cs-CZ" altLang="cs-CZ" sz="1600" b="1" i="1">
              <a:latin typeface="Arial" panose="020B0604020202020204" pitchFamily="34" charset="0"/>
            </a:endParaRPr>
          </a:p>
        </p:txBody>
      </p:sp>
      <p:sp>
        <p:nvSpPr>
          <p:cNvPr id="19461" name="Text Box 5"/>
          <p:cNvSpPr txBox="1">
            <a:spLocks noChangeArrowheads="1"/>
          </p:cNvSpPr>
          <p:nvPr/>
        </p:nvSpPr>
        <p:spPr bwMode="auto">
          <a:xfrm>
            <a:off x="539750" y="1125538"/>
            <a:ext cx="6248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b="1" i="1">
                <a:solidFill>
                  <a:srgbClr val="000066"/>
                </a:solidFill>
                <a:latin typeface="Arial" panose="020B0604020202020204" pitchFamily="34" charset="0"/>
              </a:rPr>
              <a:t>Joback (1984, 1987; </a:t>
            </a:r>
            <a:r>
              <a:rPr lang="cs-CZ" altLang="cs-CZ" sz="1600">
                <a:solidFill>
                  <a:srgbClr val="000066"/>
                </a:solidFill>
                <a:latin typeface="Arial" panose="020B0604020202020204" pitchFamily="34" charset="0"/>
              </a:rPr>
              <a:t>převzato z Poling, Prausnitz, O‘Conell, 2000):</a:t>
            </a:r>
          </a:p>
        </p:txBody>
      </p:sp>
      <p:graphicFrame>
        <p:nvGraphicFramePr>
          <p:cNvPr id="19462" name="Object 6"/>
          <p:cNvGraphicFramePr>
            <a:graphicFrameLocks noChangeAspect="1"/>
          </p:cNvGraphicFramePr>
          <p:nvPr/>
        </p:nvGraphicFramePr>
        <p:xfrm>
          <a:off x="2895600" y="1557338"/>
          <a:ext cx="2552700" cy="828675"/>
        </p:xfrm>
        <a:graphic>
          <a:graphicData uri="http://schemas.openxmlformats.org/presentationml/2006/ole">
            <mc:AlternateContent xmlns:mc="http://schemas.openxmlformats.org/markup-compatibility/2006">
              <mc:Choice xmlns:v="urn:schemas-microsoft-com:vml" Requires="v">
                <p:oleObj spid="_x0000_s64523" name="Equation" r:id="rId4" imgW="1320227" imgH="431613" progId="Equation.DSMT4">
                  <p:embed/>
                </p:oleObj>
              </mc:Choice>
              <mc:Fallback>
                <p:oleObj name="Equation" r:id="rId4" imgW="1320227" imgH="431613" progId="Equation.DSMT4">
                  <p:embed/>
                  <p:pic>
                    <p:nvPicPr>
                      <p:cNvPr id="1946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557338"/>
                        <a:ext cx="25527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3" name="Text Box 7"/>
          <p:cNvSpPr txBox="1">
            <a:spLocks noChangeArrowheads="1"/>
          </p:cNvSpPr>
          <p:nvPr/>
        </p:nvSpPr>
        <p:spPr bwMode="auto">
          <a:xfrm>
            <a:off x="531813" y="2781300"/>
            <a:ext cx="2311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b="1" i="1">
                <a:solidFill>
                  <a:srgbClr val="000066"/>
                </a:solidFill>
                <a:latin typeface="Arial" panose="020B0604020202020204" pitchFamily="34" charset="0"/>
              </a:rPr>
              <a:t>Grain a Lyman (1983)</a:t>
            </a:r>
            <a:r>
              <a:rPr lang="en-US" altLang="cs-CZ" sz="1600" b="1" i="1">
                <a:solidFill>
                  <a:srgbClr val="000066"/>
                </a:solidFill>
                <a:latin typeface="Arial" panose="020B0604020202020204" pitchFamily="34" charset="0"/>
              </a:rPr>
              <a:t>:</a:t>
            </a:r>
            <a:endParaRPr lang="cs-CZ" altLang="cs-CZ" sz="2400" b="1">
              <a:solidFill>
                <a:srgbClr val="000066"/>
              </a:solidFill>
            </a:endParaRPr>
          </a:p>
        </p:txBody>
      </p:sp>
      <p:graphicFrame>
        <p:nvGraphicFramePr>
          <p:cNvPr id="19464" name="Object 8"/>
          <p:cNvGraphicFramePr>
            <a:graphicFrameLocks noChangeAspect="1"/>
          </p:cNvGraphicFramePr>
          <p:nvPr>
            <p:extLst/>
          </p:nvPr>
        </p:nvGraphicFramePr>
        <p:xfrm>
          <a:off x="2916238" y="3429000"/>
          <a:ext cx="2446337" cy="779463"/>
        </p:xfrm>
        <a:graphic>
          <a:graphicData uri="http://schemas.openxmlformats.org/presentationml/2006/ole">
            <mc:AlternateContent xmlns:mc="http://schemas.openxmlformats.org/markup-compatibility/2006">
              <mc:Choice xmlns:v="urn:schemas-microsoft-com:vml" Requires="v">
                <p:oleObj spid="_x0000_s64524" name="Equation" r:id="rId6" imgW="1422360" imgH="457200" progId="Equation.DSMT4">
                  <p:embed/>
                </p:oleObj>
              </mc:Choice>
              <mc:Fallback>
                <p:oleObj name="Equation" r:id="rId6" imgW="1422360" imgH="457200" progId="Equation.DSMT4">
                  <p:embed/>
                  <p:pic>
                    <p:nvPicPr>
                      <p:cNvPr id="19464" name="Object 8"/>
                      <p:cNvPicPr>
                        <a:picLocks noChangeAspect="1" noChangeArrowheads="1"/>
                      </p:cNvPicPr>
                      <p:nvPr/>
                    </p:nvPicPr>
                    <p:blipFill>
                      <a:blip r:embed="rId7"/>
                      <a:srcRect/>
                      <a:stretch>
                        <a:fillRect/>
                      </a:stretch>
                    </p:blipFill>
                    <p:spPr bwMode="auto">
                      <a:xfrm>
                        <a:off x="2916238" y="3429000"/>
                        <a:ext cx="2446337"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5" name="Object 9"/>
          <p:cNvGraphicFramePr>
            <a:graphicFrameLocks noChangeAspect="1"/>
          </p:cNvGraphicFramePr>
          <p:nvPr/>
        </p:nvGraphicFramePr>
        <p:xfrm>
          <a:off x="3276600" y="5013325"/>
          <a:ext cx="1657350" cy="514350"/>
        </p:xfrm>
        <a:graphic>
          <a:graphicData uri="http://schemas.openxmlformats.org/presentationml/2006/ole">
            <mc:AlternateContent xmlns:mc="http://schemas.openxmlformats.org/markup-compatibility/2006">
              <mc:Choice xmlns:v="urn:schemas-microsoft-com:vml" Requires="v">
                <p:oleObj spid="_x0000_s64525" name="Equation" r:id="rId8" imgW="736600" imgH="228600" progId="Equation.DSMT4">
                  <p:embed/>
                </p:oleObj>
              </mc:Choice>
              <mc:Fallback>
                <p:oleObj name="Equation" r:id="rId8" imgW="736600" imgH="228600" progId="Equation.DSMT4">
                  <p:embed/>
                  <p:pic>
                    <p:nvPicPr>
                      <p:cNvPr id="19465"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5013325"/>
                        <a:ext cx="16573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6" name="Rectangle 11"/>
          <p:cNvSpPr>
            <a:spLocks noChangeArrowheads="1"/>
          </p:cNvSpPr>
          <p:nvPr/>
        </p:nvSpPr>
        <p:spPr bwMode="auto">
          <a:xfrm>
            <a:off x="539750" y="4532313"/>
            <a:ext cx="2130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b="1" i="1">
                <a:solidFill>
                  <a:srgbClr val="000066"/>
                </a:solidFill>
                <a:latin typeface="Arial" panose="020B0604020202020204" pitchFamily="34" charset="0"/>
              </a:rPr>
              <a:t>Pravidlo „tří teplot“:</a:t>
            </a:r>
            <a:endParaRPr lang="en-US" altLang="cs-CZ" sz="1600" b="1" i="1">
              <a:solidFill>
                <a:srgbClr val="000066"/>
              </a:solidFill>
              <a:latin typeface="Arial" panose="020B0604020202020204" pitchFamily="34" charset="0"/>
            </a:endParaRPr>
          </a:p>
        </p:txBody>
      </p:sp>
      <p:sp>
        <p:nvSpPr>
          <p:cNvPr id="19467" name="Text Box 12"/>
          <p:cNvSpPr txBox="1">
            <a:spLocks noChangeArrowheads="1"/>
          </p:cNvSpPr>
          <p:nvPr/>
        </p:nvSpPr>
        <p:spPr bwMode="auto">
          <a:xfrm>
            <a:off x="1258888" y="5734050"/>
            <a:ext cx="1885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a:latin typeface="Arial" panose="020B0604020202020204" pitchFamily="34" charset="0"/>
                <a:sym typeface="Wingdings" panose="05000000000000000000" pitchFamily="2" charset="2"/>
              </a:rPr>
              <a:t></a:t>
            </a:r>
            <a:r>
              <a:rPr lang="en-US" altLang="cs-CZ" sz="1400">
                <a:latin typeface="Arial" panose="020B0604020202020204" pitchFamily="34" charset="0"/>
                <a:sym typeface="Wingdings" panose="05000000000000000000" pitchFamily="2" charset="2"/>
              </a:rPr>
              <a:t> </a:t>
            </a:r>
            <a:r>
              <a:rPr lang="en-US" altLang="cs-CZ" sz="1400">
                <a:latin typeface="Arial" panose="020B0604020202020204" pitchFamily="34" charset="0"/>
              </a:rPr>
              <a:t>Velmi hrub</a:t>
            </a:r>
            <a:r>
              <a:rPr lang="cs-CZ" altLang="cs-CZ" sz="1400">
                <a:latin typeface="Arial" panose="020B0604020202020204" pitchFamily="34" charset="0"/>
              </a:rPr>
              <a:t>ý odhad</a:t>
            </a:r>
            <a:endParaRPr lang="en-US" altLang="cs-CZ" sz="1400">
              <a:latin typeface="Arial" panose="020B0604020202020204" pitchFamily="34" charset="0"/>
            </a:endParaRPr>
          </a:p>
        </p:txBody>
      </p:sp>
      <p:sp>
        <p:nvSpPr>
          <p:cNvPr id="2" name="TextovéPole 1"/>
          <p:cNvSpPr txBox="1"/>
          <p:nvPr/>
        </p:nvSpPr>
        <p:spPr>
          <a:xfrm>
            <a:off x="5580112" y="3595410"/>
            <a:ext cx="1050288" cy="646331"/>
          </a:xfrm>
          <a:prstGeom prst="rect">
            <a:avLst/>
          </a:prstGeom>
          <a:noFill/>
        </p:spPr>
        <p:txBody>
          <a:bodyPr wrap="none" rtlCol="0">
            <a:spAutoFit/>
          </a:bodyPr>
          <a:lstStyle/>
          <a:p>
            <a:r>
              <a:rPr lang="cs-CZ" sz="1200" i="1" dirty="0" smtClean="0">
                <a:latin typeface="+mj-lt"/>
              </a:rPr>
              <a:t>b</a:t>
            </a:r>
            <a:r>
              <a:rPr lang="cs-CZ" dirty="0" smtClean="0">
                <a:latin typeface="+mj-lt"/>
              </a:rPr>
              <a:t> </a:t>
            </a:r>
            <a:r>
              <a:rPr lang="cs-CZ" sz="1200" dirty="0" smtClean="0">
                <a:latin typeface="+mj-lt"/>
              </a:rPr>
              <a:t>… </a:t>
            </a:r>
            <a:r>
              <a:rPr lang="cs-CZ" sz="1100" dirty="0">
                <a:latin typeface="+mj-lt"/>
              </a:rPr>
              <a:t>konstanta</a:t>
            </a:r>
          </a:p>
          <a:p>
            <a:endParaRPr lang="cs-CZ" dirty="0">
              <a:latin typeface="+mj-lt"/>
            </a:endParaRPr>
          </a:p>
        </p:txBody>
      </p:sp>
      <mc:AlternateContent xmlns:mc="http://schemas.openxmlformats.org/markup-compatibility/2006" xmlns:a14="http://schemas.microsoft.com/office/drawing/2010/main">
        <mc:Choice Requires="a14">
          <p:sp>
            <p:nvSpPr>
              <p:cNvPr id="3" name="Obdélník 2"/>
              <p:cNvSpPr/>
              <p:nvPr/>
            </p:nvSpPr>
            <p:spPr>
              <a:xfrm>
                <a:off x="5447053" y="3922688"/>
                <a:ext cx="3361498" cy="3612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600" i="1" smtClean="0">
                              <a:latin typeface="Cambria Math" panose="02040503050406030204" pitchFamily="18" charset="0"/>
                            </a:rPr>
                          </m:ctrlPr>
                        </m:sSubPr>
                        <m:e>
                          <m:r>
                            <a:rPr lang="cs-CZ" sz="1600">
                              <a:latin typeface="Cambria Math" panose="02040503050406030204" pitchFamily="18" charset="0"/>
                            </a:rPr>
                            <m:t>𝜌</m:t>
                          </m:r>
                        </m:e>
                        <m:sub>
                          <m:sSub>
                            <m:sSubPr>
                              <m:ctrlPr>
                                <a:rPr lang="cs-CZ" sz="1600" i="1">
                                  <a:latin typeface="Cambria Math" panose="02040503050406030204" pitchFamily="18" charset="0"/>
                                </a:rPr>
                              </m:ctrlPr>
                            </m:sSubPr>
                            <m:e>
                              <m:r>
                                <a:rPr lang="cs-CZ" sz="1600">
                                  <a:latin typeface="Cambria Math" panose="02040503050406030204" pitchFamily="18" charset="0"/>
                                </a:rPr>
                                <m:t>𝑇</m:t>
                              </m:r>
                            </m:e>
                            <m:sub>
                              <m:r>
                                <a:rPr lang="cs-CZ" sz="1600">
                                  <a:latin typeface="Cambria Math" panose="02040503050406030204" pitchFamily="18" charset="0"/>
                                </a:rPr>
                                <m:t>𝑏</m:t>
                              </m:r>
                            </m:sub>
                          </m:sSub>
                          <m:r>
                            <a:rPr lang="cs-CZ" sz="1600">
                              <a:latin typeface="Cambria Math" panose="02040503050406030204" pitchFamily="18" charset="0"/>
                            </a:rPr>
                            <m:t>…</m:t>
                          </m:r>
                          <m:r>
                            <m:rPr>
                              <m:sty m:val="p"/>
                            </m:rPr>
                            <a:rPr lang="cs-CZ" sz="1600">
                              <a:latin typeface="Cambria Math" panose="02040503050406030204" pitchFamily="18" charset="0"/>
                            </a:rPr>
                            <m:t>hustota</m:t>
                          </m:r>
                          <m:r>
                            <a:rPr lang="cs-CZ" sz="1600">
                              <a:latin typeface="Cambria Math" panose="02040503050406030204" pitchFamily="18" charset="0"/>
                            </a:rPr>
                            <m:t> </m:t>
                          </m:r>
                          <m:r>
                            <m:rPr>
                              <m:sty m:val="p"/>
                            </m:rPr>
                            <a:rPr lang="cs-CZ" sz="1600">
                              <a:latin typeface="Cambria Math" panose="02040503050406030204" pitchFamily="18" charset="0"/>
                            </a:rPr>
                            <m:t>kapaliny</m:t>
                          </m:r>
                          <m:r>
                            <a:rPr lang="cs-CZ" sz="1600">
                              <a:latin typeface="Cambria Math" panose="02040503050406030204" pitchFamily="18" charset="0"/>
                            </a:rPr>
                            <m:t> </m:t>
                          </m:r>
                          <m:r>
                            <m:rPr>
                              <m:sty m:val="p"/>
                            </m:rPr>
                            <a:rPr lang="cs-CZ" sz="1600">
                              <a:latin typeface="Cambria Math" panose="02040503050406030204" pitchFamily="18" charset="0"/>
                            </a:rPr>
                            <m:t>p</m:t>
                          </m:r>
                          <m:r>
                            <a:rPr lang="cs-CZ" sz="1600">
                              <a:latin typeface="Cambria Math" panose="02040503050406030204" pitchFamily="18" charset="0"/>
                            </a:rPr>
                            <m:t>ř</m:t>
                          </m:r>
                          <m:r>
                            <m:rPr>
                              <m:sty m:val="p"/>
                            </m:rPr>
                            <a:rPr lang="cs-CZ" sz="1600">
                              <a:latin typeface="Cambria Math" panose="02040503050406030204" pitchFamily="18" charset="0"/>
                            </a:rPr>
                            <m:t>i</m:t>
                          </m:r>
                          <m:r>
                            <a:rPr lang="cs-CZ" sz="1600">
                              <a:latin typeface="Cambria Math" panose="02040503050406030204" pitchFamily="18" charset="0"/>
                            </a:rPr>
                            <m:t> </m:t>
                          </m:r>
                          <m:r>
                            <m:rPr>
                              <m:sty m:val="p"/>
                            </m:rPr>
                            <a:rPr lang="cs-CZ" sz="1600">
                              <a:latin typeface="Cambria Math" panose="02040503050406030204" pitchFamily="18" charset="0"/>
                            </a:rPr>
                            <m:t>norm</m:t>
                          </m:r>
                          <m:r>
                            <a:rPr lang="cs-CZ" sz="1600">
                              <a:latin typeface="Cambria Math" panose="02040503050406030204" pitchFamily="18" charset="0"/>
                            </a:rPr>
                            <m:t>á</m:t>
                          </m:r>
                          <m:r>
                            <m:rPr>
                              <m:sty m:val="p"/>
                            </m:rPr>
                            <a:rPr lang="cs-CZ" sz="1600">
                              <a:latin typeface="Cambria Math" panose="02040503050406030204" pitchFamily="18" charset="0"/>
                            </a:rPr>
                            <m:t>ln</m:t>
                          </m:r>
                          <m:r>
                            <a:rPr lang="cs-CZ" sz="1600">
                              <a:latin typeface="Cambria Math" panose="02040503050406030204" pitchFamily="18" charset="0"/>
                            </a:rPr>
                            <m:t>í </m:t>
                          </m:r>
                          <m:r>
                            <m:rPr>
                              <m:sty m:val="p"/>
                            </m:rPr>
                            <a:rPr lang="cs-CZ" sz="1600">
                              <a:latin typeface="Cambria Math" panose="02040503050406030204" pitchFamily="18" charset="0"/>
                            </a:rPr>
                            <m:t>teplot</m:t>
                          </m:r>
                          <m:r>
                            <a:rPr lang="cs-CZ" sz="1600">
                              <a:latin typeface="Cambria Math" panose="02040503050406030204" pitchFamily="18" charset="0"/>
                            </a:rPr>
                            <m:t>ě </m:t>
                          </m:r>
                          <m:r>
                            <m:rPr>
                              <m:sty m:val="p"/>
                            </m:rPr>
                            <a:rPr lang="cs-CZ" sz="1600">
                              <a:latin typeface="Cambria Math" panose="02040503050406030204" pitchFamily="18" charset="0"/>
                            </a:rPr>
                            <m:t>varu</m:t>
                          </m:r>
                        </m:sub>
                      </m:sSub>
                    </m:oMath>
                  </m:oMathPara>
                </a14:m>
                <a:endParaRPr lang="cs-CZ" sz="1600" dirty="0">
                  <a:latin typeface="+mj-lt"/>
                </a:endParaRPr>
              </a:p>
            </p:txBody>
          </p:sp>
        </mc:Choice>
        <mc:Fallback xmlns="">
          <p:sp>
            <p:nvSpPr>
              <p:cNvPr id="3" name="Obdélník 2"/>
              <p:cNvSpPr>
                <a:spLocks noRot="1" noChangeAspect="1" noMove="1" noResize="1" noEditPoints="1" noAdjustHandles="1" noChangeArrowheads="1" noChangeShapeType="1" noTextEdit="1"/>
              </p:cNvSpPr>
              <p:nvPr/>
            </p:nvSpPr>
            <p:spPr>
              <a:xfrm>
                <a:off x="5447053" y="3922688"/>
                <a:ext cx="3361498" cy="361253"/>
              </a:xfrm>
              <a:prstGeom prst="rect">
                <a:avLst/>
              </a:prstGeom>
              <a:blipFill>
                <a:blip r:embed="rId10"/>
                <a:stretch>
                  <a:fillRect r="-5445" b="-5000"/>
                </a:stretch>
              </a:blipFill>
            </p:spPr>
            <p:txBody>
              <a:bodyPr/>
              <a:lstStyle/>
              <a:p>
                <a:r>
                  <a:rPr lang="cs-CZ">
                    <a:noFill/>
                  </a:rPr>
                  <a:t> </a:t>
                </a:r>
              </a:p>
            </p:txBody>
          </p:sp>
        </mc:Fallback>
      </mc:AlternateContent>
    </p:spTree>
    <p:extLst>
      <p:ext uri="{BB962C8B-B14F-4D97-AF65-F5344CB8AC3E}">
        <p14:creationId xmlns:p14="http://schemas.microsoft.com/office/powerpoint/2010/main" val="1721733562"/>
      </p:ext>
    </p:extLst>
  </p:cSld>
  <p:clrMapOvr>
    <a:masterClrMapping/>
  </p:clrMapOvr>
  <p:transition spd="med">
    <p:pull dir="l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425" y="404813"/>
            <a:ext cx="320357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a:solidFill>
                  <a:srgbClr val="FFFFFF"/>
                </a:solidFill>
                <a:latin typeface="Arial" panose="020B0604020202020204" pitchFamily="34" charset="0"/>
              </a:rPr>
              <a:t>Teplota tání</a:t>
            </a:r>
            <a:endParaRPr lang="en-US" altLang="cs-CZ" sz="2400" b="1">
              <a:solidFill>
                <a:srgbClr val="FFFFFF"/>
              </a:solidFill>
              <a:latin typeface="Arial" panose="020B0604020202020204" pitchFamily="34" charset="0"/>
            </a:endParaRPr>
          </a:p>
        </p:txBody>
      </p:sp>
      <p:sp>
        <p:nvSpPr>
          <p:cNvPr id="20484" name="Rectangle 3"/>
          <p:cNvSpPr>
            <a:spLocks noChangeArrowheads="1"/>
          </p:cNvSpPr>
          <p:nvPr/>
        </p:nvSpPr>
        <p:spPr bwMode="auto">
          <a:xfrm>
            <a:off x="424815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latin typeface="Arial" panose="020B0604020202020204" pitchFamily="34" charset="0"/>
            </a:endParaRPr>
          </a:p>
        </p:txBody>
      </p:sp>
      <p:sp>
        <p:nvSpPr>
          <p:cNvPr id="20485" name="Rectangle 4"/>
          <p:cNvSpPr>
            <a:spLocks noChangeArrowheads="1"/>
          </p:cNvSpPr>
          <p:nvPr/>
        </p:nvSpPr>
        <p:spPr bwMode="auto">
          <a:xfrm>
            <a:off x="539750" y="620713"/>
            <a:ext cx="86042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20000"/>
              </a:lnSpc>
              <a:buFontTx/>
              <a:buNone/>
            </a:pPr>
            <a:r>
              <a:rPr lang="cs-CZ" altLang="cs-CZ" sz="1800" b="1">
                <a:solidFill>
                  <a:srgbClr val="000066"/>
                </a:solidFill>
                <a:latin typeface="Arial" panose="020B0604020202020204" pitchFamily="34" charset="0"/>
              </a:rPr>
              <a:t>ODHADOVÉ METODY:</a:t>
            </a:r>
            <a:endParaRPr lang="cs-CZ" altLang="cs-CZ" sz="1600" b="1" i="1">
              <a:latin typeface="Arial" panose="020B0604020202020204" pitchFamily="34" charset="0"/>
            </a:endParaRPr>
          </a:p>
        </p:txBody>
      </p:sp>
      <p:sp>
        <p:nvSpPr>
          <p:cNvPr id="20486" name="Text Box 5"/>
          <p:cNvSpPr txBox="1">
            <a:spLocks noChangeArrowheads="1"/>
          </p:cNvSpPr>
          <p:nvPr/>
        </p:nvSpPr>
        <p:spPr bwMode="auto">
          <a:xfrm>
            <a:off x="539750" y="1125538"/>
            <a:ext cx="23669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b="1" i="1">
                <a:solidFill>
                  <a:srgbClr val="000066"/>
                </a:solidFill>
                <a:latin typeface="Arial" panose="020B0604020202020204" pitchFamily="34" charset="0"/>
              </a:rPr>
              <a:t>Jain a kol., 2004</a:t>
            </a:r>
            <a:r>
              <a:rPr lang="en-US" altLang="cs-CZ" sz="1600" b="1" i="1">
                <a:solidFill>
                  <a:srgbClr val="000066"/>
                </a:solidFill>
                <a:latin typeface="Arial" panose="020B0604020202020204" pitchFamily="34" charset="0"/>
              </a:rPr>
              <a:t>, 2006</a:t>
            </a:r>
            <a:r>
              <a:rPr lang="cs-CZ" altLang="cs-CZ" sz="1600" b="1" i="1">
                <a:solidFill>
                  <a:srgbClr val="000066"/>
                </a:solidFill>
                <a:latin typeface="Arial" panose="020B0604020202020204" pitchFamily="34" charset="0"/>
              </a:rPr>
              <a:t>:</a:t>
            </a:r>
          </a:p>
        </p:txBody>
      </p:sp>
      <p:sp>
        <p:nvSpPr>
          <p:cNvPr id="20488" name="Text Box 13"/>
          <p:cNvSpPr txBox="1">
            <a:spLocks noChangeArrowheads="1"/>
          </p:cNvSpPr>
          <p:nvPr/>
        </p:nvSpPr>
        <p:spPr bwMode="auto">
          <a:xfrm>
            <a:off x="682625" y="2781300"/>
            <a:ext cx="7777163"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4638" indent="-274638">
              <a:spcBef>
                <a:spcPct val="20000"/>
              </a:spcBef>
              <a:buChar char="•"/>
              <a:tabLst>
                <a:tab pos="274638" algn="l"/>
              </a:tabLst>
              <a:defRPr sz="3200">
                <a:solidFill>
                  <a:schemeClr val="tx1"/>
                </a:solidFill>
                <a:latin typeface="Times New Roman" panose="02020603050405020304" pitchFamily="18" charset="0"/>
              </a:defRPr>
            </a:lvl1pPr>
            <a:lvl2pPr marL="742950" indent="-285750">
              <a:spcBef>
                <a:spcPct val="20000"/>
              </a:spcBef>
              <a:buChar char="–"/>
              <a:tabLst>
                <a:tab pos="274638" algn="l"/>
              </a:tabLst>
              <a:defRPr sz="2800">
                <a:solidFill>
                  <a:schemeClr val="tx1"/>
                </a:solidFill>
                <a:latin typeface="Times New Roman" panose="02020603050405020304" pitchFamily="18" charset="0"/>
              </a:defRPr>
            </a:lvl2pPr>
            <a:lvl3pPr marL="1143000" indent="-228600">
              <a:spcBef>
                <a:spcPct val="20000"/>
              </a:spcBef>
              <a:buChar char="•"/>
              <a:tabLst>
                <a:tab pos="274638" algn="l"/>
              </a:tabLst>
              <a:defRPr sz="2400">
                <a:solidFill>
                  <a:schemeClr val="tx1"/>
                </a:solidFill>
                <a:latin typeface="Times New Roman" panose="02020603050405020304" pitchFamily="18" charset="0"/>
              </a:defRPr>
            </a:lvl3pPr>
            <a:lvl4pPr marL="1600200" indent="-228600">
              <a:spcBef>
                <a:spcPct val="20000"/>
              </a:spcBef>
              <a:buChar char="–"/>
              <a:tabLst>
                <a:tab pos="274638" algn="l"/>
              </a:tabLst>
              <a:defRPr sz="2000">
                <a:solidFill>
                  <a:schemeClr val="tx1"/>
                </a:solidFill>
                <a:latin typeface="Times New Roman" panose="02020603050405020304" pitchFamily="18" charset="0"/>
              </a:defRPr>
            </a:lvl4pPr>
            <a:lvl5pPr marL="2057400" indent="-228600">
              <a:spcBef>
                <a:spcPct val="20000"/>
              </a:spcBef>
              <a:buChar char="»"/>
              <a:tabLst>
                <a:tab pos="274638"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74638"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74638"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74638"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74638" algn="l"/>
              </a:tabLst>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dirty="0">
                <a:latin typeface="Arial" panose="020B0604020202020204" pitchFamily="34" charset="0"/>
              </a:rPr>
              <a:t>kde:</a:t>
            </a:r>
            <a:endParaRPr lang="cs-CZ" altLang="cs-CZ" sz="1400" i="1" dirty="0">
              <a:latin typeface="Arial" panose="020B0604020202020204" pitchFamily="34" charset="0"/>
            </a:endParaRPr>
          </a:p>
          <a:p>
            <a:pPr eaLnBrk="1" hangingPunct="1">
              <a:lnSpc>
                <a:spcPct val="120000"/>
              </a:lnSpc>
              <a:spcBef>
                <a:spcPct val="0"/>
              </a:spcBef>
            </a:pPr>
            <a:r>
              <a:rPr lang="cs-CZ" altLang="cs-CZ" sz="1400" i="1" dirty="0">
                <a:latin typeface="Arial" panose="020B0604020202020204" pitchFamily="34" charset="0"/>
              </a:rPr>
              <a:t>m</a:t>
            </a:r>
            <a:r>
              <a:rPr lang="cs-CZ" altLang="cs-CZ" sz="1400" i="1" baseline="-25000" dirty="0">
                <a:latin typeface="Arial" panose="020B0604020202020204" pitchFamily="34" charset="0"/>
              </a:rPr>
              <a:t>i</a:t>
            </a:r>
            <a:r>
              <a:rPr lang="cs-CZ" altLang="cs-CZ" sz="1400" i="1" dirty="0">
                <a:latin typeface="Arial" panose="020B0604020202020204" pitchFamily="34" charset="0"/>
              </a:rPr>
              <a:t> </a:t>
            </a:r>
            <a:r>
              <a:rPr lang="en-US" altLang="cs-CZ" sz="1400" dirty="0">
                <a:latin typeface="Arial" panose="020B0604020202020204" pitchFamily="34" charset="0"/>
              </a:rPr>
              <a:t>…</a:t>
            </a:r>
            <a:r>
              <a:rPr lang="en-US" altLang="cs-CZ" sz="1400" i="1" dirty="0">
                <a:latin typeface="Arial" panose="020B0604020202020204" pitchFamily="34" charset="0"/>
              </a:rPr>
              <a:t> </a:t>
            </a:r>
            <a:r>
              <a:rPr lang="cs-CZ" altLang="cs-CZ" sz="1400" dirty="0">
                <a:latin typeface="Arial" panose="020B0604020202020204" pitchFamily="34" charset="0"/>
              </a:rPr>
              <a:t>příspěvky pro </a:t>
            </a:r>
            <a:r>
              <a:rPr lang="cs-CZ" altLang="cs-CZ" sz="1400" dirty="0" err="1" smtClean="0">
                <a:latin typeface="Arial" panose="020B0604020202020204" pitchFamily="34" charset="0"/>
              </a:rPr>
              <a:t>Δ</a:t>
            </a:r>
            <a:r>
              <a:rPr lang="cs-CZ" altLang="cs-CZ" sz="1400" baseline="-25000" dirty="0" err="1" smtClean="0">
                <a:latin typeface="Arial" panose="020B0604020202020204" pitchFamily="34" charset="0"/>
              </a:rPr>
              <a:t>fus</a:t>
            </a:r>
            <a:r>
              <a:rPr lang="cs-CZ" altLang="cs-CZ" sz="1400" i="1" dirty="0" err="1" smtClean="0">
                <a:latin typeface="Arial" panose="020B0604020202020204" pitchFamily="34" charset="0"/>
              </a:rPr>
              <a:t>H</a:t>
            </a:r>
            <a:endParaRPr lang="cs-CZ" altLang="cs-CZ" sz="1400" dirty="0">
              <a:latin typeface="Arial" panose="020B0604020202020204" pitchFamily="34" charset="0"/>
            </a:endParaRPr>
          </a:p>
          <a:p>
            <a:pPr eaLnBrk="1" hangingPunct="1">
              <a:lnSpc>
                <a:spcPct val="120000"/>
              </a:lnSpc>
              <a:spcBef>
                <a:spcPct val="0"/>
              </a:spcBef>
            </a:pPr>
            <a:r>
              <a:rPr lang="cs-CZ" altLang="cs-CZ" sz="1400" i="1" dirty="0">
                <a:latin typeface="Arial" panose="020B0604020202020204" pitchFamily="34" charset="0"/>
              </a:rPr>
              <a:t>σ</a:t>
            </a:r>
            <a:r>
              <a:rPr lang="cs-CZ" altLang="cs-CZ" sz="1400" dirty="0">
                <a:latin typeface="Arial" panose="020B0604020202020204" pitchFamily="34" charset="0"/>
              </a:rPr>
              <a:t> je vnější číslo symetrie molekuly (počet identických pozic, do nichž je možné molekulu otočit při rotaci kolem vnější osy symetrie)</a:t>
            </a:r>
          </a:p>
          <a:p>
            <a:pPr eaLnBrk="1" hangingPunct="1">
              <a:lnSpc>
                <a:spcPct val="120000"/>
              </a:lnSpc>
              <a:spcBef>
                <a:spcPct val="0"/>
              </a:spcBef>
            </a:pPr>
            <a:r>
              <a:rPr lang="cs-CZ" altLang="cs-CZ" sz="1400" i="1" dirty="0">
                <a:latin typeface="Arial" panose="020B0604020202020204" pitchFamily="34" charset="0"/>
              </a:rPr>
              <a:t>Φ</a:t>
            </a:r>
            <a:r>
              <a:rPr lang="cs-CZ" altLang="cs-CZ" sz="1400" dirty="0">
                <a:latin typeface="Arial" panose="020B0604020202020204" pitchFamily="34" charset="0"/>
              </a:rPr>
              <a:t> </a:t>
            </a:r>
            <a:r>
              <a:rPr lang="en-US" altLang="cs-CZ" sz="1400" dirty="0">
                <a:latin typeface="Arial" panose="020B0604020202020204" pitchFamily="34" charset="0"/>
              </a:rPr>
              <a:t>… </a:t>
            </a:r>
            <a:r>
              <a:rPr lang="cs-CZ" altLang="cs-CZ" sz="1400" dirty="0">
                <a:latin typeface="Arial" panose="020B0604020202020204" pitchFamily="34" charset="0"/>
              </a:rPr>
              <a:t>flexibility </a:t>
            </a:r>
            <a:r>
              <a:rPr lang="cs-CZ" altLang="cs-CZ" sz="1400" dirty="0" err="1">
                <a:latin typeface="Arial" panose="020B0604020202020204" pitchFamily="34" charset="0"/>
              </a:rPr>
              <a:t>number</a:t>
            </a:r>
            <a:endParaRPr lang="cs-CZ" altLang="cs-CZ" sz="1400" dirty="0">
              <a:latin typeface="Arial" panose="020B0604020202020204" pitchFamily="34" charset="0"/>
            </a:endParaRPr>
          </a:p>
        </p:txBody>
      </p:sp>
      <p:graphicFrame>
        <p:nvGraphicFramePr>
          <p:cNvPr id="20489" name="Object 14"/>
          <p:cNvGraphicFramePr>
            <a:graphicFrameLocks noChangeAspect="1"/>
          </p:cNvGraphicFramePr>
          <p:nvPr/>
        </p:nvGraphicFramePr>
        <p:xfrm>
          <a:off x="2759075" y="4391025"/>
          <a:ext cx="3295650" cy="450850"/>
        </p:xfrm>
        <a:graphic>
          <a:graphicData uri="http://schemas.openxmlformats.org/presentationml/2006/ole">
            <mc:AlternateContent xmlns:mc="http://schemas.openxmlformats.org/markup-compatibility/2006">
              <mc:Choice xmlns:v="urn:schemas-microsoft-com:vml" Requires="v">
                <p:oleObj spid="_x0000_s65544" name="Equation" r:id="rId5" imgW="1663700" imgH="228600" progId="Equation.DSMT4">
                  <p:embed/>
                </p:oleObj>
              </mc:Choice>
              <mc:Fallback>
                <p:oleObj name="Equation" r:id="rId5" imgW="1663700" imgH="228600" progId="Equation.DSMT4">
                  <p:embed/>
                  <p:pic>
                    <p:nvPicPr>
                      <p:cNvPr id="20489"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9075" y="4391025"/>
                        <a:ext cx="32956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90" name="Text Box 16"/>
          <p:cNvSpPr txBox="1">
            <a:spLocks noChangeArrowheads="1"/>
          </p:cNvSpPr>
          <p:nvPr/>
        </p:nvSpPr>
        <p:spPr bwMode="auto">
          <a:xfrm>
            <a:off x="520700" y="5013325"/>
            <a:ext cx="81026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40000"/>
              </a:lnSpc>
              <a:spcBef>
                <a:spcPct val="0"/>
              </a:spcBef>
              <a:buFontTx/>
              <a:buNone/>
            </a:pPr>
            <a:r>
              <a:rPr lang="cs-CZ" altLang="cs-CZ" sz="1200">
                <a:latin typeface="Arial" panose="020B0604020202020204" pitchFamily="34" charset="0"/>
              </a:rPr>
              <a:t>kde:</a:t>
            </a:r>
          </a:p>
          <a:p>
            <a:pPr eaLnBrk="1" hangingPunct="1">
              <a:lnSpc>
                <a:spcPct val="140000"/>
              </a:lnSpc>
              <a:spcBef>
                <a:spcPct val="0"/>
              </a:spcBef>
            </a:pPr>
            <a:r>
              <a:rPr lang="cs-CZ" altLang="cs-CZ" sz="1200">
                <a:latin typeface="Arial" panose="020B0604020202020204" pitchFamily="34" charset="0"/>
              </a:rPr>
              <a:t>S</a:t>
            </a:r>
            <a:r>
              <a:rPr lang="cs-CZ" altLang="cs-CZ" sz="1200" i="1">
                <a:latin typeface="Arial" panose="020B0604020202020204" pitchFamily="34" charset="0"/>
              </a:rPr>
              <a:t>P</a:t>
            </a:r>
            <a:r>
              <a:rPr lang="cs-CZ" altLang="cs-CZ" sz="1200">
                <a:latin typeface="Arial" panose="020B0604020202020204" pitchFamily="34" charset="0"/>
              </a:rPr>
              <a:t>3 je počet nekruhových neterminálních (nonring., nonterminal) sp3 atomů (např. CH2, CH, C, NH, N, O, S)</a:t>
            </a:r>
          </a:p>
          <a:p>
            <a:pPr eaLnBrk="1" hangingPunct="1">
              <a:lnSpc>
                <a:spcPct val="140000"/>
              </a:lnSpc>
              <a:spcBef>
                <a:spcPct val="0"/>
              </a:spcBef>
            </a:pPr>
            <a:r>
              <a:rPr lang="cs-CZ" altLang="cs-CZ" sz="1200">
                <a:latin typeface="Arial" panose="020B0604020202020204" pitchFamily="34" charset="0"/>
              </a:rPr>
              <a:t>S</a:t>
            </a:r>
            <a:r>
              <a:rPr lang="cs-CZ" altLang="cs-CZ" sz="1200" i="1">
                <a:latin typeface="Arial" panose="020B0604020202020204" pitchFamily="34" charset="0"/>
              </a:rPr>
              <a:t>P</a:t>
            </a:r>
            <a:r>
              <a:rPr lang="cs-CZ" altLang="cs-CZ" sz="1200">
                <a:latin typeface="Arial" panose="020B0604020202020204" pitchFamily="34" charset="0"/>
              </a:rPr>
              <a:t>2 je počet nekruhových neterminálních (nonring., nonterminal) sp2 atomů (např. =CH, =C, =N, C=O)</a:t>
            </a:r>
          </a:p>
          <a:p>
            <a:pPr eaLnBrk="1" hangingPunct="1">
              <a:lnSpc>
                <a:spcPct val="140000"/>
              </a:lnSpc>
              <a:spcBef>
                <a:spcPct val="0"/>
              </a:spcBef>
            </a:pPr>
            <a:r>
              <a:rPr lang="cs-CZ" altLang="cs-CZ" sz="1200">
                <a:latin typeface="Arial" panose="020B0604020202020204" pitchFamily="34" charset="0"/>
              </a:rPr>
              <a:t>RING je počet jednoduchých nebo složených kruhů</a:t>
            </a:r>
          </a:p>
        </p:txBody>
      </p:sp>
      <p:graphicFrame>
        <p:nvGraphicFramePr>
          <p:cNvPr id="11" name="Object 14"/>
          <p:cNvGraphicFramePr>
            <a:graphicFrameLocks noChangeAspect="1"/>
          </p:cNvGraphicFramePr>
          <p:nvPr>
            <p:extLst/>
          </p:nvPr>
        </p:nvGraphicFramePr>
        <p:xfrm>
          <a:off x="1835696" y="1739163"/>
          <a:ext cx="4425950" cy="925512"/>
        </p:xfrm>
        <a:graphic>
          <a:graphicData uri="http://schemas.openxmlformats.org/presentationml/2006/ole">
            <mc:AlternateContent xmlns:mc="http://schemas.openxmlformats.org/markup-compatibility/2006">
              <mc:Choice xmlns:v="urn:schemas-microsoft-com:vml" Requires="v">
                <p:oleObj spid="_x0000_s65545" name="Equation" r:id="rId7" imgW="2234880" imgH="469800" progId="Equation.DSMT4">
                  <p:embed/>
                </p:oleObj>
              </mc:Choice>
              <mc:Fallback>
                <p:oleObj name="Equation" r:id="rId7" imgW="2234880" imgH="469800" progId="Equation.DSMT4">
                  <p:embed/>
                  <p:pic>
                    <p:nvPicPr>
                      <p:cNvPr id="11" name="Object 14"/>
                      <p:cNvPicPr>
                        <a:picLocks noChangeAspect="1" noChangeArrowheads="1"/>
                      </p:cNvPicPr>
                      <p:nvPr/>
                    </p:nvPicPr>
                    <p:blipFill>
                      <a:blip r:embed="rId8"/>
                      <a:srcRect/>
                      <a:stretch>
                        <a:fillRect/>
                      </a:stretch>
                    </p:blipFill>
                    <p:spPr bwMode="auto">
                      <a:xfrm>
                        <a:off x="1835696" y="1739163"/>
                        <a:ext cx="442595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99455908"/>
      </p:ext>
    </p:extLst>
  </p:cSld>
  <p:clrMapOvr>
    <a:masterClrMapping/>
  </p:clrMapOvr>
  <p:transition spd="med">
    <p:pull dir="l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a:solidFill>
                  <a:srgbClr val="FFFFFF"/>
                </a:solidFill>
                <a:latin typeface="Arial" panose="020B0604020202020204" pitchFamily="34" charset="0"/>
              </a:rPr>
              <a:t>Teplota </a:t>
            </a:r>
            <a:r>
              <a:rPr lang="en-US" altLang="cs-CZ" sz="2400" b="1">
                <a:solidFill>
                  <a:srgbClr val="FFFFFF"/>
                </a:solidFill>
                <a:latin typeface="Arial" panose="020B0604020202020204" pitchFamily="34" charset="0"/>
              </a:rPr>
              <a:t>varu</a:t>
            </a:r>
          </a:p>
        </p:txBody>
      </p:sp>
      <p:sp>
        <p:nvSpPr>
          <p:cNvPr id="21507" name="Rectangle 4"/>
          <p:cNvSpPr>
            <a:spLocks noChangeArrowheads="1"/>
          </p:cNvSpPr>
          <p:nvPr/>
        </p:nvSpPr>
        <p:spPr bwMode="auto">
          <a:xfrm>
            <a:off x="424815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latin typeface="Arial" panose="020B0604020202020204" pitchFamily="34" charset="0"/>
            </a:endParaRPr>
          </a:p>
        </p:txBody>
      </p:sp>
      <p:sp>
        <p:nvSpPr>
          <p:cNvPr id="21508" name="Rectangle 11"/>
          <p:cNvSpPr>
            <a:spLocks noChangeArrowheads="1"/>
          </p:cNvSpPr>
          <p:nvPr/>
        </p:nvSpPr>
        <p:spPr bwMode="auto">
          <a:xfrm>
            <a:off x="395288" y="476250"/>
            <a:ext cx="59055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50000"/>
              </a:lnSpc>
              <a:spcBef>
                <a:spcPct val="0"/>
              </a:spcBef>
            </a:pPr>
            <a:r>
              <a:rPr lang="cs-CZ" altLang="cs-CZ" sz="1400">
                <a:latin typeface="Arial" panose="020B0604020202020204" pitchFamily="34" charset="0"/>
              </a:rPr>
              <a:t> </a:t>
            </a:r>
            <a:r>
              <a:rPr lang="en-US" altLang="cs-CZ" sz="1400">
                <a:latin typeface="Arial" panose="020B0604020202020204" pitchFamily="34" charset="0"/>
              </a:rPr>
              <a:t>norm</a:t>
            </a:r>
            <a:r>
              <a:rPr lang="cs-CZ" altLang="cs-CZ" sz="1400">
                <a:latin typeface="Arial" panose="020B0604020202020204" pitchFamily="34" charset="0"/>
              </a:rPr>
              <a:t>ální teplota varu </a:t>
            </a:r>
            <a:r>
              <a:rPr lang="en-US" altLang="cs-CZ" sz="1400">
                <a:latin typeface="Arial" panose="020B0604020202020204" pitchFamily="34" charset="0"/>
                <a:sym typeface="Wingdings" panose="05000000000000000000" pitchFamily="2" charset="2"/>
              </a:rPr>
              <a:t>je teplota, kdy </a:t>
            </a:r>
            <a:r>
              <a:rPr lang="en-US" altLang="cs-CZ" sz="1400" i="1">
                <a:latin typeface="Arial" panose="020B0604020202020204" pitchFamily="34" charset="0"/>
                <a:sym typeface="Wingdings" panose="05000000000000000000" pitchFamily="2" charset="2"/>
              </a:rPr>
              <a:t>p</a:t>
            </a:r>
            <a:r>
              <a:rPr lang="en-US" altLang="cs-CZ" sz="1400" baseline="30000">
                <a:latin typeface="Arial" panose="020B0604020202020204" pitchFamily="34" charset="0"/>
                <a:sym typeface="Wingdings" panose="05000000000000000000" pitchFamily="2" charset="2"/>
              </a:rPr>
              <a:t>sat</a:t>
            </a:r>
            <a:r>
              <a:rPr lang="en-US" altLang="cs-CZ" sz="1400">
                <a:latin typeface="Arial" panose="020B0604020202020204" pitchFamily="34" charset="0"/>
                <a:sym typeface="Wingdings" panose="05000000000000000000" pitchFamily="2" charset="2"/>
              </a:rPr>
              <a:t> = 101.325 kPa</a:t>
            </a:r>
            <a:endParaRPr lang="cs-CZ" altLang="cs-CZ" sz="1400">
              <a:latin typeface="Arial" panose="020B0604020202020204" pitchFamily="34" charset="0"/>
            </a:endParaRPr>
          </a:p>
          <a:p>
            <a:pPr eaLnBrk="1" hangingPunct="1">
              <a:lnSpc>
                <a:spcPct val="150000"/>
              </a:lnSpc>
              <a:spcBef>
                <a:spcPct val="0"/>
              </a:spcBef>
            </a:pPr>
            <a:r>
              <a:rPr lang="en-US" altLang="cs-CZ" sz="1400">
                <a:latin typeface="Arial" panose="020B0604020202020204" pitchFamily="34" charset="0"/>
              </a:rPr>
              <a:t> </a:t>
            </a:r>
            <a:r>
              <a:rPr lang="cs-CZ" altLang="cs-CZ" sz="1400">
                <a:latin typeface="Arial" panose="020B0604020202020204" pitchFamily="34" charset="0"/>
              </a:rPr>
              <a:t>citlivý indikátor čistoty</a:t>
            </a:r>
            <a:endParaRPr lang="en-US" altLang="cs-CZ" sz="1400" baseline="-25000">
              <a:latin typeface="Arial" panose="020B0604020202020204" pitchFamily="34" charset="0"/>
            </a:endParaRPr>
          </a:p>
        </p:txBody>
      </p:sp>
      <p:sp>
        <p:nvSpPr>
          <p:cNvPr id="49165" name="Rectangle 13"/>
          <p:cNvSpPr>
            <a:spLocks noChangeArrowheads="1"/>
          </p:cNvSpPr>
          <p:nvPr/>
        </p:nvSpPr>
        <p:spPr bwMode="auto">
          <a:xfrm>
            <a:off x="6156325" y="512763"/>
            <a:ext cx="2951163" cy="2735262"/>
          </a:xfrm>
          <a:prstGeom prst="rect">
            <a:avLst/>
          </a:prstGeom>
          <a:gradFill rotWithShape="0">
            <a:gsLst>
              <a:gs pos="0">
                <a:schemeClr val="folHlink"/>
              </a:gs>
              <a:gs pos="100000">
                <a:schemeClr val="folHlink">
                  <a:gamma/>
                  <a:shade val="46275"/>
                  <a:invGamma/>
                </a:scheme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cs-CZ"/>
          </a:p>
        </p:txBody>
      </p:sp>
      <p:sp>
        <p:nvSpPr>
          <p:cNvPr id="21510" name="Line 14"/>
          <p:cNvSpPr>
            <a:spLocks noChangeShapeType="1"/>
          </p:cNvSpPr>
          <p:nvPr/>
        </p:nvSpPr>
        <p:spPr bwMode="auto">
          <a:xfrm flipV="1">
            <a:off x="7524750" y="655638"/>
            <a:ext cx="1588" cy="193833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1511" name="Freeform 15"/>
          <p:cNvSpPr>
            <a:spLocks/>
          </p:cNvSpPr>
          <p:nvPr/>
        </p:nvSpPr>
        <p:spPr bwMode="auto">
          <a:xfrm>
            <a:off x="7453313" y="1520825"/>
            <a:ext cx="1655762" cy="1079500"/>
          </a:xfrm>
          <a:custGeom>
            <a:avLst/>
            <a:gdLst>
              <a:gd name="T0" fmla="*/ 0 w 1632"/>
              <a:gd name="T1" fmla="*/ 2147483647 h 816"/>
              <a:gd name="T2" fmla="*/ 2147483647 w 1632"/>
              <a:gd name="T3" fmla="*/ 2147483647 h 816"/>
              <a:gd name="T4" fmla="*/ 2147483647 w 1632"/>
              <a:gd name="T5" fmla="*/ 0 h 816"/>
              <a:gd name="T6" fmla="*/ 0 60000 65536"/>
              <a:gd name="T7" fmla="*/ 0 60000 65536"/>
              <a:gd name="T8" fmla="*/ 0 60000 65536"/>
            </a:gdLst>
            <a:ahLst/>
            <a:cxnLst>
              <a:cxn ang="T6">
                <a:pos x="T0" y="T1"/>
              </a:cxn>
              <a:cxn ang="T7">
                <a:pos x="T2" y="T3"/>
              </a:cxn>
              <a:cxn ang="T8">
                <a:pos x="T4" y="T5"/>
              </a:cxn>
            </a:cxnLst>
            <a:rect l="0" t="0" r="r" b="b"/>
            <a:pathLst>
              <a:path w="1632" h="816">
                <a:moveTo>
                  <a:pt x="0" y="816"/>
                </a:moveTo>
                <a:cubicBezTo>
                  <a:pt x="296" y="764"/>
                  <a:pt x="592" y="712"/>
                  <a:pt x="864" y="576"/>
                </a:cubicBezTo>
                <a:cubicBezTo>
                  <a:pt x="1136" y="440"/>
                  <a:pt x="1384" y="220"/>
                  <a:pt x="1632" y="0"/>
                </a:cubicBezTo>
              </a:path>
            </a:pathLst>
          </a:custGeom>
          <a:noFill/>
          <a:ln w="28575"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1512" name="Freeform 16"/>
          <p:cNvSpPr>
            <a:spLocks/>
          </p:cNvSpPr>
          <p:nvPr/>
        </p:nvSpPr>
        <p:spPr bwMode="auto">
          <a:xfrm>
            <a:off x="6372225" y="2600325"/>
            <a:ext cx="1150938" cy="333375"/>
          </a:xfrm>
          <a:custGeom>
            <a:avLst/>
            <a:gdLst>
              <a:gd name="T0" fmla="*/ 0 w 768"/>
              <a:gd name="T1" fmla="*/ 2147483647 h 144"/>
              <a:gd name="T2" fmla="*/ 2147483647 w 768"/>
              <a:gd name="T3" fmla="*/ 2147483647 h 144"/>
              <a:gd name="T4" fmla="*/ 2147483647 w 768"/>
              <a:gd name="T5" fmla="*/ 0 h 144"/>
              <a:gd name="T6" fmla="*/ 0 60000 65536"/>
              <a:gd name="T7" fmla="*/ 0 60000 65536"/>
              <a:gd name="T8" fmla="*/ 0 60000 65536"/>
            </a:gdLst>
            <a:ahLst/>
            <a:cxnLst>
              <a:cxn ang="T6">
                <a:pos x="T0" y="T1"/>
              </a:cxn>
              <a:cxn ang="T7">
                <a:pos x="T2" y="T3"/>
              </a:cxn>
              <a:cxn ang="T8">
                <a:pos x="T4" y="T5"/>
              </a:cxn>
            </a:cxnLst>
            <a:rect l="0" t="0" r="r" b="b"/>
            <a:pathLst>
              <a:path w="768" h="144">
                <a:moveTo>
                  <a:pt x="0" y="144"/>
                </a:moveTo>
                <a:cubicBezTo>
                  <a:pt x="152" y="132"/>
                  <a:pt x="304" y="120"/>
                  <a:pt x="432" y="96"/>
                </a:cubicBezTo>
                <a:cubicBezTo>
                  <a:pt x="560" y="72"/>
                  <a:pt x="712" y="16"/>
                  <a:pt x="768" y="0"/>
                </a:cubicBezTo>
              </a:path>
            </a:pathLst>
          </a:custGeom>
          <a:noFill/>
          <a:ln w="28575"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1513" name="Oval 17"/>
          <p:cNvSpPr>
            <a:spLocks noChangeArrowheads="1"/>
          </p:cNvSpPr>
          <p:nvPr/>
        </p:nvSpPr>
        <p:spPr bwMode="auto">
          <a:xfrm>
            <a:off x="7453313" y="2528888"/>
            <a:ext cx="125412" cy="12858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latin typeface="Arial" panose="020B0604020202020204" pitchFamily="34" charset="0"/>
            </a:endParaRPr>
          </a:p>
        </p:txBody>
      </p:sp>
      <p:sp>
        <p:nvSpPr>
          <p:cNvPr id="21514" name="Text Box 18"/>
          <p:cNvSpPr txBox="1">
            <a:spLocks noChangeArrowheads="1"/>
          </p:cNvSpPr>
          <p:nvPr/>
        </p:nvSpPr>
        <p:spPr bwMode="auto">
          <a:xfrm>
            <a:off x="8532813" y="1268413"/>
            <a:ext cx="496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000" i="1">
                <a:solidFill>
                  <a:srgbClr val="FFFF00"/>
                </a:solidFill>
              </a:rPr>
              <a:t>l-g</a:t>
            </a:r>
          </a:p>
        </p:txBody>
      </p:sp>
      <p:sp>
        <p:nvSpPr>
          <p:cNvPr id="21515" name="Text Box 19"/>
          <p:cNvSpPr txBox="1">
            <a:spLocks noChangeArrowheads="1"/>
          </p:cNvSpPr>
          <p:nvPr/>
        </p:nvSpPr>
        <p:spPr bwMode="auto">
          <a:xfrm>
            <a:off x="7021513" y="655638"/>
            <a:ext cx="496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000" i="1">
                <a:solidFill>
                  <a:srgbClr val="FF0000"/>
                </a:solidFill>
              </a:rPr>
              <a:t>s-l</a:t>
            </a:r>
          </a:p>
        </p:txBody>
      </p:sp>
      <p:sp>
        <p:nvSpPr>
          <p:cNvPr id="21516" name="Text Box 20"/>
          <p:cNvSpPr txBox="1">
            <a:spLocks noChangeArrowheads="1"/>
          </p:cNvSpPr>
          <p:nvPr/>
        </p:nvSpPr>
        <p:spPr bwMode="auto">
          <a:xfrm>
            <a:off x="6588125" y="2744788"/>
            <a:ext cx="496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000" i="1">
                <a:solidFill>
                  <a:schemeClr val="hlink"/>
                </a:solidFill>
              </a:rPr>
              <a:t>s-g</a:t>
            </a:r>
          </a:p>
        </p:txBody>
      </p:sp>
      <p:sp>
        <p:nvSpPr>
          <p:cNvPr id="21517" name="Text Box 21"/>
          <p:cNvSpPr txBox="1">
            <a:spLocks noChangeArrowheads="1"/>
          </p:cNvSpPr>
          <p:nvPr/>
        </p:nvSpPr>
        <p:spPr bwMode="auto">
          <a:xfrm>
            <a:off x="7453313" y="2600325"/>
            <a:ext cx="10175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1200" b="1">
                <a:solidFill>
                  <a:schemeClr val="bg1"/>
                </a:solidFill>
                <a:latin typeface="Arial" panose="020B0604020202020204" pitchFamily="34" charset="0"/>
              </a:rPr>
              <a:t>Triple point</a:t>
            </a:r>
            <a:endParaRPr lang="cs-CZ" altLang="cs-CZ" sz="1200" b="1">
              <a:solidFill>
                <a:schemeClr val="bg1"/>
              </a:solidFill>
              <a:latin typeface="Arial" panose="020B0604020202020204" pitchFamily="34" charset="0"/>
            </a:endParaRPr>
          </a:p>
        </p:txBody>
      </p:sp>
      <p:sp>
        <p:nvSpPr>
          <p:cNvPr id="21518" name="Text Box 22"/>
          <p:cNvSpPr txBox="1">
            <a:spLocks noChangeArrowheads="1"/>
          </p:cNvSpPr>
          <p:nvPr/>
        </p:nvSpPr>
        <p:spPr bwMode="auto">
          <a:xfrm>
            <a:off x="7451725" y="3230563"/>
            <a:ext cx="384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000" i="1">
                <a:latin typeface="Arial" panose="020B0604020202020204" pitchFamily="34" charset="0"/>
              </a:rPr>
              <a:t>T</a:t>
            </a:r>
          </a:p>
        </p:txBody>
      </p:sp>
      <p:sp>
        <p:nvSpPr>
          <p:cNvPr id="21519" name="Text Box 23"/>
          <p:cNvSpPr txBox="1">
            <a:spLocks noChangeArrowheads="1"/>
          </p:cNvSpPr>
          <p:nvPr/>
        </p:nvSpPr>
        <p:spPr bwMode="auto">
          <a:xfrm>
            <a:off x="5795963" y="692150"/>
            <a:ext cx="384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000" i="1">
                <a:latin typeface="Arial" panose="020B0604020202020204" pitchFamily="34" charset="0"/>
              </a:rPr>
              <a:t>p</a:t>
            </a:r>
          </a:p>
        </p:txBody>
      </p:sp>
      <p:sp>
        <p:nvSpPr>
          <p:cNvPr id="21520" name="Line 24"/>
          <p:cNvSpPr>
            <a:spLocks noChangeShapeType="1"/>
          </p:cNvSpPr>
          <p:nvPr/>
        </p:nvSpPr>
        <p:spPr bwMode="auto">
          <a:xfrm>
            <a:off x="6156325" y="1916113"/>
            <a:ext cx="2592388" cy="0"/>
          </a:xfrm>
          <a:prstGeom prst="line">
            <a:avLst/>
          </a:prstGeom>
          <a:noFill/>
          <a:ln w="28575"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1521" name="Line 25"/>
          <p:cNvSpPr>
            <a:spLocks noChangeShapeType="1"/>
          </p:cNvSpPr>
          <p:nvPr/>
        </p:nvSpPr>
        <p:spPr bwMode="auto">
          <a:xfrm>
            <a:off x="8748713" y="1916113"/>
            <a:ext cx="0" cy="1368425"/>
          </a:xfrm>
          <a:prstGeom prst="line">
            <a:avLst/>
          </a:prstGeom>
          <a:noFill/>
          <a:ln w="28575"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1522" name="Text Box 26"/>
          <p:cNvSpPr txBox="1">
            <a:spLocks noChangeArrowheads="1"/>
          </p:cNvSpPr>
          <p:nvPr/>
        </p:nvSpPr>
        <p:spPr bwMode="auto">
          <a:xfrm>
            <a:off x="6156325" y="1608138"/>
            <a:ext cx="1179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400">
                <a:solidFill>
                  <a:schemeClr val="bg1"/>
                </a:solidFill>
                <a:latin typeface="Arial" panose="020B0604020202020204" pitchFamily="34" charset="0"/>
              </a:rPr>
              <a:t>101.325 kPa</a:t>
            </a:r>
          </a:p>
        </p:txBody>
      </p:sp>
      <p:pic>
        <p:nvPicPr>
          <p:cNvPr id="21523" name="Picture 30" descr="BckmnBpAp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860800"/>
            <a:ext cx="1598612"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 name="Rectangle 31"/>
          <p:cNvSpPr>
            <a:spLocks noChangeArrowheads="1"/>
          </p:cNvSpPr>
          <p:nvPr/>
        </p:nvSpPr>
        <p:spPr bwMode="auto">
          <a:xfrm>
            <a:off x="179388" y="2852738"/>
            <a:ext cx="2646362"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50000"/>
              </a:lnSpc>
              <a:spcBef>
                <a:spcPct val="0"/>
              </a:spcBef>
              <a:buFontTx/>
              <a:buNone/>
            </a:pPr>
            <a:r>
              <a:rPr lang="en-US" altLang="cs-CZ" sz="1600" b="1">
                <a:solidFill>
                  <a:srgbClr val="000066"/>
                </a:solidFill>
                <a:latin typeface="Arial" panose="020B0604020202020204" pitchFamily="34" charset="0"/>
              </a:rPr>
              <a:t>Experiment</a:t>
            </a:r>
            <a:r>
              <a:rPr lang="cs-CZ" altLang="cs-CZ" sz="1600" b="1">
                <a:solidFill>
                  <a:srgbClr val="000066"/>
                </a:solidFill>
                <a:latin typeface="Arial" panose="020B0604020202020204" pitchFamily="34" charset="0"/>
              </a:rPr>
              <a:t>ální stanovení</a:t>
            </a:r>
            <a:endParaRPr lang="en-US" altLang="cs-CZ" sz="1600" b="1">
              <a:solidFill>
                <a:srgbClr val="000066"/>
              </a:solidFill>
              <a:latin typeface="Arial" panose="020B0604020202020204" pitchFamily="34" charset="0"/>
            </a:endParaRPr>
          </a:p>
          <a:p>
            <a:pPr eaLnBrk="1" hangingPunct="1">
              <a:lnSpc>
                <a:spcPct val="150000"/>
              </a:lnSpc>
              <a:spcBef>
                <a:spcPct val="0"/>
              </a:spcBef>
            </a:pPr>
            <a:r>
              <a:rPr lang="cs-CZ" altLang="cs-CZ" sz="1400">
                <a:latin typeface="Arial" panose="020B0604020202020204" pitchFamily="34" charset="0"/>
              </a:rPr>
              <a:t> </a:t>
            </a:r>
            <a:r>
              <a:rPr lang="en-US" altLang="cs-CZ" sz="1400">
                <a:latin typeface="Arial" panose="020B0604020202020204" pitchFamily="34" charset="0"/>
              </a:rPr>
              <a:t>M</a:t>
            </a:r>
            <a:r>
              <a:rPr lang="cs-CZ" altLang="cs-CZ" sz="1400">
                <a:latin typeface="Arial" panose="020B0604020202020204" pitchFamily="34" charset="0"/>
              </a:rPr>
              <a:t>ěření tlaku nasycených par</a:t>
            </a:r>
            <a:endParaRPr lang="en-US" altLang="cs-CZ" sz="1400">
              <a:latin typeface="Arial" panose="020B0604020202020204" pitchFamily="34" charset="0"/>
            </a:endParaRPr>
          </a:p>
        </p:txBody>
      </p:sp>
      <p:pic>
        <p:nvPicPr>
          <p:cNvPr id="21525" name="Picture 36" descr="Bil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150" y="4221163"/>
            <a:ext cx="13335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7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005263"/>
            <a:ext cx="2808288"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27" name="TextovéPole 1"/>
          <p:cNvSpPr txBox="1">
            <a:spLocks noChangeArrowheads="1"/>
          </p:cNvSpPr>
          <p:nvPr/>
        </p:nvSpPr>
        <p:spPr bwMode="auto">
          <a:xfrm>
            <a:off x="3492500" y="4005263"/>
            <a:ext cx="868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latin typeface="Arial" panose="020B0604020202020204" pitchFamily="34" charset="0"/>
              </a:rPr>
              <a:t>STAT6</a:t>
            </a:r>
          </a:p>
        </p:txBody>
      </p:sp>
      <p:pic>
        <p:nvPicPr>
          <p:cNvPr id="21528"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4149725"/>
            <a:ext cx="2767013" cy="169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29" name="TextovéPole 26"/>
          <p:cNvSpPr txBox="1">
            <a:spLocks noChangeArrowheads="1"/>
          </p:cNvSpPr>
          <p:nvPr/>
        </p:nvSpPr>
        <p:spPr bwMode="auto">
          <a:xfrm>
            <a:off x="6300788" y="3789363"/>
            <a:ext cx="868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latin typeface="Arial" panose="020B0604020202020204" pitchFamily="34" charset="0"/>
              </a:rPr>
              <a:t>STAT8</a:t>
            </a:r>
          </a:p>
        </p:txBody>
      </p:sp>
    </p:spTree>
    <p:extLst>
      <p:ext uri="{BB962C8B-B14F-4D97-AF65-F5344CB8AC3E}">
        <p14:creationId xmlns:p14="http://schemas.microsoft.com/office/powerpoint/2010/main" val="3846649464"/>
      </p:ext>
    </p:extLst>
  </p:cSld>
  <p:clrMapOvr>
    <a:masterClrMapping/>
  </p:clrMapOvr>
  <p:transition spd="med">
    <p:pull dir="l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a:solidFill>
                  <a:srgbClr val="FFFFFF"/>
                </a:solidFill>
                <a:latin typeface="Arial" panose="020B0604020202020204" pitchFamily="34" charset="0"/>
              </a:rPr>
              <a:t>Normální teplota </a:t>
            </a:r>
            <a:r>
              <a:rPr lang="en-US" altLang="cs-CZ" sz="2400" b="1">
                <a:solidFill>
                  <a:srgbClr val="FFFFFF"/>
                </a:solidFill>
                <a:latin typeface="Arial" panose="020B0604020202020204" pitchFamily="34" charset="0"/>
              </a:rPr>
              <a:t>varu</a:t>
            </a:r>
          </a:p>
        </p:txBody>
      </p:sp>
      <p:sp>
        <p:nvSpPr>
          <p:cNvPr id="22531" name="Rectangle 3"/>
          <p:cNvSpPr>
            <a:spLocks noChangeArrowheads="1"/>
          </p:cNvSpPr>
          <p:nvPr/>
        </p:nvSpPr>
        <p:spPr bwMode="auto">
          <a:xfrm>
            <a:off x="424815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latin typeface="Arial" panose="020B0604020202020204" pitchFamily="34" charset="0"/>
            </a:endParaRPr>
          </a:p>
        </p:txBody>
      </p:sp>
      <p:sp>
        <p:nvSpPr>
          <p:cNvPr id="22532" name="Rectangle 23"/>
          <p:cNvSpPr>
            <a:spLocks noChangeArrowheads="1"/>
          </p:cNvSpPr>
          <p:nvPr/>
        </p:nvSpPr>
        <p:spPr bwMode="auto">
          <a:xfrm>
            <a:off x="539750" y="620713"/>
            <a:ext cx="86042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20000"/>
              </a:lnSpc>
              <a:buFontTx/>
              <a:buNone/>
            </a:pPr>
            <a:r>
              <a:rPr lang="cs-CZ" altLang="cs-CZ" sz="1800" b="1">
                <a:solidFill>
                  <a:srgbClr val="000066"/>
                </a:solidFill>
                <a:latin typeface="Arial" panose="020B0604020202020204" pitchFamily="34" charset="0"/>
              </a:rPr>
              <a:t>ODHADOVÉ METODY:</a:t>
            </a:r>
            <a:endParaRPr lang="cs-CZ" altLang="cs-CZ" sz="1600" b="1" i="1">
              <a:latin typeface="Arial" panose="020B0604020202020204" pitchFamily="34" charset="0"/>
            </a:endParaRPr>
          </a:p>
        </p:txBody>
      </p:sp>
      <p:sp>
        <p:nvSpPr>
          <p:cNvPr id="22533" name="Rectangle 24"/>
          <p:cNvSpPr>
            <a:spLocks noChangeArrowheads="1"/>
          </p:cNvSpPr>
          <p:nvPr/>
        </p:nvSpPr>
        <p:spPr bwMode="auto">
          <a:xfrm>
            <a:off x="611188" y="1196975"/>
            <a:ext cx="36734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cs-CZ" altLang="cs-CZ" sz="1600" b="1" i="1">
                <a:solidFill>
                  <a:srgbClr val="000066"/>
                </a:solidFill>
                <a:latin typeface="Arial" panose="020B0604020202020204" pitchFamily="34" charset="0"/>
              </a:rPr>
              <a:t>Marrero a Gani (</a:t>
            </a:r>
            <a:r>
              <a:rPr lang="en-US" altLang="cs-CZ" sz="1600" b="1" i="1">
                <a:solidFill>
                  <a:srgbClr val="000066"/>
                </a:solidFill>
                <a:latin typeface="Arial" panose="020B0604020202020204" pitchFamily="34" charset="0"/>
              </a:rPr>
              <a:t>2001</a:t>
            </a:r>
            <a:r>
              <a:rPr lang="cs-CZ" altLang="cs-CZ" sz="1600" b="1" i="1">
                <a:solidFill>
                  <a:srgbClr val="000066"/>
                </a:solidFill>
                <a:latin typeface="Arial" panose="020B0604020202020204" pitchFamily="34" charset="0"/>
              </a:rPr>
              <a:t>):</a:t>
            </a:r>
          </a:p>
        </p:txBody>
      </p:sp>
      <p:graphicFrame>
        <p:nvGraphicFramePr>
          <p:cNvPr id="22534" name="Object 26"/>
          <p:cNvGraphicFramePr>
            <a:graphicFrameLocks noChangeAspect="1"/>
          </p:cNvGraphicFramePr>
          <p:nvPr/>
        </p:nvGraphicFramePr>
        <p:xfrm>
          <a:off x="3201988" y="3789363"/>
          <a:ext cx="2740025" cy="776287"/>
        </p:xfrm>
        <a:graphic>
          <a:graphicData uri="http://schemas.openxmlformats.org/presentationml/2006/ole">
            <mc:AlternateContent xmlns:mc="http://schemas.openxmlformats.org/markup-compatibility/2006">
              <mc:Choice xmlns:v="urn:schemas-microsoft-com:vml" Requires="v">
                <p:oleObj spid="_x0000_s66568" name="Equation" r:id="rId4" imgW="1308100" imgH="368300" progId="Equation.DSMT4">
                  <p:embed/>
                </p:oleObj>
              </mc:Choice>
              <mc:Fallback>
                <p:oleObj name="Equation" r:id="rId4" imgW="1308100" imgH="368300" progId="Equation.DSMT4">
                  <p:embed/>
                  <p:pic>
                    <p:nvPicPr>
                      <p:cNvPr id="22534"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1988" y="3789363"/>
                        <a:ext cx="27400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5" name="Object 27"/>
          <p:cNvGraphicFramePr>
            <a:graphicFrameLocks noChangeAspect="1"/>
          </p:cNvGraphicFramePr>
          <p:nvPr/>
        </p:nvGraphicFramePr>
        <p:xfrm>
          <a:off x="684213" y="1773238"/>
          <a:ext cx="7200900" cy="969962"/>
        </p:xfrm>
        <a:graphic>
          <a:graphicData uri="http://schemas.openxmlformats.org/presentationml/2006/ole">
            <mc:AlternateContent xmlns:mc="http://schemas.openxmlformats.org/markup-compatibility/2006">
              <mc:Choice xmlns:v="urn:schemas-microsoft-com:vml" Requires="v">
                <p:oleObj spid="_x0000_s66569" name="Rovnice" r:id="rId6" imgW="3581400" imgH="482600" progId="Equation.3">
                  <p:embed/>
                </p:oleObj>
              </mc:Choice>
              <mc:Fallback>
                <p:oleObj name="Rovnice" r:id="rId6" imgW="3581400" imgH="482600" progId="Equation.3">
                  <p:embed/>
                  <p:pic>
                    <p:nvPicPr>
                      <p:cNvPr id="22535" name="Object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1773238"/>
                        <a:ext cx="72009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6" name="Text Box 28"/>
          <p:cNvSpPr txBox="1">
            <a:spLocks noChangeArrowheads="1"/>
          </p:cNvSpPr>
          <p:nvPr/>
        </p:nvSpPr>
        <p:spPr bwMode="auto">
          <a:xfrm>
            <a:off x="539750" y="3092450"/>
            <a:ext cx="6248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b="1" i="1">
                <a:solidFill>
                  <a:srgbClr val="000066"/>
                </a:solidFill>
                <a:latin typeface="Arial" panose="020B0604020202020204" pitchFamily="34" charset="0"/>
              </a:rPr>
              <a:t>Joback (1984, 1987; </a:t>
            </a:r>
            <a:r>
              <a:rPr lang="cs-CZ" altLang="cs-CZ" sz="1600">
                <a:solidFill>
                  <a:srgbClr val="000066"/>
                </a:solidFill>
                <a:latin typeface="Arial" panose="020B0604020202020204" pitchFamily="34" charset="0"/>
              </a:rPr>
              <a:t>převzato z Poling, Prausnitz, O‘Conell, 2000):</a:t>
            </a:r>
          </a:p>
        </p:txBody>
      </p:sp>
      <p:sp>
        <p:nvSpPr>
          <p:cNvPr id="22537" name="Rectangle 29"/>
          <p:cNvSpPr>
            <a:spLocks noChangeArrowheads="1"/>
          </p:cNvSpPr>
          <p:nvPr/>
        </p:nvSpPr>
        <p:spPr bwMode="auto">
          <a:xfrm>
            <a:off x="611188" y="1196975"/>
            <a:ext cx="36734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cs-CZ" altLang="cs-CZ" sz="1600" b="1" i="1">
                <a:solidFill>
                  <a:srgbClr val="000066"/>
                </a:solidFill>
                <a:latin typeface="Arial" panose="020B0604020202020204" pitchFamily="34" charset="0"/>
              </a:rPr>
              <a:t>Marrero a Gani (</a:t>
            </a:r>
            <a:r>
              <a:rPr lang="en-US" altLang="cs-CZ" sz="1600" b="1" i="1">
                <a:solidFill>
                  <a:srgbClr val="000066"/>
                </a:solidFill>
                <a:latin typeface="Arial" panose="020B0604020202020204" pitchFamily="34" charset="0"/>
              </a:rPr>
              <a:t>2001</a:t>
            </a:r>
            <a:r>
              <a:rPr lang="cs-CZ" altLang="cs-CZ" sz="1600" b="1" i="1">
                <a:solidFill>
                  <a:srgbClr val="000066"/>
                </a:solidFill>
                <a:latin typeface="Arial" panose="020B0604020202020204" pitchFamily="34" charset="0"/>
              </a:rPr>
              <a:t>):</a:t>
            </a:r>
          </a:p>
        </p:txBody>
      </p:sp>
      <p:sp>
        <p:nvSpPr>
          <p:cNvPr id="22538" name="Rectangle 30"/>
          <p:cNvSpPr>
            <a:spLocks noChangeArrowheads="1"/>
          </p:cNvSpPr>
          <p:nvPr/>
        </p:nvSpPr>
        <p:spPr bwMode="auto">
          <a:xfrm>
            <a:off x="611188" y="4797425"/>
            <a:ext cx="532923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cs-CZ" altLang="cs-CZ" sz="1600" b="1" i="1">
                <a:solidFill>
                  <a:srgbClr val="000066"/>
                </a:solidFill>
                <a:latin typeface="Arial" panose="020B0604020202020204" pitchFamily="34" charset="0"/>
              </a:rPr>
              <a:t>Marrero a Pardillo (1999), QSPR metody, …</a:t>
            </a:r>
          </a:p>
        </p:txBody>
      </p:sp>
    </p:spTree>
    <p:extLst>
      <p:ext uri="{BB962C8B-B14F-4D97-AF65-F5344CB8AC3E}">
        <p14:creationId xmlns:p14="http://schemas.microsoft.com/office/powerpoint/2010/main" val="1127421359"/>
      </p:ext>
    </p:extLst>
  </p:cSld>
  <p:clrMapOvr>
    <a:masterClrMapping/>
  </p:clrMapOvr>
  <p:transition spd="med">
    <p:pull dir="l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a:solidFill>
                  <a:srgbClr val="FFFFFF"/>
                </a:solidFill>
                <a:latin typeface="Arial" panose="020B0604020202020204" pitchFamily="34" charset="0"/>
              </a:rPr>
              <a:t>Teplota tání, normální teplota </a:t>
            </a:r>
            <a:r>
              <a:rPr lang="en-US" altLang="cs-CZ" sz="2400" b="1">
                <a:solidFill>
                  <a:srgbClr val="FFFFFF"/>
                </a:solidFill>
                <a:latin typeface="Arial" panose="020B0604020202020204" pitchFamily="34" charset="0"/>
              </a:rPr>
              <a:t>varu</a:t>
            </a:r>
          </a:p>
        </p:txBody>
      </p:sp>
      <p:sp>
        <p:nvSpPr>
          <p:cNvPr id="23555" name="Rectangle 3"/>
          <p:cNvSpPr>
            <a:spLocks noChangeArrowheads="1"/>
          </p:cNvSpPr>
          <p:nvPr/>
        </p:nvSpPr>
        <p:spPr bwMode="auto">
          <a:xfrm>
            <a:off x="424815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latin typeface="Arial" panose="020B0604020202020204" pitchFamily="34" charset="0"/>
            </a:endParaRPr>
          </a:p>
        </p:txBody>
      </p:sp>
      <p:sp>
        <p:nvSpPr>
          <p:cNvPr id="23556" name="Text Box 11"/>
          <p:cNvSpPr txBox="1">
            <a:spLocks noChangeArrowheads="1"/>
          </p:cNvSpPr>
          <p:nvPr/>
        </p:nvSpPr>
        <p:spPr bwMode="auto">
          <a:xfrm>
            <a:off x="676275" y="1066800"/>
            <a:ext cx="7653338"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80000"/>
              </a:lnSpc>
              <a:spcBef>
                <a:spcPct val="0"/>
              </a:spcBef>
              <a:buFontTx/>
              <a:buNone/>
            </a:pPr>
            <a:r>
              <a:rPr lang="cs-CZ" altLang="cs-CZ" sz="1800" b="1">
                <a:solidFill>
                  <a:srgbClr val="000066"/>
                </a:solidFill>
                <a:latin typeface="Arial" panose="020B0604020202020204" pitchFamily="34" charset="0"/>
              </a:rPr>
              <a:t>Zdroje dat </a:t>
            </a:r>
          </a:p>
          <a:p>
            <a:pPr eaLnBrk="1" hangingPunct="1">
              <a:lnSpc>
                <a:spcPct val="180000"/>
              </a:lnSpc>
              <a:spcBef>
                <a:spcPct val="0"/>
              </a:spcBef>
            </a:pPr>
            <a:r>
              <a:rPr lang="cs-CZ" altLang="cs-CZ" sz="1600">
                <a:latin typeface="Arial" panose="020B0604020202020204" pitchFamily="34" charset="0"/>
              </a:rPr>
              <a:t>TRC Tables</a:t>
            </a:r>
          </a:p>
          <a:p>
            <a:pPr eaLnBrk="1" hangingPunct="1">
              <a:lnSpc>
                <a:spcPct val="180000"/>
              </a:lnSpc>
              <a:spcBef>
                <a:spcPct val="0"/>
              </a:spcBef>
            </a:pPr>
            <a:r>
              <a:rPr lang="cs-CZ" altLang="cs-CZ" sz="1600">
                <a:latin typeface="Arial" panose="020B0604020202020204" pitchFamily="34" charset="0"/>
              </a:rPr>
              <a:t>Dykyj a Repáš, 1979, 1984 (pro </a:t>
            </a:r>
            <a:r>
              <a:rPr lang="cs-CZ" altLang="cs-CZ" sz="1600" i="1">
                <a:latin typeface="Arial" panose="020B0604020202020204" pitchFamily="34" charset="0"/>
              </a:rPr>
              <a:t>T</a:t>
            </a:r>
            <a:r>
              <a:rPr lang="cs-CZ" altLang="cs-CZ" sz="1600" baseline="-25000">
                <a:latin typeface="Arial" panose="020B0604020202020204" pitchFamily="34" charset="0"/>
              </a:rPr>
              <a:t>b</a:t>
            </a:r>
            <a:r>
              <a:rPr lang="cs-CZ" altLang="cs-CZ" sz="1600">
                <a:latin typeface="Arial" panose="020B0604020202020204" pitchFamily="34" charset="0"/>
              </a:rPr>
              <a:t>)</a:t>
            </a:r>
          </a:p>
          <a:p>
            <a:pPr eaLnBrk="1" hangingPunct="1">
              <a:lnSpc>
                <a:spcPct val="180000"/>
              </a:lnSpc>
              <a:spcBef>
                <a:spcPct val="0"/>
              </a:spcBef>
            </a:pPr>
            <a:r>
              <a:rPr lang="cs-CZ" altLang="cs-CZ" sz="1600">
                <a:latin typeface="Arial" panose="020B0604020202020204" pitchFamily="34" charset="0"/>
              </a:rPr>
              <a:t>JANAF Tables (anorgan.látky)</a:t>
            </a:r>
          </a:p>
          <a:p>
            <a:pPr eaLnBrk="1" hangingPunct="1">
              <a:lnSpc>
                <a:spcPct val="180000"/>
              </a:lnSpc>
              <a:spcBef>
                <a:spcPct val="0"/>
              </a:spcBef>
            </a:pPr>
            <a:r>
              <a:rPr lang="cs-CZ" altLang="cs-CZ" sz="1600">
                <a:latin typeface="Arial" panose="020B0604020202020204" pitchFamily="34" charset="0"/>
              </a:rPr>
              <a:t>CRC Handbook of Chemistry and Physics (13500 organ., 4000 anorgan.látek)</a:t>
            </a:r>
          </a:p>
          <a:p>
            <a:pPr eaLnBrk="1" hangingPunct="1">
              <a:lnSpc>
                <a:spcPct val="180000"/>
              </a:lnSpc>
              <a:spcBef>
                <a:spcPct val="0"/>
              </a:spcBef>
            </a:pPr>
            <a:r>
              <a:rPr lang="cs-CZ" altLang="cs-CZ" sz="1600">
                <a:latin typeface="Arial" panose="020B0604020202020204" pitchFamily="34" charset="0"/>
              </a:rPr>
              <a:t>Beilsteinova a Gmelinova příručka</a:t>
            </a:r>
          </a:p>
          <a:p>
            <a:pPr eaLnBrk="1" hangingPunct="1">
              <a:lnSpc>
                <a:spcPct val="180000"/>
              </a:lnSpc>
              <a:spcBef>
                <a:spcPct val="0"/>
              </a:spcBef>
            </a:pPr>
            <a:r>
              <a:rPr lang="cs-CZ" altLang="cs-CZ" sz="1600">
                <a:latin typeface="Arial" panose="020B0604020202020204" pitchFamily="34" charset="0"/>
              </a:rPr>
              <a:t>Příloha knihy Poling, Prausnitz, O‘Conell, 2000</a:t>
            </a:r>
          </a:p>
          <a:p>
            <a:pPr eaLnBrk="1" hangingPunct="1">
              <a:lnSpc>
                <a:spcPct val="180000"/>
              </a:lnSpc>
              <a:spcBef>
                <a:spcPct val="0"/>
              </a:spcBef>
            </a:pPr>
            <a:r>
              <a:rPr lang="cs-CZ" altLang="cs-CZ" sz="1600">
                <a:latin typeface="Arial" panose="020B0604020202020204" pitchFamily="34" charset="0"/>
              </a:rPr>
              <a:t>DIPPR, NIST, CDATA, …</a:t>
            </a:r>
          </a:p>
        </p:txBody>
      </p:sp>
    </p:spTree>
    <p:extLst>
      <p:ext uri="{BB962C8B-B14F-4D97-AF65-F5344CB8AC3E}">
        <p14:creationId xmlns:p14="http://schemas.microsoft.com/office/powerpoint/2010/main" val="2620130414"/>
      </p:ext>
    </p:extLst>
  </p:cSld>
  <p:clrMapOvr>
    <a:masterClrMapping/>
  </p:clrMapOvr>
  <p:transition spd="med">
    <p:pull dir="l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a:solidFill>
                  <a:srgbClr val="FFFFFF"/>
                </a:solidFill>
                <a:latin typeface="Arial" panose="020B0604020202020204" pitchFamily="34" charset="0"/>
              </a:rPr>
              <a:t>Teplota tání, normální teplota </a:t>
            </a:r>
            <a:r>
              <a:rPr lang="en-US" altLang="cs-CZ" sz="2400" b="1">
                <a:solidFill>
                  <a:srgbClr val="FFFFFF"/>
                </a:solidFill>
                <a:latin typeface="Arial" panose="020B0604020202020204" pitchFamily="34" charset="0"/>
              </a:rPr>
              <a:t>varu</a:t>
            </a:r>
          </a:p>
        </p:txBody>
      </p:sp>
      <p:sp>
        <p:nvSpPr>
          <p:cNvPr id="24579" name="Rectangle 3"/>
          <p:cNvSpPr>
            <a:spLocks noChangeArrowheads="1"/>
          </p:cNvSpPr>
          <p:nvPr/>
        </p:nvSpPr>
        <p:spPr bwMode="auto">
          <a:xfrm>
            <a:off x="424815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latin typeface="Arial" panose="020B0604020202020204" pitchFamily="34" charset="0"/>
            </a:endParaRPr>
          </a:p>
        </p:txBody>
      </p:sp>
      <p:sp>
        <p:nvSpPr>
          <p:cNvPr id="24580" name="Text Box 4"/>
          <p:cNvSpPr txBox="1">
            <a:spLocks noChangeArrowheads="1"/>
          </p:cNvSpPr>
          <p:nvPr/>
        </p:nvSpPr>
        <p:spPr bwMode="auto">
          <a:xfrm>
            <a:off x="323850" y="549275"/>
            <a:ext cx="82804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30000"/>
              </a:lnSpc>
              <a:spcBef>
                <a:spcPct val="0"/>
              </a:spcBef>
              <a:buFontTx/>
              <a:buNone/>
            </a:pPr>
            <a:r>
              <a:rPr lang="cs-CZ" altLang="cs-CZ" sz="1800" b="1">
                <a:solidFill>
                  <a:srgbClr val="000066"/>
                </a:solidFill>
                <a:latin typeface="Arial" panose="020B0604020202020204" pitchFamily="34" charset="0"/>
              </a:rPr>
              <a:t>Příklad</a:t>
            </a:r>
            <a:r>
              <a:rPr lang="en-US" altLang="cs-CZ" sz="1800" b="1">
                <a:solidFill>
                  <a:srgbClr val="000066"/>
                </a:solidFill>
                <a:latin typeface="Arial" panose="020B0604020202020204" pitchFamily="34" charset="0"/>
              </a:rPr>
              <a:t>:</a:t>
            </a:r>
            <a:endParaRPr lang="cs-CZ" altLang="cs-CZ" sz="1800" b="1">
              <a:solidFill>
                <a:srgbClr val="000066"/>
              </a:solidFill>
              <a:latin typeface="Arial" panose="020B0604020202020204" pitchFamily="34" charset="0"/>
            </a:endParaRPr>
          </a:p>
          <a:p>
            <a:pPr eaLnBrk="1" hangingPunct="1">
              <a:lnSpc>
                <a:spcPct val="130000"/>
              </a:lnSpc>
              <a:spcBef>
                <a:spcPct val="0"/>
              </a:spcBef>
              <a:buFontTx/>
              <a:buNone/>
            </a:pPr>
            <a:r>
              <a:rPr lang="cs-CZ" altLang="cs-CZ" sz="1600">
                <a:latin typeface="Arial" panose="020B0604020202020204" pitchFamily="34" charset="0"/>
              </a:rPr>
              <a:t>Odhadněte teplotu tání a normální teplotu varu ethylbenzoátu podle Jobackovy metody.</a:t>
            </a:r>
            <a:r>
              <a:rPr lang="cs-CZ" altLang="cs-CZ" sz="1600">
                <a:solidFill>
                  <a:srgbClr val="000066"/>
                </a:solidFill>
                <a:latin typeface="Arial" panose="020B0604020202020204" pitchFamily="34" charset="0"/>
              </a:rPr>
              <a:t> </a:t>
            </a:r>
          </a:p>
          <a:p>
            <a:pPr eaLnBrk="1" hangingPunct="1">
              <a:lnSpc>
                <a:spcPct val="180000"/>
              </a:lnSpc>
              <a:spcBef>
                <a:spcPct val="0"/>
              </a:spcBef>
              <a:buFontTx/>
              <a:buNone/>
            </a:pPr>
            <a:endParaRPr lang="cs-CZ" altLang="cs-CZ" sz="1600">
              <a:solidFill>
                <a:srgbClr val="000066"/>
              </a:solidFill>
              <a:latin typeface="Arial" panose="020B0604020202020204" pitchFamily="34" charset="0"/>
            </a:endParaRPr>
          </a:p>
        </p:txBody>
      </p:sp>
      <p:graphicFrame>
        <p:nvGraphicFramePr>
          <p:cNvPr id="24581" name="Object 7"/>
          <p:cNvGraphicFramePr>
            <a:graphicFrameLocks noChangeAspect="1"/>
          </p:cNvGraphicFramePr>
          <p:nvPr/>
        </p:nvGraphicFramePr>
        <p:xfrm>
          <a:off x="2895600" y="1557338"/>
          <a:ext cx="2552700" cy="828675"/>
        </p:xfrm>
        <a:graphic>
          <a:graphicData uri="http://schemas.openxmlformats.org/presentationml/2006/ole">
            <mc:AlternateContent xmlns:mc="http://schemas.openxmlformats.org/markup-compatibility/2006">
              <mc:Choice xmlns:v="urn:schemas-microsoft-com:vml" Requires="v">
                <p:oleObj spid="_x0000_s67592" name="Equation" r:id="rId4" imgW="1320227" imgH="431613" progId="Equation.DSMT4">
                  <p:embed/>
                </p:oleObj>
              </mc:Choice>
              <mc:Fallback>
                <p:oleObj name="Equation" r:id="rId4" imgW="1320227" imgH="431613" progId="Equation.DSMT4">
                  <p:embed/>
                  <p:pic>
                    <p:nvPicPr>
                      <p:cNvPr id="2458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557338"/>
                        <a:ext cx="25527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2" name="Object 8"/>
          <p:cNvGraphicFramePr>
            <a:graphicFrameLocks noChangeAspect="1"/>
          </p:cNvGraphicFramePr>
          <p:nvPr/>
        </p:nvGraphicFramePr>
        <p:xfrm>
          <a:off x="2916238" y="2565400"/>
          <a:ext cx="2543175" cy="858838"/>
        </p:xfrm>
        <a:graphic>
          <a:graphicData uri="http://schemas.openxmlformats.org/presentationml/2006/ole">
            <mc:AlternateContent xmlns:mc="http://schemas.openxmlformats.org/markup-compatibility/2006">
              <mc:Choice xmlns:v="urn:schemas-microsoft-com:vml" Requires="v">
                <p:oleObj spid="_x0000_s67593" name="Equation" r:id="rId6" imgW="1282700" imgH="431800" progId="Equation.DSMT4">
                  <p:embed/>
                </p:oleObj>
              </mc:Choice>
              <mc:Fallback>
                <p:oleObj name="Equation" r:id="rId6" imgW="1282700" imgH="431800" progId="Equation.DSMT4">
                  <p:embed/>
                  <p:pic>
                    <p:nvPicPr>
                      <p:cNvPr id="24582"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6238" y="2565400"/>
                        <a:ext cx="254317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64464392"/>
      </p:ext>
    </p:extLst>
  </p:cSld>
  <p:clrMapOvr>
    <a:masterClrMapping/>
  </p:clrMapOvr>
  <p:transition spd="med">
    <p:pull dir="l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a:solidFill>
                  <a:srgbClr val="FFFFFF"/>
                </a:solidFill>
                <a:latin typeface="Arial" panose="020B0604020202020204" pitchFamily="34" charset="0"/>
              </a:rPr>
              <a:t>Teplota tání, normální teplota </a:t>
            </a:r>
            <a:r>
              <a:rPr lang="en-US" altLang="cs-CZ" sz="2400" b="1">
                <a:solidFill>
                  <a:srgbClr val="FFFFFF"/>
                </a:solidFill>
                <a:latin typeface="Arial" panose="020B0604020202020204" pitchFamily="34" charset="0"/>
              </a:rPr>
              <a:t>varu</a:t>
            </a:r>
          </a:p>
        </p:txBody>
      </p:sp>
      <p:sp>
        <p:nvSpPr>
          <p:cNvPr id="25603" name="Rectangle 3"/>
          <p:cNvSpPr>
            <a:spLocks noChangeArrowheads="1"/>
          </p:cNvSpPr>
          <p:nvPr/>
        </p:nvSpPr>
        <p:spPr bwMode="auto">
          <a:xfrm>
            <a:off x="424815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latin typeface="Arial" panose="020B0604020202020204" pitchFamily="34" charset="0"/>
            </a:endParaRPr>
          </a:p>
        </p:txBody>
      </p:sp>
      <p:pic>
        <p:nvPicPr>
          <p:cNvPr id="25604" name="Picture 4" descr="File:Ethyl benzoate.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484313"/>
            <a:ext cx="2735262"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5"/>
          <p:cNvSpPr txBox="1">
            <a:spLocks noChangeArrowheads="1"/>
          </p:cNvSpPr>
          <p:nvPr/>
        </p:nvSpPr>
        <p:spPr bwMode="auto">
          <a:xfrm>
            <a:off x="323850" y="549275"/>
            <a:ext cx="8280400" cy="76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30000"/>
              </a:lnSpc>
              <a:spcBef>
                <a:spcPct val="0"/>
              </a:spcBef>
              <a:buFontTx/>
              <a:buNone/>
            </a:pPr>
            <a:r>
              <a:rPr lang="cs-CZ" altLang="cs-CZ" sz="1800" b="1">
                <a:solidFill>
                  <a:srgbClr val="000066"/>
                </a:solidFill>
                <a:latin typeface="Arial" panose="020B0604020202020204" pitchFamily="34" charset="0"/>
              </a:rPr>
              <a:t>Příklad</a:t>
            </a:r>
            <a:r>
              <a:rPr lang="en-US" altLang="cs-CZ" sz="1800" b="1">
                <a:solidFill>
                  <a:srgbClr val="000066"/>
                </a:solidFill>
                <a:latin typeface="Arial" panose="020B0604020202020204" pitchFamily="34" charset="0"/>
              </a:rPr>
              <a:t>:</a:t>
            </a:r>
            <a:endParaRPr lang="cs-CZ" altLang="cs-CZ" sz="1800" b="1">
              <a:solidFill>
                <a:srgbClr val="000066"/>
              </a:solidFill>
              <a:latin typeface="Arial" panose="020B0604020202020204" pitchFamily="34" charset="0"/>
            </a:endParaRPr>
          </a:p>
          <a:p>
            <a:pPr eaLnBrk="1" hangingPunct="1">
              <a:lnSpc>
                <a:spcPct val="130000"/>
              </a:lnSpc>
              <a:spcBef>
                <a:spcPct val="0"/>
              </a:spcBef>
              <a:buFontTx/>
              <a:buNone/>
            </a:pPr>
            <a:r>
              <a:rPr lang="cs-CZ" altLang="cs-CZ" sz="1600">
                <a:latin typeface="Arial" panose="020B0604020202020204" pitchFamily="34" charset="0"/>
              </a:rPr>
              <a:t>Odhadněte teplotu tání a normální teplotu varu ethylbenzoátu podle Jobackovy metody.</a:t>
            </a:r>
            <a:r>
              <a:rPr lang="cs-CZ" altLang="cs-CZ" sz="1600">
                <a:solidFill>
                  <a:srgbClr val="000066"/>
                </a:solidFill>
                <a:latin typeface="Arial" panose="020B0604020202020204" pitchFamily="34" charset="0"/>
              </a:rPr>
              <a:t> </a:t>
            </a:r>
          </a:p>
        </p:txBody>
      </p:sp>
      <p:graphicFrame>
        <p:nvGraphicFramePr>
          <p:cNvPr id="25606" name="Object 73"/>
          <p:cNvGraphicFramePr>
            <a:graphicFrameLocks noChangeAspect="1"/>
          </p:cNvGraphicFramePr>
          <p:nvPr>
            <p:extLst/>
          </p:nvPr>
        </p:nvGraphicFramePr>
        <p:xfrm>
          <a:off x="383980" y="3519089"/>
          <a:ext cx="2552700" cy="828675"/>
        </p:xfrm>
        <a:graphic>
          <a:graphicData uri="http://schemas.openxmlformats.org/presentationml/2006/ole">
            <mc:AlternateContent xmlns:mc="http://schemas.openxmlformats.org/markup-compatibility/2006">
              <mc:Choice xmlns:v="urn:schemas-microsoft-com:vml" Requires="v">
                <p:oleObj spid="_x0000_s68616" name="Equation" r:id="rId6" imgW="1320227" imgH="431613" progId="Equation.DSMT4">
                  <p:embed/>
                </p:oleObj>
              </mc:Choice>
              <mc:Fallback>
                <p:oleObj name="Equation" r:id="rId6" imgW="1320227" imgH="431613" progId="Equation.DSMT4">
                  <p:embed/>
                  <p:pic>
                    <p:nvPicPr>
                      <p:cNvPr id="25606" name="Object 7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980" y="3519089"/>
                        <a:ext cx="25527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7" name="Object 74"/>
          <p:cNvGraphicFramePr>
            <a:graphicFrameLocks noChangeAspect="1"/>
          </p:cNvGraphicFramePr>
          <p:nvPr/>
        </p:nvGraphicFramePr>
        <p:xfrm>
          <a:off x="539750" y="4437063"/>
          <a:ext cx="2543175" cy="858837"/>
        </p:xfrm>
        <a:graphic>
          <a:graphicData uri="http://schemas.openxmlformats.org/presentationml/2006/ole">
            <mc:AlternateContent xmlns:mc="http://schemas.openxmlformats.org/markup-compatibility/2006">
              <mc:Choice xmlns:v="urn:schemas-microsoft-com:vml" Requires="v">
                <p:oleObj spid="_x0000_s68617" name="Equation" r:id="rId8" imgW="1282700" imgH="431800" progId="Equation.DSMT4">
                  <p:embed/>
                </p:oleObj>
              </mc:Choice>
              <mc:Fallback>
                <p:oleObj name="Equation" r:id="rId8" imgW="1282700" imgH="431800" progId="Equation.DSMT4">
                  <p:embed/>
                  <p:pic>
                    <p:nvPicPr>
                      <p:cNvPr id="25607" name="Object 7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750" y="4437063"/>
                        <a:ext cx="25431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713" name="Group 273"/>
          <p:cNvGraphicFramePr>
            <a:graphicFrameLocks noGrp="1"/>
          </p:cNvGraphicFramePr>
          <p:nvPr>
            <p:extLst/>
          </p:nvPr>
        </p:nvGraphicFramePr>
        <p:xfrm>
          <a:off x="3635375" y="1700213"/>
          <a:ext cx="5257800" cy="3081353"/>
        </p:xfrm>
        <a:graphic>
          <a:graphicData uri="http://schemas.openxmlformats.org/drawingml/2006/table">
            <a:tbl>
              <a:tblPr/>
              <a:tblGrid>
                <a:gridCol w="1296988">
                  <a:extLst>
                    <a:ext uri="{9D8B030D-6E8A-4147-A177-3AD203B41FA5}">
                      <a16:colId xmlns:a16="http://schemas.microsoft.com/office/drawing/2014/main" val="20000"/>
                    </a:ext>
                  </a:extLst>
                </a:gridCol>
                <a:gridCol w="420687">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gridCol w="1074738">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9787">
                  <a:extLst>
                    <a:ext uri="{9D8B030D-6E8A-4147-A177-3AD203B41FA5}">
                      <a16:colId xmlns:a16="http://schemas.microsoft.com/office/drawing/2014/main" val="20005"/>
                    </a:ext>
                  </a:extLst>
                </a:gridCol>
              </a:tblGrid>
              <a:tr h="30478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cs-CZ" sz="1400" b="1" i="0" u="none" strike="noStrike" cap="none" normalizeH="0" baseline="0">
                          <a:ln>
                            <a:noFill/>
                          </a:ln>
                          <a:solidFill>
                            <a:schemeClr val="tx1"/>
                          </a:solidFill>
                          <a:effectLst/>
                          <a:latin typeface="Arial CE" charset="-18"/>
                        </a:rPr>
                        <a:t>skupina</a:t>
                      </a:r>
                      <a:endParaRPr kumimoji="0" lang="en-US" altLang="cs-CZ" sz="1400" b="0" i="0" u="none" strike="noStrike" cap="none" normalizeH="0" baseline="0">
                        <a:ln>
                          <a:noFill/>
                        </a:ln>
                        <a:solidFill>
                          <a:schemeClr val="tx1"/>
                        </a:solidFill>
                        <a:effectLst/>
                        <a:latin typeface="Arial" pitchFamily="34" charset="0"/>
                      </a:endParaRPr>
                    </a:p>
                  </a:txBody>
                  <a:tcPr marT="45711" marB="45711" anchor="b"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altLang="cs-CZ" sz="1400" b="1" i="1" u="none" strike="noStrike" cap="none" normalizeH="0" baseline="0">
                          <a:ln>
                            <a:noFill/>
                          </a:ln>
                          <a:solidFill>
                            <a:srgbClr val="000000"/>
                          </a:solidFill>
                          <a:effectLst/>
                          <a:latin typeface="Arial CE" charset="-18"/>
                        </a:rPr>
                        <a:t>ν</a:t>
                      </a:r>
                      <a:r>
                        <a:rPr kumimoji="0" lang="en-US" altLang="cs-CZ" sz="1400" b="1" i="0" u="none" strike="noStrike" cap="none" normalizeH="0" baseline="-25000">
                          <a:ln>
                            <a:noFill/>
                          </a:ln>
                          <a:solidFill>
                            <a:schemeClr val="tx1"/>
                          </a:solidFill>
                          <a:effectLst/>
                          <a:latin typeface="Arial CE" charset="-18"/>
                        </a:rPr>
                        <a:t>i</a:t>
                      </a:r>
                    </a:p>
                  </a:txBody>
                  <a:tcPr marT="45711" marB="45711"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cs-CZ" sz="1400" b="1" i="0" u="none" strike="noStrike" cap="none" normalizeH="0" baseline="0" dirty="0">
                          <a:ln>
                            <a:noFill/>
                          </a:ln>
                          <a:solidFill>
                            <a:srgbClr val="000000"/>
                          </a:solidFill>
                          <a:effectLst/>
                          <a:latin typeface="Arial CE" charset="-18"/>
                        </a:rPr>
                        <a:t>(</a:t>
                      </a:r>
                      <a:r>
                        <a:rPr kumimoji="0" lang="en-US" altLang="cs-CZ" sz="1400" b="1" i="1" u="none" strike="noStrike" cap="none" normalizeH="0" baseline="0" dirty="0" smtClean="0">
                          <a:ln>
                            <a:noFill/>
                          </a:ln>
                          <a:solidFill>
                            <a:srgbClr val="000000"/>
                          </a:solidFill>
                          <a:effectLst/>
                          <a:latin typeface="Arial CE" charset="-18"/>
                        </a:rPr>
                        <a:t>T</a:t>
                      </a:r>
                      <a:r>
                        <a:rPr kumimoji="0" lang="en-US" altLang="cs-CZ" sz="1400" b="1" i="0" u="none" strike="noStrike" cap="none" normalizeH="0" baseline="-25000" dirty="0" smtClean="0">
                          <a:ln>
                            <a:noFill/>
                          </a:ln>
                          <a:solidFill>
                            <a:srgbClr val="000000"/>
                          </a:solidFill>
                          <a:effectLst/>
                          <a:latin typeface="Arial CE" charset="-18"/>
                        </a:rPr>
                        <a:t>t</a:t>
                      </a:r>
                      <a:r>
                        <a:rPr kumimoji="0" lang="en-US" altLang="cs-CZ" sz="1400" b="1" i="0" u="none" strike="noStrike" cap="none" normalizeH="0" baseline="0" dirty="0" smtClean="0">
                          <a:ln>
                            <a:noFill/>
                          </a:ln>
                          <a:solidFill>
                            <a:srgbClr val="000000"/>
                          </a:solidFill>
                          <a:effectLst/>
                          <a:latin typeface="Arial CE" charset="-18"/>
                        </a:rPr>
                        <a:t>)</a:t>
                      </a:r>
                      <a:r>
                        <a:rPr kumimoji="0" lang="en-US" altLang="cs-CZ" sz="1400" b="1" i="0" u="none" strike="noStrike" cap="none" normalizeH="0" baseline="-25000" dirty="0" err="1" smtClean="0">
                          <a:ln>
                            <a:noFill/>
                          </a:ln>
                          <a:solidFill>
                            <a:srgbClr val="000000"/>
                          </a:solidFill>
                          <a:effectLst/>
                          <a:latin typeface="Arial CE" charset="-18"/>
                        </a:rPr>
                        <a:t>i</a:t>
                      </a:r>
                      <a:endParaRPr kumimoji="0" lang="en-US" altLang="cs-CZ" sz="1400" b="0" i="0" u="none" strike="noStrike" cap="none" normalizeH="0" baseline="-25000" dirty="0">
                        <a:ln>
                          <a:noFill/>
                        </a:ln>
                        <a:solidFill>
                          <a:schemeClr val="tx1"/>
                        </a:solidFill>
                        <a:effectLst/>
                        <a:latin typeface="Arial" pitchFamily="34" charset="0"/>
                      </a:endParaRPr>
                    </a:p>
                  </a:txBody>
                  <a:tcPr marT="45711" marB="45711"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cs-CZ" sz="1400" b="1" i="0" u="none" strike="noStrike" cap="none" normalizeH="0" baseline="0">
                          <a:ln>
                            <a:noFill/>
                          </a:ln>
                          <a:solidFill>
                            <a:srgbClr val="000000"/>
                          </a:solidFill>
                          <a:effectLst/>
                          <a:latin typeface="Arial CE" charset="-18"/>
                        </a:rPr>
                        <a:t>(</a:t>
                      </a:r>
                      <a:r>
                        <a:rPr kumimoji="0" lang="en-US" altLang="cs-CZ" sz="1400" b="1" i="1" u="none" strike="noStrike" cap="none" normalizeH="0" baseline="0">
                          <a:ln>
                            <a:noFill/>
                          </a:ln>
                          <a:solidFill>
                            <a:srgbClr val="000000"/>
                          </a:solidFill>
                          <a:effectLst/>
                          <a:latin typeface="Arial CE" charset="-18"/>
                        </a:rPr>
                        <a:t>T</a:t>
                      </a:r>
                      <a:r>
                        <a:rPr kumimoji="0" lang="en-US" altLang="cs-CZ" sz="1400" b="1" i="0" u="none" strike="noStrike" cap="none" normalizeH="0" baseline="-25000">
                          <a:ln>
                            <a:noFill/>
                          </a:ln>
                          <a:solidFill>
                            <a:srgbClr val="000000"/>
                          </a:solidFill>
                          <a:effectLst/>
                          <a:latin typeface="Arial CE" charset="-18"/>
                        </a:rPr>
                        <a:t>b</a:t>
                      </a:r>
                      <a:r>
                        <a:rPr kumimoji="0" lang="en-US" altLang="cs-CZ" sz="1400" b="1" i="0" u="none" strike="noStrike" cap="none" normalizeH="0" baseline="0">
                          <a:ln>
                            <a:noFill/>
                          </a:ln>
                          <a:solidFill>
                            <a:srgbClr val="000000"/>
                          </a:solidFill>
                          <a:effectLst/>
                          <a:latin typeface="Arial CE" charset="-18"/>
                        </a:rPr>
                        <a:t>)</a:t>
                      </a:r>
                      <a:r>
                        <a:rPr kumimoji="0" lang="en-US" altLang="cs-CZ" sz="1400" b="1" i="0" u="none" strike="noStrike" cap="none" normalizeH="0" baseline="-25000">
                          <a:ln>
                            <a:noFill/>
                          </a:ln>
                          <a:solidFill>
                            <a:srgbClr val="000000"/>
                          </a:solidFill>
                          <a:effectLst/>
                          <a:latin typeface="Arial CE" charset="-18"/>
                        </a:rPr>
                        <a:t>i</a:t>
                      </a:r>
                    </a:p>
                  </a:txBody>
                  <a:tcPr marT="45711" marB="45711"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altLang="cs-CZ" sz="1400" b="1" i="1" u="none" strike="noStrike" cap="none" normalizeH="0" baseline="0" dirty="0">
                          <a:ln>
                            <a:noFill/>
                          </a:ln>
                          <a:solidFill>
                            <a:srgbClr val="000000"/>
                          </a:solidFill>
                          <a:effectLst/>
                          <a:latin typeface="Arial CE" charset="-18"/>
                        </a:rPr>
                        <a:t>ν</a:t>
                      </a:r>
                      <a:r>
                        <a:rPr kumimoji="0" lang="en-US" altLang="cs-CZ" sz="1400" b="1" i="0" u="none" strike="noStrike" cap="none" normalizeH="0" baseline="-25000" dirty="0" err="1">
                          <a:ln>
                            <a:noFill/>
                          </a:ln>
                          <a:solidFill>
                            <a:schemeClr val="tx1"/>
                          </a:solidFill>
                          <a:effectLst/>
                          <a:latin typeface="Arial CE" charset="-18"/>
                        </a:rPr>
                        <a:t>i</a:t>
                      </a:r>
                      <a:r>
                        <a:rPr kumimoji="0" lang="en-US" altLang="cs-CZ" sz="1400" b="1" i="0" u="none" strike="noStrike" cap="none" normalizeH="0" baseline="-25000" dirty="0">
                          <a:ln>
                            <a:noFill/>
                          </a:ln>
                          <a:solidFill>
                            <a:schemeClr val="tx1"/>
                          </a:solidFill>
                          <a:effectLst/>
                          <a:latin typeface="Arial CE" charset="-18"/>
                        </a:rPr>
                        <a:t> </a:t>
                      </a:r>
                      <a:r>
                        <a:rPr kumimoji="0" lang="en-US" altLang="cs-CZ" sz="1400" b="1" i="0" u="none" strike="noStrike" cap="none" normalizeH="0" baseline="0" dirty="0">
                          <a:ln>
                            <a:noFill/>
                          </a:ln>
                          <a:solidFill>
                            <a:srgbClr val="000000"/>
                          </a:solidFill>
                          <a:effectLst/>
                          <a:latin typeface="Arial CE" charset="-18"/>
                        </a:rPr>
                        <a:t>(</a:t>
                      </a:r>
                      <a:r>
                        <a:rPr kumimoji="0" lang="en-US" altLang="cs-CZ" sz="1400" b="1" i="1" u="none" strike="noStrike" cap="none" normalizeH="0" baseline="0" dirty="0" smtClean="0">
                          <a:ln>
                            <a:noFill/>
                          </a:ln>
                          <a:solidFill>
                            <a:srgbClr val="000000"/>
                          </a:solidFill>
                          <a:effectLst/>
                          <a:latin typeface="Arial CE" charset="-18"/>
                        </a:rPr>
                        <a:t>T</a:t>
                      </a:r>
                      <a:r>
                        <a:rPr kumimoji="0" lang="en-US" altLang="cs-CZ" sz="1400" b="1" i="0" u="none" strike="noStrike" cap="none" normalizeH="0" baseline="-25000" dirty="0" smtClean="0">
                          <a:ln>
                            <a:noFill/>
                          </a:ln>
                          <a:solidFill>
                            <a:srgbClr val="000000"/>
                          </a:solidFill>
                          <a:effectLst/>
                          <a:latin typeface="Arial CE" charset="-18"/>
                        </a:rPr>
                        <a:t>t</a:t>
                      </a:r>
                      <a:r>
                        <a:rPr kumimoji="0" lang="en-US" altLang="cs-CZ" sz="1400" b="1" i="0" u="none" strike="noStrike" cap="none" normalizeH="0" baseline="0" dirty="0" smtClean="0">
                          <a:ln>
                            <a:noFill/>
                          </a:ln>
                          <a:solidFill>
                            <a:srgbClr val="000000"/>
                          </a:solidFill>
                          <a:effectLst/>
                          <a:latin typeface="Arial CE" charset="-18"/>
                        </a:rPr>
                        <a:t>)</a:t>
                      </a:r>
                      <a:r>
                        <a:rPr kumimoji="0" lang="en-US" altLang="cs-CZ" sz="1400" b="1" i="0" u="none" strike="noStrike" cap="none" normalizeH="0" baseline="-25000" dirty="0" err="1" smtClean="0">
                          <a:ln>
                            <a:noFill/>
                          </a:ln>
                          <a:solidFill>
                            <a:srgbClr val="000000"/>
                          </a:solidFill>
                          <a:effectLst/>
                          <a:latin typeface="Arial CE" charset="-18"/>
                        </a:rPr>
                        <a:t>i</a:t>
                      </a:r>
                      <a:endParaRPr kumimoji="0" lang="en-US" altLang="cs-CZ" sz="1400" b="1" i="0" u="none" strike="noStrike" cap="none" normalizeH="0" baseline="-25000" dirty="0">
                        <a:ln>
                          <a:noFill/>
                        </a:ln>
                        <a:solidFill>
                          <a:srgbClr val="000000"/>
                        </a:solidFill>
                        <a:effectLst/>
                        <a:latin typeface="Arial CE" charset="-18"/>
                      </a:endParaRPr>
                    </a:p>
                  </a:txBody>
                  <a:tcPr marT="45711" marB="45711"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altLang="cs-CZ" sz="1400" b="1" i="1" u="none" strike="noStrike" cap="none" normalizeH="0" baseline="0">
                          <a:ln>
                            <a:noFill/>
                          </a:ln>
                          <a:solidFill>
                            <a:srgbClr val="000000"/>
                          </a:solidFill>
                          <a:effectLst/>
                          <a:latin typeface="Arial CE" charset="-18"/>
                        </a:rPr>
                        <a:t>ν</a:t>
                      </a:r>
                      <a:r>
                        <a:rPr kumimoji="0" lang="en-US" altLang="cs-CZ" sz="1400" b="1" i="0" u="none" strike="noStrike" cap="none" normalizeH="0" baseline="-25000">
                          <a:ln>
                            <a:noFill/>
                          </a:ln>
                          <a:solidFill>
                            <a:schemeClr val="tx1"/>
                          </a:solidFill>
                          <a:effectLst/>
                          <a:latin typeface="Arial CE" charset="-18"/>
                        </a:rPr>
                        <a:t>i </a:t>
                      </a:r>
                      <a:r>
                        <a:rPr kumimoji="0" lang="en-US" altLang="cs-CZ" sz="1400" b="1" i="0" u="none" strike="noStrike" cap="none" normalizeH="0" baseline="0">
                          <a:ln>
                            <a:noFill/>
                          </a:ln>
                          <a:solidFill>
                            <a:srgbClr val="000000"/>
                          </a:solidFill>
                          <a:effectLst/>
                          <a:latin typeface="Arial CE" charset="-18"/>
                        </a:rPr>
                        <a:t>(</a:t>
                      </a:r>
                      <a:r>
                        <a:rPr kumimoji="0" lang="en-US" altLang="cs-CZ" sz="1400" b="1" i="1" u="none" strike="noStrike" cap="none" normalizeH="0" baseline="0">
                          <a:ln>
                            <a:noFill/>
                          </a:ln>
                          <a:solidFill>
                            <a:srgbClr val="000000"/>
                          </a:solidFill>
                          <a:effectLst/>
                          <a:latin typeface="Arial CE" charset="-18"/>
                        </a:rPr>
                        <a:t>T</a:t>
                      </a:r>
                      <a:r>
                        <a:rPr kumimoji="0" lang="en-US" altLang="cs-CZ" sz="1400" b="1" i="0" u="none" strike="noStrike" cap="none" normalizeH="0" baseline="-25000">
                          <a:ln>
                            <a:noFill/>
                          </a:ln>
                          <a:solidFill>
                            <a:srgbClr val="000000"/>
                          </a:solidFill>
                          <a:effectLst/>
                          <a:latin typeface="Arial CE" charset="-18"/>
                        </a:rPr>
                        <a:t>b</a:t>
                      </a:r>
                      <a:r>
                        <a:rPr kumimoji="0" lang="en-US" altLang="cs-CZ" sz="1400" b="1" i="0" u="none" strike="noStrike" cap="none" normalizeH="0" baseline="0">
                          <a:ln>
                            <a:noFill/>
                          </a:ln>
                          <a:solidFill>
                            <a:srgbClr val="000000"/>
                          </a:solidFill>
                          <a:effectLst/>
                          <a:latin typeface="Arial CE" charset="-18"/>
                        </a:rPr>
                        <a:t>)</a:t>
                      </a:r>
                      <a:r>
                        <a:rPr kumimoji="0" lang="en-US" altLang="cs-CZ" sz="1400" b="1" i="0" u="none" strike="noStrike" cap="none" normalizeH="0" baseline="-25000">
                          <a:ln>
                            <a:noFill/>
                          </a:ln>
                          <a:solidFill>
                            <a:srgbClr val="000000"/>
                          </a:solidFill>
                          <a:effectLst/>
                          <a:latin typeface="Arial CE" charset="-18"/>
                        </a:rPr>
                        <a:t>i</a:t>
                      </a:r>
                      <a:endParaRPr kumimoji="0" lang="en-US" altLang="cs-CZ" sz="1400" b="0" i="0" u="none" strike="noStrike" cap="none" normalizeH="0" baseline="0">
                        <a:ln>
                          <a:noFill/>
                        </a:ln>
                        <a:solidFill>
                          <a:schemeClr val="tx1"/>
                        </a:solidFill>
                        <a:effectLst/>
                        <a:latin typeface="Arial" pitchFamily="34" charset="0"/>
                      </a:endParaRPr>
                    </a:p>
                  </a:txBody>
                  <a:tcPr marT="45711" marB="45711" anchor="b"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244429">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chemeClr val="tx1"/>
                          </a:solidFill>
                          <a:effectLst/>
                          <a:latin typeface="Arial CE" charset="-18"/>
                        </a:rPr>
                        <a:t>-CH</a:t>
                      </a:r>
                      <a:r>
                        <a:rPr kumimoji="0" lang="cs-CZ" altLang="cs-CZ" sz="1000" b="0" i="0" u="none" strike="noStrike" cap="none" normalizeH="0" baseline="-25000">
                          <a:ln>
                            <a:noFill/>
                          </a:ln>
                          <a:solidFill>
                            <a:schemeClr val="tx1"/>
                          </a:solidFill>
                          <a:effectLst/>
                          <a:latin typeface="Arial CE" charset="-18"/>
                        </a:rPr>
                        <a:t>3</a:t>
                      </a:r>
                      <a:r>
                        <a:rPr kumimoji="0" lang="en-US" altLang="cs-CZ" sz="1000" b="0" i="0" u="none" strike="noStrike" cap="none" normalizeH="0" baseline="0">
                          <a:ln>
                            <a:noFill/>
                          </a:ln>
                          <a:solidFill>
                            <a:schemeClr val="tx1"/>
                          </a:solidFill>
                          <a:effectLst/>
                          <a:latin typeface="Arial CE" charset="-18"/>
                        </a:rPr>
                        <a:t> </a:t>
                      </a:r>
                      <a:endParaRPr kumimoji="0" lang="en-US" altLang="cs-CZ" sz="1800" b="0" i="0" u="none" strike="noStrike" cap="none" normalizeH="0" baseline="0">
                        <a:ln>
                          <a:noFill/>
                        </a:ln>
                        <a:solidFill>
                          <a:schemeClr val="tx1"/>
                        </a:solidFill>
                        <a:effectLst/>
                        <a:latin typeface="Arial" pitchFamily="34" charset="0"/>
                      </a:endParaRPr>
                    </a:p>
                  </a:txBody>
                  <a:tcPr marT="45711" marB="45711" anchor="b"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cs-CZ" sz="1000" b="0" i="0" u="none" strike="noStrike" cap="none" normalizeH="0" baseline="0">
                          <a:ln>
                            <a:noFill/>
                          </a:ln>
                          <a:solidFill>
                            <a:schemeClr val="tx1"/>
                          </a:solidFill>
                          <a:effectLst/>
                          <a:latin typeface="Arial CE" charset="-18"/>
                        </a:rPr>
                        <a:t>1</a:t>
                      </a:r>
                      <a:endParaRPr kumimoji="0" lang="en-US" altLang="cs-CZ" sz="1800" b="0" i="0" u="none" strike="noStrike" cap="none" normalizeH="0" baseline="0">
                        <a:ln>
                          <a:noFill/>
                        </a:ln>
                        <a:solidFill>
                          <a:schemeClr val="tx1"/>
                        </a:solidFill>
                        <a:effectLst/>
                        <a:latin typeface="Arial" pitchFamily="34" charset="0"/>
                      </a:endParaRPr>
                    </a:p>
                  </a:txBody>
                  <a:tcPr marT="45711" marB="45711"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cs-CZ" sz="1000" b="0" i="0" u="none" strike="noStrike" cap="none" normalizeH="0" baseline="0">
                          <a:ln>
                            <a:noFill/>
                          </a:ln>
                          <a:solidFill>
                            <a:schemeClr val="tx1"/>
                          </a:solidFill>
                          <a:effectLst/>
                          <a:latin typeface="Arial CE" charset="-18"/>
                        </a:rPr>
                        <a:t>-5.10</a:t>
                      </a:r>
                      <a:endParaRPr kumimoji="0" lang="en-US" altLang="cs-CZ" sz="1800" b="0" i="0" u="none" strike="noStrike" cap="none" normalizeH="0" baseline="0">
                        <a:ln>
                          <a:noFill/>
                        </a:ln>
                        <a:solidFill>
                          <a:schemeClr val="tx1"/>
                        </a:solidFill>
                        <a:effectLst/>
                        <a:latin typeface="Arial" pitchFamily="34" charset="0"/>
                      </a:endParaRPr>
                    </a:p>
                  </a:txBody>
                  <a:tcPr marT="45711" marB="45711"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cs-CZ" sz="1000" b="0" i="0" u="none" strike="noStrike" cap="none" normalizeH="0" baseline="0">
                          <a:ln>
                            <a:noFill/>
                          </a:ln>
                          <a:solidFill>
                            <a:schemeClr val="tx1"/>
                          </a:solidFill>
                          <a:effectLst/>
                          <a:latin typeface="Arial CE" charset="-18"/>
                        </a:rPr>
                        <a:t>21.98</a:t>
                      </a:r>
                      <a:endParaRPr kumimoji="0" lang="en-US" altLang="cs-CZ" sz="1800" b="0" i="0" u="none" strike="noStrike" cap="none" normalizeH="0" baseline="0">
                        <a:ln>
                          <a:noFill/>
                        </a:ln>
                        <a:solidFill>
                          <a:schemeClr val="tx1"/>
                        </a:solidFill>
                        <a:effectLst/>
                        <a:latin typeface="Arial" pitchFamily="34" charset="0"/>
                      </a:endParaRPr>
                    </a:p>
                  </a:txBody>
                  <a:tcPr marT="45711" marB="45711"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cs-CZ" sz="1000" b="0" i="0" u="none" strike="noStrike" cap="none" normalizeH="0" baseline="0">
                          <a:ln>
                            <a:noFill/>
                          </a:ln>
                          <a:solidFill>
                            <a:schemeClr val="tx1"/>
                          </a:solidFill>
                          <a:effectLst/>
                          <a:latin typeface="Arial CE" charset="-18"/>
                        </a:rPr>
                        <a:t>-5.10</a:t>
                      </a:r>
                      <a:endParaRPr kumimoji="0" lang="en-US" altLang="cs-CZ" sz="1800" b="0" i="0" u="none" strike="noStrike" cap="none" normalizeH="0" baseline="0">
                        <a:ln>
                          <a:noFill/>
                        </a:ln>
                        <a:solidFill>
                          <a:schemeClr val="tx1"/>
                        </a:solidFill>
                        <a:effectLst/>
                        <a:latin typeface="Arial" pitchFamily="34" charset="0"/>
                      </a:endParaRPr>
                    </a:p>
                  </a:txBody>
                  <a:tcPr marT="45711" marB="45711"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cs-CZ" sz="1000" b="0" i="0" u="none" strike="noStrike" cap="none" normalizeH="0" baseline="0">
                          <a:ln>
                            <a:noFill/>
                          </a:ln>
                          <a:solidFill>
                            <a:schemeClr val="tx1"/>
                          </a:solidFill>
                          <a:effectLst/>
                          <a:latin typeface="Arial CE" charset="-18"/>
                        </a:rPr>
                        <a:t>21.98</a:t>
                      </a:r>
                      <a:endParaRPr kumimoji="0" lang="en-US" altLang="cs-CZ" sz="1800" b="0" i="0" u="none" strike="noStrike" cap="none" normalizeH="0" baseline="0">
                        <a:ln>
                          <a:noFill/>
                        </a:ln>
                        <a:solidFill>
                          <a:schemeClr val="tx1"/>
                        </a:solidFill>
                        <a:effectLst/>
                        <a:latin typeface="Arial" pitchFamily="34" charset="0"/>
                      </a:endParaRPr>
                    </a:p>
                  </a:txBody>
                  <a:tcPr marT="45711" marB="45711" anchor="b"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44429">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cs-CZ" sz="1000" b="0" i="0" u="none" strike="noStrike" cap="none" normalizeH="0" baseline="0">
                          <a:ln>
                            <a:noFill/>
                          </a:ln>
                          <a:solidFill>
                            <a:schemeClr val="tx1"/>
                          </a:solidFill>
                          <a:effectLst/>
                          <a:latin typeface="Arial CE" charset="-18"/>
                        </a:rPr>
                        <a:t>-CH</a:t>
                      </a:r>
                      <a:r>
                        <a:rPr kumimoji="0" lang="en-US" altLang="cs-CZ" sz="600" b="0" i="0" u="none" strike="noStrike" cap="none" normalizeH="0" baseline="0">
                          <a:ln>
                            <a:noFill/>
                          </a:ln>
                          <a:solidFill>
                            <a:schemeClr val="tx1"/>
                          </a:solidFill>
                          <a:effectLst/>
                          <a:latin typeface="Arial CE" charset="-18"/>
                        </a:rPr>
                        <a:t>2 </a:t>
                      </a:r>
                      <a:r>
                        <a:rPr kumimoji="0" lang="en-US" altLang="cs-CZ" sz="1000" b="0" i="0" u="none" strike="noStrike" cap="none" normalizeH="0" baseline="0">
                          <a:ln>
                            <a:noFill/>
                          </a:ln>
                          <a:solidFill>
                            <a:schemeClr val="tx1"/>
                          </a:solidFill>
                          <a:effectLst/>
                          <a:latin typeface="Arial CE" charset="-18"/>
                        </a:rPr>
                        <a:t>-</a:t>
                      </a:r>
                      <a:endParaRPr kumimoji="0" lang="en-US" altLang="cs-CZ" sz="1800" b="0" i="0" u="none" strike="noStrike" cap="none" normalizeH="0" baseline="0">
                        <a:ln>
                          <a:noFill/>
                        </a:ln>
                        <a:solidFill>
                          <a:schemeClr val="tx1"/>
                        </a:solidFill>
                        <a:effectLst/>
                        <a:latin typeface="Arial" pitchFamily="34" charset="0"/>
                      </a:endParaRPr>
                    </a:p>
                  </a:txBody>
                  <a:tcPr marT="45711" marB="45711" anchor="b"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cs-CZ" sz="1000" b="0" i="0" u="none" strike="noStrike" cap="none" normalizeH="0" baseline="0">
                          <a:ln>
                            <a:noFill/>
                          </a:ln>
                          <a:solidFill>
                            <a:schemeClr val="tx1"/>
                          </a:solidFill>
                          <a:effectLst/>
                          <a:latin typeface="Arial CE" charset="-18"/>
                        </a:rPr>
                        <a:t>1</a:t>
                      </a:r>
                      <a:endParaRPr kumimoji="0" lang="en-US" altLang="cs-CZ" sz="1800" b="0" i="0" u="none" strike="noStrike" cap="none" normalizeH="0" baseline="0">
                        <a:ln>
                          <a:noFill/>
                        </a:ln>
                        <a:solidFill>
                          <a:schemeClr val="tx1"/>
                        </a:solidFill>
                        <a:effectLst/>
                        <a:latin typeface="Arial" pitchFamily="34" charset="0"/>
                      </a:endParaRPr>
                    </a:p>
                  </a:txBody>
                  <a:tcPr marT="45711" marB="45711"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cs-CZ" sz="1000" b="0" i="0" u="none" strike="noStrike" cap="none" normalizeH="0" baseline="0">
                          <a:ln>
                            <a:noFill/>
                          </a:ln>
                          <a:solidFill>
                            <a:schemeClr val="tx1"/>
                          </a:solidFill>
                          <a:effectLst/>
                          <a:latin typeface="Arial CE" charset="-18"/>
                        </a:rPr>
                        <a:t>11.27</a:t>
                      </a:r>
                      <a:endParaRPr kumimoji="0" lang="en-US" altLang="cs-CZ" sz="1800" b="0" i="0" u="none" strike="noStrike" cap="none" normalizeH="0" baseline="0">
                        <a:ln>
                          <a:noFill/>
                        </a:ln>
                        <a:solidFill>
                          <a:schemeClr val="tx1"/>
                        </a:solidFill>
                        <a:effectLst/>
                        <a:latin typeface="Arial" pitchFamily="34" charset="0"/>
                      </a:endParaRPr>
                    </a:p>
                  </a:txBody>
                  <a:tcPr marT="45711" marB="45711"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cs-CZ" sz="1000" b="0" i="0" u="none" strike="noStrike" cap="none" normalizeH="0" baseline="0">
                          <a:ln>
                            <a:noFill/>
                          </a:ln>
                          <a:solidFill>
                            <a:schemeClr val="tx1"/>
                          </a:solidFill>
                          <a:effectLst/>
                          <a:latin typeface="Arial CE" charset="-18"/>
                        </a:rPr>
                        <a:t>24.22</a:t>
                      </a:r>
                      <a:endParaRPr kumimoji="0" lang="en-US" altLang="cs-CZ" sz="1800" b="0" i="0" u="none" strike="noStrike" cap="none" normalizeH="0" baseline="0">
                        <a:ln>
                          <a:noFill/>
                        </a:ln>
                        <a:solidFill>
                          <a:schemeClr val="tx1"/>
                        </a:solidFill>
                        <a:effectLst/>
                        <a:latin typeface="Arial" pitchFamily="34" charset="0"/>
                      </a:endParaRPr>
                    </a:p>
                  </a:txBody>
                  <a:tcPr marT="45711" marB="45711"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cs-CZ" sz="1000" b="0" i="0" u="none" strike="noStrike" cap="none" normalizeH="0" baseline="0">
                          <a:ln>
                            <a:noFill/>
                          </a:ln>
                          <a:solidFill>
                            <a:schemeClr val="tx1"/>
                          </a:solidFill>
                          <a:effectLst/>
                          <a:latin typeface="Arial CE" charset="-18"/>
                        </a:rPr>
                        <a:t>11.27</a:t>
                      </a:r>
                      <a:endParaRPr kumimoji="0" lang="en-US" altLang="cs-CZ" sz="1800" b="0" i="0" u="none" strike="noStrike" cap="none" normalizeH="0" baseline="0">
                        <a:ln>
                          <a:noFill/>
                        </a:ln>
                        <a:solidFill>
                          <a:schemeClr val="tx1"/>
                        </a:solidFill>
                        <a:effectLst/>
                        <a:latin typeface="Arial" pitchFamily="34" charset="0"/>
                      </a:endParaRPr>
                    </a:p>
                  </a:txBody>
                  <a:tcPr marT="45711" marB="45711"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cs-CZ" sz="1000" b="0" i="0" u="none" strike="noStrike" cap="none" normalizeH="0" baseline="0">
                          <a:ln>
                            <a:noFill/>
                          </a:ln>
                          <a:solidFill>
                            <a:schemeClr val="tx1"/>
                          </a:solidFill>
                          <a:effectLst/>
                          <a:latin typeface="Arial CE" charset="-18"/>
                        </a:rPr>
                        <a:t>24.22</a:t>
                      </a:r>
                      <a:endParaRPr kumimoji="0" lang="en-US" altLang="cs-CZ" sz="1800" b="0" i="0" u="none" strike="noStrike" cap="none" normalizeH="0" baseline="0">
                        <a:ln>
                          <a:noFill/>
                        </a:ln>
                        <a:solidFill>
                          <a:schemeClr val="tx1"/>
                        </a:solidFill>
                        <a:effectLst/>
                        <a:latin typeface="Arial" pitchFamily="34" charset="0"/>
                      </a:endParaRPr>
                    </a:p>
                  </a:txBody>
                  <a:tcPr marT="45711" marB="45711"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244429">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cs-CZ" sz="1000" b="0" i="0" u="none" strike="noStrike" cap="none" normalizeH="0" baseline="0">
                          <a:ln>
                            <a:noFill/>
                          </a:ln>
                          <a:solidFill>
                            <a:schemeClr val="tx1"/>
                          </a:solidFill>
                          <a:effectLst/>
                          <a:latin typeface="Arial CE" charset="-18"/>
                        </a:rPr>
                        <a:t>-COO- (ester)</a:t>
                      </a:r>
                      <a:endParaRPr kumimoji="0" lang="en-US" altLang="cs-CZ" sz="1800" b="0" i="0" u="none" strike="noStrike" cap="none" normalizeH="0" baseline="0">
                        <a:ln>
                          <a:noFill/>
                        </a:ln>
                        <a:solidFill>
                          <a:schemeClr val="tx1"/>
                        </a:solidFill>
                        <a:effectLst/>
                        <a:latin typeface="Arial" pitchFamily="34" charset="0"/>
                      </a:endParaRPr>
                    </a:p>
                  </a:txBody>
                  <a:tcPr marT="45711" marB="45711" anchor="b"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cs-CZ" sz="1000" b="0" i="0" u="none" strike="noStrike" cap="none" normalizeH="0" baseline="0">
                          <a:ln>
                            <a:noFill/>
                          </a:ln>
                          <a:solidFill>
                            <a:schemeClr val="tx1"/>
                          </a:solidFill>
                          <a:effectLst/>
                          <a:latin typeface="Arial CE" charset="-18"/>
                        </a:rPr>
                        <a:t>1</a:t>
                      </a:r>
                      <a:endParaRPr kumimoji="0" lang="en-US" altLang="cs-CZ" sz="1800" b="0" i="0" u="none" strike="noStrike" cap="none" normalizeH="0" baseline="0">
                        <a:ln>
                          <a:noFill/>
                        </a:ln>
                        <a:solidFill>
                          <a:schemeClr val="tx1"/>
                        </a:solidFill>
                        <a:effectLst/>
                        <a:latin typeface="Arial" pitchFamily="34" charset="0"/>
                      </a:endParaRPr>
                    </a:p>
                  </a:txBody>
                  <a:tcPr marT="45711" marB="45711"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cs-CZ" sz="1000" b="0" i="0" u="none" strike="noStrike" cap="none" normalizeH="0" baseline="0">
                          <a:ln>
                            <a:noFill/>
                          </a:ln>
                          <a:solidFill>
                            <a:schemeClr val="tx1"/>
                          </a:solidFill>
                          <a:effectLst/>
                          <a:latin typeface="Arial CE" charset="-18"/>
                        </a:rPr>
                        <a:t>53.60</a:t>
                      </a:r>
                      <a:endParaRPr kumimoji="0" lang="en-US" altLang="cs-CZ" sz="1800" b="0" i="0" u="none" strike="noStrike" cap="none" normalizeH="0" baseline="0">
                        <a:ln>
                          <a:noFill/>
                        </a:ln>
                        <a:solidFill>
                          <a:schemeClr val="tx1"/>
                        </a:solidFill>
                        <a:effectLst/>
                        <a:latin typeface="Arial" pitchFamily="34" charset="0"/>
                      </a:endParaRPr>
                    </a:p>
                  </a:txBody>
                  <a:tcPr marT="45711" marB="45711"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cs-CZ" sz="1000" b="0" i="0" u="none" strike="noStrike" cap="none" normalizeH="0" baseline="0">
                          <a:ln>
                            <a:noFill/>
                          </a:ln>
                          <a:solidFill>
                            <a:schemeClr val="tx1"/>
                          </a:solidFill>
                          <a:effectLst/>
                          <a:latin typeface="Arial CE" charset="-18"/>
                        </a:rPr>
                        <a:t>78.85</a:t>
                      </a:r>
                      <a:endParaRPr kumimoji="0" lang="en-US" altLang="cs-CZ" sz="1800" b="0" i="0" u="none" strike="noStrike" cap="none" normalizeH="0" baseline="0">
                        <a:ln>
                          <a:noFill/>
                        </a:ln>
                        <a:solidFill>
                          <a:schemeClr val="tx1"/>
                        </a:solidFill>
                        <a:effectLst/>
                        <a:latin typeface="Arial" pitchFamily="34" charset="0"/>
                      </a:endParaRPr>
                    </a:p>
                  </a:txBody>
                  <a:tcPr marT="45711" marB="45711"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cs-CZ" sz="1000" b="0" i="0" u="none" strike="noStrike" cap="none" normalizeH="0" baseline="0">
                          <a:ln>
                            <a:noFill/>
                          </a:ln>
                          <a:solidFill>
                            <a:schemeClr val="tx1"/>
                          </a:solidFill>
                          <a:effectLst/>
                          <a:latin typeface="Arial CE" charset="-18"/>
                        </a:rPr>
                        <a:t>53.60</a:t>
                      </a:r>
                      <a:endParaRPr kumimoji="0" lang="en-US" altLang="cs-CZ" sz="1800" b="0" i="0" u="none" strike="noStrike" cap="none" normalizeH="0" baseline="0">
                        <a:ln>
                          <a:noFill/>
                        </a:ln>
                        <a:solidFill>
                          <a:schemeClr val="tx1"/>
                        </a:solidFill>
                        <a:effectLst/>
                        <a:latin typeface="Arial" pitchFamily="34" charset="0"/>
                      </a:endParaRPr>
                    </a:p>
                  </a:txBody>
                  <a:tcPr marT="45711" marB="45711"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cs-CZ" sz="1000" b="0" i="0" u="none" strike="noStrike" cap="none" normalizeH="0" baseline="0">
                          <a:ln>
                            <a:noFill/>
                          </a:ln>
                          <a:solidFill>
                            <a:schemeClr val="tx1"/>
                          </a:solidFill>
                          <a:effectLst/>
                          <a:latin typeface="Arial CE" charset="-18"/>
                        </a:rPr>
                        <a:t>78.85</a:t>
                      </a:r>
                      <a:endParaRPr kumimoji="0" lang="en-US" altLang="cs-CZ" sz="1800" b="0" i="0" u="none" strike="noStrike" cap="none" normalizeH="0" baseline="0">
                        <a:ln>
                          <a:noFill/>
                        </a:ln>
                        <a:solidFill>
                          <a:schemeClr val="tx1"/>
                        </a:solidFill>
                        <a:effectLst/>
                        <a:latin typeface="Arial" pitchFamily="34" charset="0"/>
                      </a:endParaRPr>
                    </a:p>
                  </a:txBody>
                  <a:tcPr marT="45711" marB="45711"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244429">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cs-CZ" sz="1000" b="0" i="0" u="none" strike="noStrike" cap="none" normalizeH="0" baseline="0">
                          <a:ln>
                            <a:noFill/>
                          </a:ln>
                          <a:solidFill>
                            <a:schemeClr val="tx1"/>
                          </a:solidFill>
                          <a:effectLst/>
                          <a:latin typeface="Arial CE" charset="-18"/>
                        </a:rPr>
                        <a:t>=CH</a:t>
                      </a:r>
                      <a:r>
                        <a:rPr kumimoji="0" lang="cs-CZ" altLang="cs-CZ" sz="1000" b="0" i="0" u="none" strike="noStrike" cap="none" normalizeH="0" baseline="0">
                          <a:ln>
                            <a:noFill/>
                          </a:ln>
                          <a:solidFill>
                            <a:schemeClr val="tx1"/>
                          </a:solidFill>
                          <a:effectLst/>
                          <a:latin typeface="Arial CE" charset="-18"/>
                        </a:rPr>
                        <a:t>-</a:t>
                      </a:r>
                      <a:r>
                        <a:rPr kumimoji="0" lang="en-US" altLang="cs-CZ" sz="1000" b="0" i="0" u="none" strike="noStrike" cap="none" normalizeH="0" baseline="0">
                          <a:ln>
                            <a:noFill/>
                          </a:ln>
                          <a:solidFill>
                            <a:schemeClr val="tx1"/>
                          </a:solidFill>
                          <a:effectLst/>
                          <a:latin typeface="Arial CE" charset="-18"/>
                        </a:rPr>
                        <a:t> (cykl)</a:t>
                      </a:r>
                      <a:endParaRPr kumimoji="0" lang="en-US" altLang="cs-CZ" sz="1800" b="0" i="0" u="none" strike="noStrike" cap="none" normalizeH="0" baseline="0">
                        <a:ln>
                          <a:noFill/>
                        </a:ln>
                        <a:solidFill>
                          <a:schemeClr val="tx1"/>
                        </a:solidFill>
                        <a:effectLst/>
                        <a:latin typeface="Arial" pitchFamily="34" charset="0"/>
                      </a:endParaRPr>
                    </a:p>
                  </a:txBody>
                  <a:tcPr marT="45711" marB="45711" anchor="b"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cs-CZ" sz="1000" b="0" i="0" u="none" strike="noStrike" cap="none" normalizeH="0" baseline="0">
                          <a:ln>
                            <a:noFill/>
                          </a:ln>
                          <a:solidFill>
                            <a:schemeClr val="tx1"/>
                          </a:solidFill>
                          <a:effectLst/>
                          <a:latin typeface="Arial CE" charset="-18"/>
                        </a:rPr>
                        <a:t>5</a:t>
                      </a:r>
                      <a:endParaRPr kumimoji="0" lang="en-US" altLang="cs-CZ" sz="1800" b="0" i="0" u="none" strike="noStrike" cap="none" normalizeH="0" baseline="0">
                        <a:ln>
                          <a:noFill/>
                        </a:ln>
                        <a:solidFill>
                          <a:schemeClr val="tx1"/>
                        </a:solidFill>
                        <a:effectLst/>
                        <a:latin typeface="Arial" pitchFamily="34" charset="0"/>
                      </a:endParaRPr>
                    </a:p>
                  </a:txBody>
                  <a:tcPr marT="45711" marB="45711"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cs-CZ" sz="1000" b="0" i="0" u="none" strike="noStrike" cap="none" normalizeH="0" baseline="0">
                          <a:ln>
                            <a:noFill/>
                          </a:ln>
                          <a:solidFill>
                            <a:schemeClr val="tx1"/>
                          </a:solidFill>
                          <a:effectLst/>
                          <a:latin typeface="Arial CE" charset="-18"/>
                        </a:rPr>
                        <a:t>8.13</a:t>
                      </a:r>
                      <a:endParaRPr kumimoji="0" lang="en-US" altLang="cs-CZ" sz="1800" b="0" i="0" u="none" strike="noStrike" cap="none" normalizeH="0" baseline="0">
                        <a:ln>
                          <a:noFill/>
                        </a:ln>
                        <a:solidFill>
                          <a:schemeClr val="tx1"/>
                        </a:solidFill>
                        <a:effectLst/>
                        <a:latin typeface="Arial" pitchFamily="34" charset="0"/>
                      </a:endParaRPr>
                    </a:p>
                  </a:txBody>
                  <a:tcPr marT="45711" marB="45711"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cs-CZ" sz="1000" b="0" i="0" u="none" strike="noStrike" cap="none" normalizeH="0" baseline="0">
                          <a:ln>
                            <a:noFill/>
                          </a:ln>
                          <a:solidFill>
                            <a:schemeClr val="tx1"/>
                          </a:solidFill>
                          <a:effectLst/>
                          <a:latin typeface="Arial CE" charset="-18"/>
                        </a:rPr>
                        <a:t>28.53</a:t>
                      </a:r>
                      <a:endParaRPr kumimoji="0" lang="en-US" altLang="cs-CZ" sz="1800" b="0" i="0" u="none" strike="noStrike" cap="none" normalizeH="0" baseline="0">
                        <a:ln>
                          <a:noFill/>
                        </a:ln>
                        <a:solidFill>
                          <a:schemeClr val="tx1"/>
                        </a:solidFill>
                        <a:effectLst/>
                        <a:latin typeface="Arial" pitchFamily="34" charset="0"/>
                      </a:endParaRPr>
                    </a:p>
                  </a:txBody>
                  <a:tcPr marT="45711" marB="45711"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cs-CZ" sz="1000" b="0" i="0" u="none" strike="noStrike" cap="none" normalizeH="0" baseline="0">
                          <a:ln>
                            <a:noFill/>
                          </a:ln>
                          <a:solidFill>
                            <a:schemeClr val="tx1"/>
                          </a:solidFill>
                          <a:effectLst/>
                          <a:latin typeface="Arial CE" charset="-18"/>
                        </a:rPr>
                        <a:t>40.65</a:t>
                      </a:r>
                      <a:endParaRPr kumimoji="0" lang="en-US" altLang="cs-CZ" sz="1800" b="0" i="0" u="none" strike="noStrike" cap="none" normalizeH="0" baseline="0">
                        <a:ln>
                          <a:noFill/>
                        </a:ln>
                        <a:solidFill>
                          <a:schemeClr val="tx1"/>
                        </a:solidFill>
                        <a:effectLst/>
                        <a:latin typeface="Arial" pitchFamily="34" charset="0"/>
                      </a:endParaRPr>
                    </a:p>
                  </a:txBody>
                  <a:tcPr marT="45711" marB="45711"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cs-CZ" sz="1000" b="0" i="0" u="none" strike="noStrike" cap="none" normalizeH="0" baseline="0">
                          <a:ln>
                            <a:noFill/>
                          </a:ln>
                          <a:solidFill>
                            <a:schemeClr val="tx1"/>
                          </a:solidFill>
                          <a:effectLst/>
                          <a:latin typeface="Arial CE" charset="-18"/>
                        </a:rPr>
                        <a:t>142.65</a:t>
                      </a:r>
                      <a:endParaRPr kumimoji="0" lang="en-US" altLang="cs-CZ" sz="1800" b="0" i="0" u="none" strike="noStrike" cap="none" normalizeH="0" baseline="0">
                        <a:ln>
                          <a:noFill/>
                        </a:ln>
                        <a:solidFill>
                          <a:schemeClr val="tx1"/>
                        </a:solidFill>
                        <a:effectLst/>
                        <a:latin typeface="Arial" pitchFamily="34" charset="0"/>
                      </a:endParaRPr>
                    </a:p>
                  </a:txBody>
                  <a:tcPr marT="45711" marB="45711"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244429">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cs-CZ" sz="1000" b="0" i="0" u="none" strike="noStrike" cap="none" normalizeH="0" baseline="0">
                          <a:ln>
                            <a:noFill/>
                          </a:ln>
                          <a:solidFill>
                            <a:schemeClr val="tx1"/>
                          </a:solidFill>
                          <a:effectLst/>
                          <a:latin typeface="Arial CE" charset="-18"/>
                        </a:rPr>
                        <a:t>=C&lt; (cykl)</a:t>
                      </a:r>
                      <a:endParaRPr kumimoji="0" lang="en-US" altLang="cs-CZ" sz="1800" b="0" i="0" u="none" strike="noStrike" cap="none" normalizeH="0" baseline="0">
                        <a:ln>
                          <a:noFill/>
                        </a:ln>
                        <a:solidFill>
                          <a:schemeClr val="tx1"/>
                        </a:solidFill>
                        <a:effectLst/>
                        <a:latin typeface="Arial" pitchFamily="34" charset="0"/>
                      </a:endParaRPr>
                    </a:p>
                  </a:txBody>
                  <a:tcPr marT="45711" marB="45711" anchor="b"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cs-CZ" sz="1000" b="0" i="0" u="none" strike="noStrike" cap="none" normalizeH="0" baseline="0">
                          <a:ln>
                            <a:noFill/>
                          </a:ln>
                          <a:solidFill>
                            <a:schemeClr val="tx1"/>
                          </a:solidFill>
                          <a:effectLst/>
                          <a:latin typeface="Arial CE" charset="-18"/>
                        </a:rPr>
                        <a:t>1</a:t>
                      </a:r>
                      <a:endParaRPr kumimoji="0" lang="en-US" altLang="cs-CZ" sz="1800" b="0" i="0" u="none" strike="noStrike" cap="none" normalizeH="0" baseline="0">
                        <a:ln>
                          <a:noFill/>
                        </a:ln>
                        <a:solidFill>
                          <a:schemeClr val="tx1"/>
                        </a:solidFill>
                        <a:effectLst/>
                        <a:latin typeface="Arial" pitchFamily="34" charset="0"/>
                      </a:endParaRPr>
                    </a:p>
                  </a:txBody>
                  <a:tcPr marT="45711" marB="45711"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cs-CZ" sz="1000" b="0" i="0" u="none" strike="noStrike" cap="none" normalizeH="0" baseline="0">
                          <a:ln>
                            <a:noFill/>
                          </a:ln>
                          <a:solidFill>
                            <a:schemeClr val="tx1"/>
                          </a:solidFill>
                          <a:effectLst/>
                          <a:latin typeface="Arial CE" charset="-18"/>
                        </a:rPr>
                        <a:t>37.02</a:t>
                      </a:r>
                      <a:endParaRPr kumimoji="0" lang="en-US" altLang="cs-CZ" sz="1800" b="0" i="0" u="none" strike="noStrike" cap="none" normalizeH="0" baseline="0">
                        <a:ln>
                          <a:noFill/>
                        </a:ln>
                        <a:solidFill>
                          <a:schemeClr val="tx1"/>
                        </a:solidFill>
                        <a:effectLst/>
                        <a:latin typeface="Arial" pitchFamily="34" charset="0"/>
                      </a:endParaRPr>
                    </a:p>
                  </a:txBody>
                  <a:tcPr marT="45711" marB="45711"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cs-CZ" sz="1000" b="0" i="0" u="none" strike="noStrike" cap="none" normalizeH="0" baseline="0">
                          <a:ln>
                            <a:noFill/>
                          </a:ln>
                          <a:solidFill>
                            <a:schemeClr val="tx1"/>
                          </a:solidFill>
                          <a:effectLst/>
                          <a:latin typeface="Arial CE" charset="-18"/>
                        </a:rPr>
                        <a:t>30.76</a:t>
                      </a:r>
                      <a:endParaRPr kumimoji="0" lang="en-US" altLang="cs-CZ" sz="1800" b="0" i="0" u="none" strike="noStrike" cap="none" normalizeH="0" baseline="0">
                        <a:ln>
                          <a:noFill/>
                        </a:ln>
                        <a:solidFill>
                          <a:schemeClr val="tx1"/>
                        </a:solidFill>
                        <a:effectLst/>
                        <a:latin typeface="Arial" pitchFamily="34" charset="0"/>
                      </a:endParaRPr>
                    </a:p>
                  </a:txBody>
                  <a:tcPr marT="45711" marB="45711"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cs-CZ" sz="1000" b="0" i="0" u="none" strike="noStrike" cap="none" normalizeH="0" baseline="0">
                          <a:ln>
                            <a:noFill/>
                          </a:ln>
                          <a:solidFill>
                            <a:schemeClr val="tx1"/>
                          </a:solidFill>
                          <a:effectLst/>
                          <a:latin typeface="Arial CE" charset="-18"/>
                        </a:rPr>
                        <a:t>37.02</a:t>
                      </a:r>
                      <a:endParaRPr kumimoji="0" lang="en-US" altLang="cs-CZ" sz="1800" b="0" i="0" u="none" strike="noStrike" cap="none" normalizeH="0" baseline="0">
                        <a:ln>
                          <a:noFill/>
                        </a:ln>
                        <a:solidFill>
                          <a:schemeClr val="tx1"/>
                        </a:solidFill>
                        <a:effectLst/>
                        <a:latin typeface="Arial" pitchFamily="34" charset="0"/>
                      </a:endParaRPr>
                    </a:p>
                  </a:txBody>
                  <a:tcPr marT="45711" marB="45711"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cs-CZ" sz="1000" b="0" i="0" u="none" strike="noStrike" cap="none" normalizeH="0" baseline="0">
                          <a:ln>
                            <a:noFill/>
                          </a:ln>
                          <a:solidFill>
                            <a:schemeClr val="tx1"/>
                          </a:solidFill>
                          <a:effectLst/>
                          <a:latin typeface="Arial CE" charset="-18"/>
                        </a:rPr>
                        <a:t>30.76</a:t>
                      </a:r>
                      <a:endParaRPr kumimoji="0" lang="en-US" altLang="cs-CZ" sz="1800" b="0" i="0" u="none" strike="noStrike" cap="none" normalizeH="0" baseline="0">
                        <a:ln>
                          <a:noFill/>
                        </a:ln>
                        <a:solidFill>
                          <a:schemeClr val="tx1"/>
                        </a:solidFill>
                        <a:effectLst/>
                        <a:latin typeface="Arial" pitchFamily="34" charset="0"/>
                      </a:endParaRPr>
                    </a:p>
                  </a:txBody>
                  <a:tcPr marT="45711" marB="45711" anchor="b"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137">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800" b="0" i="0" u="none" strike="noStrike" cap="none" normalizeH="0" baseline="0">
                        <a:ln>
                          <a:noFill/>
                        </a:ln>
                        <a:solidFill>
                          <a:schemeClr val="tx1"/>
                        </a:solidFill>
                        <a:effectLst/>
                        <a:latin typeface="Times New Roman" pitchFamily="18" charset="0"/>
                      </a:endParaRPr>
                    </a:p>
                  </a:txBody>
                  <a:tcPr marT="45711" marB="45711" anchor="b"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800" b="0" i="0" u="none" strike="noStrike" cap="none" normalizeH="0" baseline="0">
                        <a:ln>
                          <a:noFill/>
                        </a:ln>
                        <a:solidFill>
                          <a:schemeClr val="tx1"/>
                        </a:solidFill>
                        <a:effectLst/>
                        <a:latin typeface="Times New Roman" pitchFamily="18" charset="0"/>
                      </a:endParaRPr>
                    </a:p>
                  </a:txBody>
                  <a:tcPr marT="45711" marB="45711"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800" b="0" i="0" u="none" strike="noStrike" cap="none" normalizeH="0" baseline="0">
                        <a:ln>
                          <a:noFill/>
                        </a:ln>
                        <a:solidFill>
                          <a:schemeClr val="tx1"/>
                        </a:solidFill>
                        <a:effectLst/>
                        <a:latin typeface="Times New Roman" pitchFamily="18" charset="0"/>
                      </a:endParaRPr>
                    </a:p>
                  </a:txBody>
                  <a:tcPr marT="45711" marB="45711"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cs-CZ" sz="1400" b="1" i="1" u="none" strike="noStrike" cap="none" normalizeH="0" baseline="0">
                          <a:ln>
                            <a:noFill/>
                          </a:ln>
                          <a:solidFill>
                            <a:srgbClr val="000080"/>
                          </a:solidFill>
                          <a:effectLst/>
                          <a:latin typeface="Arial CE" charset="-18"/>
                        </a:rPr>
                        <a:t>T(est)</a:t>
                      </a:r>
                      <a:r>
                        <a:rPr kumimoji="0" lang="en-US" altLang="cs-CZ" sz="1400" b="1" i="0" u="none" strike="noStrike" cap="none" normalizeH="0" baseline="0">
                          <a:ln>
                            <a:noFill/>
                          </a:ln>
                          <a:solidFill>
                            <a:srgbClr val="000080"/>
                          </a:solidFill>
                          <a:effectLst/>
                          <a:latin typeface="Arial CE" charset="-18"/>
                        </a:rPr>
                        <a:t>/ K=</a:t>
                      </a:r>
                    </a:p>
                  </a:txBody>
                  <a:tcPr marT="45711" marB="45711"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cs-CZ" sz="1400" b="1" i="0" u="none" strike="noStrike" cap="none" normalizeH="0" baseline="0">
                          <a:ln>
                            <a:noFill/>
                          </a:ln>
                          <a:solidFill>
                            <a:srgbClr val="000080"/>
                          </a:solidFill>
                          <a:effectLst/>
                          <a:latin typeface="Arial CE" charset="-18"/>
                        </a:rPr>
                        <a:t>259.44 </a:t>
                      </a:r>
                    </a:p>
                  </a:txBody>
                  <a:tcPr marT="45711" marB="45711"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cs-CZ" sz="1400" b="1" i="0" u="none" strike="noStrike" cap="none" normalizeH="0" baseline="0">
                          <a:ln>
                            <a:noFill/>
                          </a:ln>
                          <a:solidFill>
                            <a:srgbClr val="000080"/>
                          </a:solidFill>
                          <a:effectLst/>
                          <a:latin typeface="Arial CE" charset="-18"/>
                        </a:rPr>
                        <a:t>496.46 </a:t>
                      </a:r>
                    </a:p>
                  </a:txBody>
                  <a:tcPr marT="45711" marB="45711" anchor="b"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6"/>
                  </a:ext>
                </a:extLst>
              </a:tr>
              <a:tr h="518137">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800" b="0" i="0" u="none" strike="noStrike" cap="none" normalizeH="0" baseline="0">
                        <a:ln>
                          <a:noFill/>
                        </a:ln>
                        <a:solidFill>
                          <a:schemeClr val="tx1"/>
                        </a:solidFill>
                        <a:effectLst/>
                        <a:latin typeface="Times New Roman" pitchFamily="18" charset="0"/>
                      </a:endParaRPr>
                    </a:p>
                  </a:txBody>
                  <a:tcPr marT="45711" marB="45711" anchor="b"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800" b="0" i="0" u="none" strike="noStrike" cap="none" normalizeH="0" baseline="0">
                        <a:ln>
                          <a:noFill/>
                        </a:ln>
                        <a:solidFill>
                          <a:schemeClr val="tx1"/>
                        </a:solidFill>
                        <a:effectLst/>
                        <a:latin typeface="Times New Roman" pitchFamily="18" charset="0"/>
                      </a:endParaRPr>
                    </a:p>
                  </a:txBody>
                  <a:tcPr marT="45711" marB="45711"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800" b="0" i="0" u="none" strike="noStrike" cap="none" normalizeH="0" baseline="0">
                        <a:ln>
                          <a:noFill/>
                        </a:ln>
                        <a:solidFill>
                          <a:schemeClr val="tx1"/>
                        </a:solidFill>
                        <a:effectLst/>
                        <a:latin typeface="Times New Roman" pitchFamily="18" charset="0"/>
                      </a:endParaRPr>
                    </a:p>
                  </a:txBody>
                  <a:tcPr marT="45711" marB="45711"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cs-CZ" sz="1400" b="1" i="1" u="none" strike="noStrike" cap="none" normalizeH="0" baseline="0">
                          <a:ln>
                            <a:noFill/>
                          </a:ln>
                          <a:solidFill>
                            <a:srgbClr val="000080"/>
                          </a:solidFill>
                          <a:effectLst/>
                          <a:latin typeface="Arial CE" charset="-18"/>
                        </a:rPr>
                        <a:t>T</a:t>
                      </a:r>
                      <a:r>
                        <a:rPr kumimoji="0" lang="en-US" altLang="cs-CZ" sz="1400" b="1" i="0" u="none" strike="noStrike" cap="none" normalizeH="0" baseline="0">
                          <a:ln>
                            <a:noFill/>
                          </a:ln>
                          <a:solidFill>
                            <a:srgbClr val="000080"/>
                          </a:solidFill>
                          <a:effectLst/>
                          <a:latin typeface="Arial CE" charset="-18"/>
                        </a:rPr>
                        <a:t>(exp)/K</a:t>
                      </a:r>
                      <a:r>
                        <a:rPr kumimoji="0" lang="en-US" altLang="cs-CZ" sz="1400" b="1" i="1" u="none" strike="noStrike" cap="none" normalizeH="0" baseline="0">
                          <a:ln>
                            <a:noFill/>
                          </a:ln>
                          <a:solidFill>
                            <a:srgbClr val="000080"/>
                          </a:solidFill>
                          <a:effectLst/>
                          <a:latin typeface="Arial CE" charset="-18"/>
                        </a:rPr>
                        <a:t>=</a:t>
                      </a:r>
                      <a:endParaRPr kumimoji="0" lang="en-US" altLang="cs-CZ" sz="1400" b="0" i="0" u="none" strike="noStrike" cap="none" normalizeH="0" baseline="0">
                        <a:ln>
                          <a:noFill/>
                        </a:ln>
                        <a:solidFill>
                          <a:schemeClr val="tx1"/>
                        </a:solidFill>
                        <a:effectLst/>
                        <a:latin typeface="Arial" pitchFamily="34" charset="0"/>
                      </a:endParaRPr>
                    </a:p>
                  </a:txBody>
                  <a:tcPr marT="45711" marB="45711"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cs-CZ" sz="1400" b="1" i="0" u="none" strike="noStrike" cap="none" normalizeH="0" baseline="0">
                          <a:ln>
                            <a:noFill/>
                          </a:ln>
                          <a:solidFill>
                            <a:srgbClr val="000080"/>
                          </a:solidFill>
                          <a:effectLst/>
                          <a:latin typeface="Arial CE" charset="-18"/>
                        </a:rPr>
                        <a:t>238.45 </a:t>
                      </a:r>
                      <a:endParaRPr kumimoji="0" lang="en-US" altLang="cs-CZ" sz="1400" b="0" i="0" u="none" strike="noStrike" cap="none" normalizeH="0" baseline="0">
                        <a:ln>
                          <a:noFill/>
                        </a:ln>
                        <a:solidFill>
                          <a:schemeClr val="tx1"/>
                        </a:solidFill>
                        <a:effectLst/>
                        <a:latin typeface="Arial" pitchFamily="34" charset="0"/>
                      </a:endParaRPr>
                    </a:p>
                  </a:txBody>
                  <a:tcPr marT="45711" marB="45711"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cs-CZ" sz="1400" b="1" i="0" u="none" strike="noStrike" cap="none" normalizeH="0" baseline="0">
                          <a:ln>
                            <a:noFill/>
                          </a:ln>
                          <a:solidFill>
                            <a:srgbClr val="000080"/>
                          </a:solidFill>
                          <a:effectLst/>
                          <a:latin typeface="Arial CE" charset="-18"/>
                        </a:rPr>
                        <a:t>486.55 </a:t>
                      </a:r>
                      <a:endParaRPr kumimoji="0" lang="en-US" altLang="cs-CZ" sz="1400" b="0" i="0" u="none" strike="noStrike" cap="none" normalizeH="0" baseline="0">
                        <a:ln>
                          <a:noFill/>
                        </a:ln>
                        <a:solidFill>
                          <a:schemeClr val="tx1"/>
                        </a:solidFill>
                        <a:effectLst/>
                        <a:latin typeface="Arial" pitchFamily="34" charset="0"/>
                      </a:endParaRPr>
                    </a:p>
                  </a:txBody>
                  <a:tcPr marT="45711" marB="45711"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518137">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800" b="0" i="0" u="none" strike="noStrike" cap="none" normalizeH="0" baseline="0">
                        <a:ln>
                          <a:noFill/>
                        </a:ln>
                        <a:solidFill>
                          <a:schemeClr val="tx1"/>
                        </a:solidFill>
                        <a:effectLst/>
                        <a:latin typeface="Times New Roman" pitchFamily="18" charset="0"/>
                      </a:endParaRPr>
                    </a:p>
                  </a:txBody>
                  <a:tcPr marT="45711" marB="45711" anchor="b" horzOverflow="overflow">
                    <a:lnL cap="flat">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800" b="0" i="0" u="none" strike="noStrike" cap="none" normalizeH="0" baseline="0">
                        <a:ln>
                          <a:noFill/>
                        </a:ln>
                        <a:solidFill>
                          <a:schemeClr val="tx1"/>
                        </a:solidFill>
                        <a:effectLst/>
                        <a:latin typeface="Times New Roman" pitchFamily="18" charset="0"/>
                      </a:endParaRPr>
                    </a:p>
                  </a:txBody>
                  <a:tcPr marT="45711" marB="45711" anchor="b"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800" b="0" i="0" u="none" strike="noStrike" cap="none" normalizeH="0" baseline="0">
                        <a:ln>
                          <a:noFill/>
                        </a:ln>
                        <a:solidFill>
                          <a:schemeClr val="tx1"/>
                        </a:solidFill>
                        <a:effectLst/>
                        <a:latin typeface="Times New Roman" pitchFamily="18" charset="0"/>
                      </a:endParaRPr>
                    </a:p>
                  </a:txBody>
                  <a:tcPr marT="45711" marB="45711" anchor="b"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cs-CZ" sz="1400" b="1" i="1" u="none" strike="noStrike" cap="none" normalizeH="0" baseline="0">
                          <a:ln>
                            <a:noFill/>
                          </a:ln>
                          <a:solidFill>
                            <a:srgbClr val="000080"/>
                          </a:solidFill>
                          <a:effectLst/>
                          <a:latin typeface="Arial CE" charset="-18"/>
                        </a:rPr>
                        <a:t>chyba/ K =</a:t>
                      </a:r>
                      <a:endParaRPr kumimoji="0" lang="en-US" altLang="cs-CZ" sz="1400" b="0" i="0" u="none" strike="noStrike" cap="none" normalizeH="0" baseline="0">
                        <a:ln>
                          <a:noFill/>
                        </a:ln>
                        <a:solidFill>
                          <a:schemeClr val="tx1"/>
                        </a:solidFill>
                        <a:effectLst/>
                        <a:latin typeface="Arial" pitchFamily="34" charset="0"/>
                      </a:endParaRPr>
                    </a:p>
                  </a:txBody>
                  <a:tcPr marT="45711" marB="45711" anchor="b"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a:ln>
                            <a:noFill/>
                          </a:ln>
                          <a:solidFill>
                            <a:srgbClr val="000080"/>
                          </a:solidFill>
                          <a:effectLst/>
                          <a:latin typeface="Arial CE" charset="-18"/>
                          <a:cs typeface="Arial" pitchFamily="34" charset="0"/>
                        </a:rPr>
                        <a:t>-20.99</a:t>
                      </a:r>
                    </a:p>
                  </a:txBody>
                  <a:tcPr marT="45711" marB="45711" anchor="b"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dirty="0">
                          <a:ln>
                            <a:noFill/>
                          </a:ln>
                          <a:solidFill>
                            <a:srgbClr val="000080"/>
                          </a:solidFill>
                          <a:effectLst/>
                          <a:latin typeface="Arial CE" charset="-18"/>
                          <a:cs typeface="Arial" pitchFamily="34" charset="0"/>
                        </a:rPr>
                        <a:t>-9.91</a:t>
                      </a:r>
                    </a:p>
                  </a:txBody>
                  <a:tcPr marT="45711" marB="45711"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5666" name="Rectangle 275"/>
          <p:cNvSpPr>
            <a:spLocks noChangeArrowheads="1"/>
          </p:cNvSpPr>
          <p:nvPr/>
        </p:nvSpPr>
        <p:spPr bwMode="auto">
          <a:xfrm>
            <a:off x="3276600" y="5661025"/>
            <a:ext cx="5580063" cy="10699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600">
                <a:solidFill>
                  <a:srgbClr val="000066"/>
                </a:solidFill>
                <a:latin typeface="Arial" panose="020B0604020202020204" pitchFamily="34" charset="0"/>
              </a:rPr>
              <a:t>	Abs.</a:t>
            </a:r>
            <a:r>
              <a:rPr lang="cs-CZ" altLang="cs-CZ" sz="1600">
                <a:solidFill>
                  <a:srgbClr val="000066"/>
                </a:solidFill>
                <a:latin typeface="Arial" panose="020B0604020202020204" pitchFamily="34" charset="0"/>
              </a:rPr>
              <a:t> </a:t>
            </a:r>
            <a:r>
              <a:rPr lang="en-US" altLang="cs-CZ" sz="1600">
                <a:solidFill>
                  <a:srgbClr val="000066"/>
                </a:solidFill>
                <a:latin typeface="Arial" panose="020B0604020202020204" pitchFamily="34" charset="0"/>
              </a:rPr>
              <a:t>chyba/K</a:t>
            </a:r>
          </a:p>
          <a:p>
            <a:pPr eaLnBrk="1" hangingPunct="1">
              <a:spcBef>
                <a:spcPct val="0"/>
              </a:spcBef>
              <a:buFontTx/>
              <a:buNone/>
            </a:pPr>
            <a:r>
              <a:rPr lang="en-US" altLang="cs-CZ" sz="1600">
                <a:latin typeface="Arial" panose="020B0604020202020204" pitchFamily="34" charset="0"/>
              </a:rPr>
              <a:t> </a:t>
            </a:r>
          </a:p>
          <a:p>
            <a:pPr eaLnBrk="1" hangingPunct="1">
              <a:spcBef>
                <a:spcPct val="0"/>
              </a:spcBef>
              <a:buFontTx/>
              <a:buNone/>
            </a:pPr>
            <a:r>
              <a:rPr lang="en-US" altLang="cs-CZ" sz="1600">
                <a:latin typeface="Arial" panose="020B0604020202020204" pitchFamily="34" charset="0"/>
              </a:rPr>
              <a:t> </a:t>
            </a:r>
            <a:r>
              <a:rPr lang="en-US" altLang="cs-CZ" sz="1600" i="1">
                <a:latin typeface="Arial" panose="020B0604020202020204" pitchFamily="34" charset="0"/>
              </a:rPr>
              <a:t>T</a:t>
            </a:r>
            <a:r>
              <a:rPr lang="cs-CZ" altLang="cs-CZ" sz="1600" baseline="-25000">
                <a:latin typeface="Arial" panose="020B0604020202020204" pitchFamily="34" charset="0"/>
              </a:rPr>
              <a:t>t</a:t>
            </a:r>
            <a:r>
              <a:rPr lang="en-US" altLang="cs-CZ" sz="1600">
                <a:latin typeface="Arial" panose="020B0604020202020204" pitchFamily="34" charset="0"/>
              </a:rPr>
              <a:t>  </a:t>
            </a:r>
            <a:r>
              <a:rPr lang="cs-CZ" altLang="cs-CZ" sz="1600">
                <a:latin typeface="Arial" panose="020B0604020202020204" pitchFamily="34" charset="0"/>
              </a:rPr>
              <a:t>/</a:t>
            </a:r>
            <a:r>
              <a:rPr lang="en-US" altLang="cs-CZ" sz="1600">
                <a:latin typeface="Arial" panose="020B0604020202020204" pitchFamily="34" charset="0"/>
              </a:rPr>
              <a:t> K 	4.27      </a:t>
            </a:r>
          </a:p>
          <a:p>
            <a:pPr eaLnBrk="1" hangingPunct="1">
              <a:spcBef>
                <a:spcPct val="0"/>
              </a:spcBef>
              <a:buFontTx/>
              <a:buNone/>
            </a:pPr>
            <a:r>
              <a:rPr lang="en-US" altLang="cs-CZ" sz="1600">
                <a:latin typeface="Arial" panose="020B0604020202020204" pitchFamily="34" charset="0"/>
              </a:rPr>
              <a:t> </a:t>
            </a:r>
            <a:r>
              <a:rPr lang="en-US" altLang="cs-CZ" sz="1600" i="1">
                <a:latin typeface="Arial" panose="020B0604020202020204" pitchFamily="34" charset="0"/>
              </a:rPr>
              <a:t>T</a:t>
            </a:r>
            <a:r>
              <a:rPr lang="en-US" altLang="cs-CZ" sz="1600" baseline="-25000">
                <a:latin typeface="Arial" panose="020B0604020202020204" pitchFamily="34" charset="0"/>
              </a:rPr>
              <a:t>b</a:t>
            </a:r>
            <a:r>
              <a:rPr lang="en-US" altLang="cs-CZ" sz="1600">
                <a:latin typeface="Arial" panose="020B0604020202020204" pitchFamily="34" charset="0"/>
              </a:rPr>
              <a:t> </a:t>
            </a:r>
            <a:r>
              <a:rPr lang="cs-CZ" altLang="cs-CZ" sz="1600">
                <a:latin typeface="Arial" panose="020B0604020202020204" pitchFamily="34" charset="0"/>
              </a:rPr>
              <a:t>/ </a:t>
            </a:r>
            <a:r>
              <a:rPr lang="en-US" altLang="cs-CZ" sz="1600">
                <a:latin typeface="Arial" panose="020B0604020202020204" pitchFamily="34" charset="0"/>
              </a:rPr>
              <a:t>K 	2.36</a:t>
            </a:r>
          </a:p>
        </p:txBody>
      </p:sp>
      <p:sp>
        <p:nvSpPr>
          <p:cNvPr id="25667" name="Rectangle 276"/>
          <p:cNvSpPr>
            <a:spLocks noChangeArrowheads="1"/>
          </p:cNvSpPr>
          <p:nvPr/>
        </p:nvSpPr>
        <p:spPr bwMode="auto">
          <a:xfrm>
            <a:off x="3276600" y="5229225"/>
            <a:ext cx="36734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cs-CZ" altLang="cs-CZ" sz="1600" b="1" i="1">
                <a:solidFill>
                  <a:srgbClr val="000066"/>
                </a:solidFill>
                <a:latin typeface="Arial" panose="020B0604020202020204" pitchFamily="34" charset="0"/>
              </a:rPr>
              <a:t>Marrero a Gani (</a:t>
            </a:r>
            <a:r>
              <a:rPr lang="en-US" altLang="cs-CZ" sz="1600" b="1" i="1">
                <a:solidFill>
                  <a:srgbClr val="000066"/>
                </a:solidFill>
                <a:latin typeface="Arial" panose="020B0604020202020204" pitchFamily="34" charset="0"/>
              </a:rPr>
              <a:t>2001</a:t>
            </a:r>
            <a:r>
              <a:rPr lang="cs-CZ" altLang="cs-CZ" sz="1600" b="1" i="1">
                <a:solidFill>
                  <a:srgbClr val="000066"/>
                </a:solidFill>
                <a:latin typeface="Arial" panose="020B0604020202020204" pitchFamily="34" charset="0"/>
              </a:rPr>
              <a:t>):</a:t>
            </a:r>
          </a:p>
        </p:txBody>
      </p:sp>
    </p:spTree>
    <p:extLst>
      <p:ext uri="{BB962C8B-B14F-4D97-AF65-F5344CB8AC3E}">
        <p14:creationId xmlns:p14="http://schemas.microsoft.com/office/powerpoint/2010/main" val="1241454590"/>
      </p:ext>
    </p:extLst>
  </p:cSld>
  <p:clrMapOvr>
    <a:masterClrMapping/>
  </p:clrMapOvr>
  <p:transition spd="med">
    <p:pull dir="l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cs-CZ" sz="2400" b="1" dirty="0" err="1">
                <a:solidFill>
                  <a:srgbClr val="FFFFFF"/>
                </a:solidFill>
                <a:latin typeface="Arial" panose="020B0604020202020204" pitchFamily="34" charset="0"/>
              </a:rPr>
              <a:t>Fyzik</a:t>
            </a:r>
            <a:r>
              <a:rPr lang="cs-CZ" altLang="cs-CZ" sz="2400" b="1" dirty="0" err="1">
                <a:solidFill>
                  <a:srgbClr val="FFFFFF"/>
                </a:solidFill>
                <a:latin typeface="Arial" panose="020B0604020202020204" pitchFamily="34" charset="0"/>
              </a:rPr>
              <a:t>álně</a:t>
            </a:r>
            <a:r>
              <a:rPr lang="cs-CZ" altLang="cs-CZ" sz="2400" b="1" dirty="0">
                <a:solidFill>
                  <a:srgbClr val="FFFFFF"/>
                </a:solidFill>
                <a:latin typeface="Arial" panose="020B0604020202020204" pitchFamily="34" charset="0"/>
              </a:rPr>
              <a:t> chemické </a:t>
            </a:r>
            <a:r>
              <a:rPr lang="cs-CZ" altLang="cs-CZ" sz="2400" b="1" dirty="0" smtClean="0">
                <a:solidFill>
                  <a:srgbClr val="FFFFFF"/>
                </a:solidFill>
                <a:latin typeface="Arial" panose="020B0604020202020204" pitchFamily="34" charset="0"/>
              </a:rPr>
              <a:t>vlastnosti (nejistota stanovení)</a:t>
            </a:r>
            <a:endParaRPr lang="en-US" altLang="cs-CZ" sz="2400" b="1" dirty="0">
              <a:solidFill>
                <a:srgbClr val="FFFFFF"/>
              </a:solidFill>
              <a:latin typeface="Arial" panose="020B0604020202020204" pitchFamily="34" charset="0"/>
            </a:endParaRPr>
          </a:p>
        </p:txBody>
      </p:sp>
      <p:graphicFrame>
        <p:nvGraphicFramePr>
          <p:cNvPr id="4" name="Object 5"/>
          <p:cNvGraphicFramePr>
            <a:graphicFrameLocks noChangeAspect="1"/>
          </p:cNvGraphicFramePr>
          <p:nvPr>
            <p:extLst>
              <p:ext uri="{D42A27DB-BD31-4B8C-83A1-F6EECF244321}">
                <p14:modId xmlns:p14="http://schemas.microsoft.com/office/powerpoint/2010/main" val="1193933822"/>
              </p:ext>
            </p:extLst>
          </p:nvPr>
        </p:nvGraphicFramePr>
        <p:xfrm>
          <a:off x="4327229" y="2928804"/>
          <a:ext cx="4804585" cy="38802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Object 4"/>
          <p:cNvGraphicFramePr>
            <a:graphicFrameLocks noChangeAspect="1"/>
          </p:cNvGraphicFramePr>
          <p:nvPr>
            <p:extLst>
              <p:ext uri="{D42A27DB-BD31-4B8C-83A1-F6EECF244321}">
                <p14:modId xmlns:p14="http://schemas.microsoft.com/office/powerpoint/2010/main" val="1054300644"/>
              </p:ext>
            </p:extLst>
          </p:nvPr>
        </p:nvGraphicFramePr>
        <p:xfrm>
          <a:off x="101855" y="1166594"/>
          <a:ext cx="4827227" cy="3892412"/>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ovéPole 1"/>
          <p:cNvSpPr txBox="1"/>
          <p:nvPr/>
        </p:nvSpPr>
        <p:spPr>
          <a:xfrm>
            <a:off x="107504" y="642310"/>
            <a:ext cx="6968574" cy="369332"/>
          </a:xfrm>
          <a:prstGeom prst="rect">
            <a:avLst/>
          </a:prstGeom>
          <a:noFill/>
        </p:spPr>
        <p:txBody>
          <a:bodyPr wrap="none" rtlCol="0">
            <a:spAutoFit/>
          </a:bodyPr>
          <a:lstStyle/>
          <a:p>
            <a:r>
              <a:rPr lang="cs-CZ" b="1" dirty="0" smtClean="0">
                <a:solidFill>
                  <a:srgbClr val="CC0000"/>
                </a:solidFill>
              </a:rPr>
              <a:t>Modelování osudu (distribuce) chemikálií v životním prostředí</a:t>
            </a:r>
            <a:endParaRPr lang="cs-CZ" b="1" dirty="0">
              <a:solidFill>
                <a:srgbClr val="CC0000"/>
              </a:solidFill>
            </a:endParaRPr>
          </a:p>
        </p:txBody>
      </p:sp>
    </p:spTree>
  </p:cSld>
  <p:clrMapOvr>
    <a:masterClrMapping/>
  </p:clrMapOvr>
  <p:transition spd="med">
    <p:pull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a:solidFill>
                  <a:srgbClr val="FFFFFF"/>
                </a:solidFill>
                <a:latin typeface="Arial" panose="020B0604020202020204" pitchFamily="34" charset="0"/>
              </a:rPr>
              <a:t>Zdroje experimentálních dat</a:t>
            </a:r>
            <a:endParaRPr lang="en-US" altLang="cs-CZ" sz="2400" b="1">
              <a:solidFill>
                <a:srgbClr val="FFFFFF"/>
              </a:solidFill>
              <a:latin typeface="Arial" panose="020B0604020202020204" pitchFamily="34" charset="0"/>
            </a:endParaRPr>
          </a:p>
        </p:txBody>
      </p:sp>
      <p:sp>
        <p:nvSpPr>
          <p:cNvPr id="80899" name="Text Box 7"/>
          <p:cNvSpPr txBox="1">
            <a:spLocks noChangeArrowheads="1"/>
          </p:cNvSpPr>
          <p:nvPr/>
        </p:nvSpPr>
        <p:spPr bwMode="auto">
          <a:xfrm>
            <a:off x="322263" y="1125538"/>
            <a:ext cx="8497887" cy="5067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pPr>
            <a:r>
              <a:rPr lang="en-US" altLang="cs-CZ" sz="1800" b="1" dirty="0">
                <a:solidFill>
                  <a:srgbClr val="0033CC"/>
                </a:solidFill>
                <a:latin typeface="Arial" panose="020B0604020202020204" pitchFamily="34" charset="0"/>
              </a:rPr>
              <a:t> </a:t>
            </a:r>
            <a:r>
              <a:rPr lang="cs-CZ" altLang="cs-CZ" sz="1800" b="1" dirty="0">
                <a:solidFill>
                  <a:srgbClr val="0033CC"/>
                </a:solidFill>
                <a:latin typeface="Arial" panose="020B0604020202020204" pitchFamily="34" charset="0"/>
              </a:rPr>
              <a:t>Původní experimentální data ve vědeckých časopisech</a:t>
            </a:r>
          </a:p>
          <a:p>
            <a:pPr eaLnBrk="1" hangingPunct="1">
              <a:lnSpc>
                <a:spcPct val="70000"/>
              </a:lnSpc>
              <a:spcBef>
                <a:spcPct val="50000"/>
              </a:spcBef>
              <a:buFontTx/>
              <a:buNone/>
            </a:pPr>
            <a:r>
              <a:rPr lang="cs-CZ" altLang="cs-CZ" sz="1600" dirty="0">
                <a:latin typeface="Arial" panose="020B0604020202020204" pitchFamily="34" charset="0"/>
              </a:rPr>
              <a:t>-</a:t>
            </a:r>
            <a:r>
              <a:rPr lang="en-US" altLang="cs-CZ" sz="1600" dirty="0">
                <a:latin typeface="Arial" panose="020B0604020202020204" pitchFamily="34" charset="0"/>
              </a:rPr>
              <a:t> </a:t>
            </a:r>
            <a:r>
              <a:rPr lang="cs-CZ" altLang="cs-CZ" sz="1600" dirty="0">
                <a:latin typeface="Arial" panose="020B0604020202020204" pitchFamily="34" charset="0"/>
              </a:rPr>
              <a:t>pro koncového uživatele z praxe téměř nepoužitelné</a:t>
            </a:r>
          </a:p>
          <a:p>
            <a:pPr eaLnBrk="1" hangingPunct="1">
              <a:spcBef>
                <a:spcPct val="50000"/>
              </a:spcBef>
            </a:pPr>
            <a:r>
              <a:rPr lang="en-US" altLang="cs-CZ" sz="1800" b="1" dirty="0">
                <a:solidFill>
                  <a:srgbClr val="0033CC"/>
                </a:solidFill>
                <a:latin typeface="Arial" panose="020B0604020202020204" pitchFamily="34" charset="0"/>
              </a:rPr>
              <a:t> </a:t>
            </a:r>
            <a:r>
              <a:rPr lang="cs-CZ" altLang="cs-CZ" sz="1800" b="1" dirty="0">
                <a:solidFill>
                  <a:srgbClr val="0033CC"/>
                </a:solidFill>
                <a:latin typeface="Arial" panose="020B0604020202020204" pitchFamily="34" charset="0"/>
              </a:rPr>
              <a:t>Bibliografické databáze</a:t>
            </a:r>
          </a:p>
          <a:p>
            <a:pPr eaLnBrk="1" hangingPunct="1">
              <a:lnSpc>
                <a:spcPct val="60000"/>
              </a:lnSpc>
              <a:spcBef>
                <a:spcPct val="50000"/>
              </a:spcBef>
              <a:buFontTx/>
              <a:buNone/>
            </a:pPr>
            <a:r>
              <a:rPr lang="cs-CZ" altLang="cs-CZ" sz="1600" dirty="0">
                <a:solidFill>
                  <a:srgbClr val="000000"/>
                </a:solidFill>
                <a:latin typeface="Arial" panose="020B0604020202020204" pitchFamily="34" charset="0"/>
              </a:rPr>
              <a:t>- neobsahují data, pouze informace o zdrojích dat (články ve věd.</a:t>
            </a:r>
            <a:r>
              <a:rPr lang="en-US" altLang="cs-CZ" sz="1600" dirty="0">
                <a:solidFill>
                  <a:srgbClr val="000000"/>
                </a:solidFill>
                <a:latin typeface="Arial" panose="020B0604020202020204" pitchFamily="34" charset="0"/>
              </a:rPr>
              <a:t> </a:t>
            </a:r>
            <a:r>
              <a:rPr lang="cs-CZ" altLang="cs-CZ" sz="1600" dirty="0">
                <a:solidFill>
                  <a:srgbClr val="000000"/>
                </a:solidFill>
                <a:latin typeface="Arial" panose="020B0604020202020204" pitchFamily="34" charset="0"/>
              </a:rPr>
              <a:t>časopisech)</a:t>
            </a:r>
          </a:p>
          <a:p>
            <a:pPr eaLnBrk="1" hangingPunct="1">
              <a:spcBef>
                <a:spcPct val="50000"/>
              </a:spcBef>
              <a:buFontTx/>
              <a:buChar char="-"/>
            </a:pPr>
            <a:r>
              <a:rPr lang="en-US" altLang="cs-CZ" sz="1600" dirty="0">
                <a:solidFill>
                  <a:srgbClr val="000000"/>
                </a:solidFill>
                <a:latin typeface="Arial" panose="020B0604020202020204" pitchFamily="34" charset="0"/>
              </a:rPr>
              <a:t> </a:t>
            </a:r>
            <a:r>
              <a:rPr lang="cs-CZ" altLang="cs-CZ" sz="1600" dirty="0">
                <a:solidFill>
                  <a:srgbClr val="000000"/>
                </a:solidFill>
                <a:latin typeface="Arial" panose="020B0604020202020204" pitchFamily="34" charset="0"/>
              </a:rPr>
              <a:t>příklady:</a:t>
            </a:r>
            <a:r>
              <a:rPr lang="en-US" altLang="cs-CZ" sz="1600" dirty="0">
                <a:solidFill>
                  <a:srgbClr val="000000"/>
                </a:solidFill>
                <a:latin typeface="Arial" panose="020B0604020202020204" pitchFamily="34" charset="0"/>
              </a:rPr>
              <a:t>	</a:t>
            </a:r>
            <a:r>
              <a:rPr lang="cs-CZ" altLang="cs-CZ" sz="1600" dirty="0">
                <a:solidFill>
                  <a:srgbClr val="000000"/>
                </a:solidFill>
                <a:latin typeface="Arial" panose="020B0604020202020204" pitchFamily="34" charset="0"/>
              </a:rPr>
              <a:t>CAS (</a:t>
            </a:r>
            <a:r>
              <a:rPr lang="cs-CZ" altLang="cs-CZ" sz="1600" dirty="0" err="1">
                <a:solidFill>
                  <a:srgbClr val="000000"/>
                </a:solidFill>
                <a:latin typeface="Arial" panose="020B0604020202020204" pitchFamily="34" charset="0"/>
              </a:rPr>
              <a:t>Chemical</a:t>
            </a:r>
            <a:r>
              <a:rPr lang="cs-CZ" altLang="cs-CZ" sz="1600" dirty="0">
                <a:solidFill>
                  <a:srgbClr val="000000"/>
                </a:solidFill>
                <a:latin typeface="Arial" panose="020B0604020202020204" pitchFamily="34" charset="0"/>
              </a:rPr>
              <a:t> </a:t>
            </a:r>
            <a:r>
              <a:rPr lang="cs-CZ" altLang="cs-CZ" sz="1600" dirty="0" err="1">
                <a:solidFill>
                  <a:srgbClr val="000000"/>
                </a:solidFill>
                <a:latin typeface="Arial" panose="020B0604020202020204" pitchFamily="34" charset="0"/>
              </a:rPr>
              <a:t>Abstracts</a:t>
            </a:r>
            <a:r>
              <a:rPr lang="cs-CZ" altLang="cs-CZ" sz="1600" dirty="0">
                <a:solidFill>
                  <a:srgbClr val="000000"/>
                </a:solidFill>
                <a:latin typeface="Arial" panose="020B0604020202020204" pitchFamily="34" charset="0"/>
              </a:rPr>
              <a:t> </a:t>
            </a:r>
            <a:r>
              <a:rPr lang="cs-CZ" altLang="cs-CZ" sz="1600" dirty="0" err="1">
                <a:solidFill>
                  <a:srgbClr val="000000"/>
                </a:solidFill>
                <a:latin typeface="Arial" panose="020B0604020202020204" pitchFamily="34" charset="0"/>
              </a:rPr>
              <a:t>Service</a:t>
            </a:r>
            <a:r>
              <a:rPr lang="cs-CZ" altLang="cs-CZ" sz="1600" dirty="0">
                <a:solidFill>
                  <a:srgbClr val="000000"/>
                </a:solidFill>
                <a:latin typeface="Arial" panose="020B0604020202020204" pitchFamily="34" charset="0"/>
              </a:rPr>
              <a:t>, </a:t>
            </a:r>
            <a:r>
              <a:rPr lang="cs-CZ" altLang="cs-CZ" sz="1600" dirty="0" err="1">
                <a:solidFill>
                  <a:srgbClr val="CC0000"/>
                </a:solidFill>
                <a:latin typeface="Arial" panose="020B0604020202020204" pitchFamily="34" charset="0"/>
              </a:rPr>
              <a:t>SciFinder</a:t>
            </a:r>
            <a:r>
              <a:rPr lang="cs-CZ" altLang="cs-CZ" sz="1600" dirty="0">
                <a:solidFill>
                  <a:srgbClr val="000000"/>
                </a:solidFill>
                <a:latin typeface="Arial" panose="020B0604020202020204" pitchFamily="34" charset="0"/>
              </a:rPr>
              <a:t>)</a:t>
            </a:r>
            <a:endParaRPr lang="en-US" altLang="cs-CZ" sz="1600" dirty="0">
              <a:solidFill>
                <a:srgbClr val="000000"/>
              </a:solidFill>
              <a:latin typeface="Arial" panose="020B0604020202020204" pitchFamily="34" charset="0"/>
            </a:endParaRPr>
          </a:p>
          <a:p>
            <a:pPr eaLnBrk="1" hangingPunct="1">
              <a:lnSpc>
                <a:spcPct val="70000"/>
              </a:lnSpc>
              <a:spcBef>
                <a:spcPct val="50000"/>
              </a:spcBef>
              <a:buFontTx/>
              <a:buNone/>
            </a:pPr>
            <a:r>
              <a:rPr lang="en-US" altLang="cs-CZ" sz="1600" dirty="0">
                <a:solidFill>
                  <a:srgbClr val="000000"/>
                </a:solidFill>
                <a:latin typeface="Arial" panose="020B0604020202020204" pitchFamily="34" charset="0"/>
              </a:rPr>
              <a:t>	</a:t>
            </a:r>
            <a:r>
              <a:rPr lang="cs-CZ" altLang="cs-CZ" sz="1600" dirty="0">
                <a:solidFill>
                  <a:srgbClr val="000000"/>
                </a:solidFill>
                <a:latin typeface="Arial" panose="020B0604020202020204" pitchFamily="34" charset="0"/>
              </a:rPr>
              <a:t>WOS (Web </a:t>
            </a:r>
            <a:r>
              <a:rPr lang="cs-CZ" altLang="cs-CZ" sz="1600" dirty="0" err="1">
                <a:solidFill>
                  <a:srgbClr val="000000"/>
                </a:solidFill>
                <a:latin typeface="Arial" panose="020B0604020202020204" pitchFamily="34" charset="0"/>
              </a:rPr>
              <a:t>of</a:t>
            </a:r>
            <a:r>
              <a:rPr lang="cs-CZ" altLang="cs-CZ" sz="1600" dirty="0">
                <a:solidFill>
                  <a:srgbClr val="000000"/>
                </a:solidFill>
                <a:latin typeface="Arial" panose="020B0604020202020204" pitchFamily="34" charset="0"/>
              </a:rPr>
              <a:t> Science)</a:t>
            </a:r>
            <a:endParaRPr lang="en-US" altLang="cs-CZ" sz="1600" dirty="0">
              <a:solidFill>
                <a:srgbClr val="000000"/>
              </a:solidFill>
              <a:latin typeface="Arial" panose="020B0604020202020204" pitchFamily="34" charset="0"/>
            </a:endParaRPr>
          </a:p>
          <a:p>
            <a:pPr eaLnBrk="1" hangingPunct="1">
              <a:lnSpc>
                <a:spcPct val="70000"/>
              </a:lnSpc>
              <a:spcBef>
                <a:spcPct val="50000"/>
              </a:spcBef>
              <a:buFontTx/>
              <a:buNone/>
            </a:pPr>
            <a:r>
              <a:rPr lang="en-US" altLang="cs-CZ" sz="1600" dirty="0">
                <a:solidFill>
                  <a:srgbClr val="000000"/>
                </a:solidFill>
                <a:latin typeface="Arial" panose="020B0604020202020204" pitchFamily="34" charset="0"/>
              </a:rPr>
              <a:t>	Scopus</a:t>
            </a:r>
            <a:endParaRPr lang="cs-CZ" altLang="cs-CZ" sz="1600" dirty="0">
              <a:solidFill>
                <a:srgbClr val="000000"/>
              </a:solidFill>
              <a:latin typeface="Arial" panose="020B0604020202020204" pitchFamily="34" charset="0"/>
            </a:endParaRPr>
          </a:p>
          <a:p>
            <a:pPr eaLnBrk="1" hangingPunct="1">
              <a:lnSpc>
                <a:spcPct val="120000"/>
              </a:lnSpc>
              <a:spcBef>
                <a:spcPct val="50000"/>
              </a:spcBef>
            </a:pPr>
            <a:r>
              <a:rPr lang="en-US" altLang="cs-CZ" sz="1800" b="1" dirty="0">
                <a:solidFill>
                  <a:srgbClr val="0033CC"/>
                </a:solidFill>
                <a:latin typeface="Arial" panose="020B0604020202020204" pitchFamily="34" charset="0"/>
              </a:rPr>
              <a:t> </a:t>
            </a:r>
            <a:r>
              <a:rPr lang="cs-CZ" altLang="cs-CZ" sz="1800" b="1" dirty="0">
                <a:solidFill>
                  <a:srgbClr val="0033CC"/>
                </a:solidFill>
                <a:latin typeface="Arial" panose="020B0604020202020204" pitchFamily="34" charset="0"/>
              </a:rPr>
              <a:t>Kompilace dat</a:t>
            </a:r>
            <a:r>
              <a:rPr lang="cs-CZ" altLang="cs-CZ" sz="1800" dirty="0">
                <a:solidFill>
                  <a:srgbClr val="0033CC"/>
                </a:solidFill>
                <a:latin typeface="Arial" panose="020B0604020202020204" pitchFamily="34" charset="0"/>
              </a:rPr>
              <a:t> </a:t>
            </a:r>
            <a:r>
              <a:rPr lang="cs-CZ" altLang="cs-CZ" sz="1800" dirty="0">
                <a:solidFill>
                  <a:srgbClr val="000000"/>
                </a:solidFill>
                <a:latin typeface="Arial" panose="020B0604020202020204" pitchFamily="34" charset="0"/>
              </a:rPr>
              <a:t/>
            </a:r>
            <a:br>
              <a:rPr lang="cs-CZ" altLang="cs-CZ" sz="1800" dirty="0">
                <a:solidFill>
                  <a:srgbClr val="000000"/>
                </a:solidFill>
                <a:latin typeface="Arial" panose="020B0604020202020204" pitchFamily="34" charset="0"/>
              </a:rPr>
            </a:br>
            <a:r>
              <a:rPr lang="cs-CZ" altLang="cs-CZ" sz="1600" dirty="0">
                <a:solidFill>
                  <a:srgbClr val="000000"/>
                </a:solidFill>
                <a:latin typeface="Arial" panose="020B0604020202020204" pitchFamily="34" charset="0"/>
              </a:rPr>
              <a:t>-</a:t>
            </a:r>
            <a:r>
              <a:rPr lang="en-US" altLang="cs-CZ" sz="1600" dirty="0">
                <a:solidFill>
                  <a:srgbClr val="000000"/>
                </a:solidFill>
                <a:latin typeface="Arial" panose="020B0604020202020204" pitchFamily="34" charset="0"/>
              </a:rPr>
              <a:t> </a:t>
            </a:r>
            <a:r>
              <a:rPr lang="cs-CZ" altLang="cs-CZ" sz="1600" dirty="0">
                <a:solidFill>
                  <a:srgbClr val="000000"/>
                </a:solidFill>
                <a:latin typeface="Arial" panose="020B0604020202020204" pitchFamily="34" charset="0"/>
              </a:rPr>
              <a:t>obsahuje původní data z mnoha zdrojů</a:t>
            </a:r>
            <a:br>
              <a:rPr lang="cs-CZ" altLang="cs-CZ" sz="1600" dirty="0">
                <a:solidFill>
                  <a:srgbClr val="000000"/>
                </a:solidFill>
                <a:latin typeface="Arial" panose="020B0604020202020204" pitchFamily="34" charset="0"/>
              </a:rPr>
            </a:br>
            <a:r>
              <a:rPr lang="cs-CZ" altLang="cs-CZ" sz="1600" dirty="0">
                <a:solidFill>
                  <a:srgbClr val="000000"/>
                </a:solidFill>
                <a:latin typeface="Arial" panose="020B0604020202020204" pitchFamily="34" charset="0"/>
              </a:rPr>
              <a:t>-</a:t>
            </a:r>
            <a:r>
              <a:rPr lang="en-US" altLang="cs-CZ" sz="1600" dirty="0">
                <a:solidFill>
                  <a:srgbClr val="000000"/>
                </a:solidFill>
                <a:latin typeface="Arial" panose="020B0604020202020204" pitchFamily="34" charset="0"/>
              </a:rPr>
              <a:t> </a:t>
            </a:r>
            <a:r>
              <a:rPr lang="cs-CZ" altLang="cs-CZ" sz="1600" dirty="0">
                <a:solidFill>
                  <a:srgbClr val="000000"/>
                </a:solidFill>
                <a:latin typeface="Arial" panose="020B0604020202020204" pitchFamily="34" charset="0"/>
              </a:rPr>
              <a:t>výběr „správných“ dat je ponechán na uživateli</a:t>
            </a:r>
            <a:br>
              <a:rPr lang="cs-CZ" altLang="cs-CZ" sz="1600" dirty="0">
                <a:solidFill>
                  <a:srgbClr val="000000"/>
                </a:solidFill>
                <a:latin typeface="Arial" panose="020B0604020202020204" pitchFamily="34" charset="0"/>
              </a:rPr>
            </a:br>
            <a:r>
              <a:rPr lang="cs-CZ" altLang="cs-CZ" sz="1600" dirty="0">
                <a:solidFill>
                  <a:srgbClr val="000000"/>
                </a:solidFill>
                <a:latin typeface="Arial" panose="020B0604020202020204" pitchFamily="34" charset="0"/>
              </a:rPr>
              <a:t>-</a:t>
            </a:r>
            <a:r>
              <a:rPr lang="en-US" altLang="cs-CZ" sz="1600" dirty="0">
                <a:solidFill>
                  <a:srgbClr val="000000"/>
                </a:solidFill>
                <a:latin typeface="Arial" panose="020B0604020202020204" pitchFamily="34" charset="0"/>
              </a:rPr>
              <a:t> </a:t>
            </a:r>
            <a:r>
              <a:rPr lang="cs-CZ" altLang="cs-CZ" sz="1600" dirty="0">
                <a:solidFill>
                  <a:srgbClr val="000000"/>
                </a:solidFill>
                <a:latin typeface="Arial" panose="020B0604020202020204" pitchFamily="34" charset="0"/>
              </a:rPr>
              <a:t>příklady: </a:t>
            </a:r>
            <a:r>
              <a:rPr lang="cs-CZ" altLang="cs-CZ" sz="1600" dirty="0" err="1">
                <a:solidFill>
                  <a:srgbClr val="000000"/>
                </a:solidFill>
                <a:latin typeface="Arial" panose="020B0604020202020204" pitchFamily="34" charset="0"/>
              </a:rPr>
              <a:t>Gmelin</a:t>
            </a:r>
            <a:r>
              <a:rPr lang="cs-CZ" altLang="cs-CZ" sz="1600" dirty="0">
                <a:solidFill>
                  <a:srgbClr val="000000"/>
                </a:solidFill>
                <a:latin typeface="Arial" panose="020B0604020202020204" pitchFamily="34" charset="0"/>
              </a:rPr>
              <a:t>, </a:t>
            </a:r>
            <a:r>
              <a:rPr lang="cs-CZ" altLang="cs-CZ" sz="1600" dirty="0" err="1">
                <a:solidFill>
                  <a:srgbClr val="000000"/>
                </a:solidFill>
                <a:latin typeface="Arial" panose="020B0604020202020204" pitchFamily="34" charset="0"/>
              </a:rPr>
              <a:t>Beilstein</a:t>
            </a:r>
            <a:r>
              <a:rPr lang="cs-CZ" altLang="cs-CZ" sz="1600" dirty="0">
                <a:solidFill>
                  <a:srgbClr val="000000"/>
                </a:solidFill>
                <a:latin typeface="Arial" panose="020B0604020202020204" pitchFamily="34" charset="0"/>
              </a:rPr>
              <a:t>, </a:t>
            </a:r>
            <a:r>
              <a:rPr lang="cs-CZ" altLang="cs-CZ" sz="1600" dirty="0" err="1">
                <a:solidFill>
                  <a:srgbClr val="000000"/>
                </a:solidFill>
                <a:latin typeface="Arial" panose="020B0604020202020204" pitchFamily="34" charset="0"/>
              </a:rPr>
              <a:t>Mackay</a:t>
            </a:r>
            <a:r>
              <a:rPr lang="cs-CZ" altLang="cs-CZ" sz="1600" dirty="0">
                <a:solidFill>
                  <a:srgbClr val="000000"/>
                </a:solidFill>
                <a:latin typeface="Arial" panose="020B0604020202020204" pitchFamily="34" charset="0"/>
              </a:rPr>
              <a:t>, …</a:t>
            </a:r>
          </a:p>
          <a:p>
            <a:pPr eaLnBrk="1" hangingPunct="1">
              <a:lnSpc>
                <a:spcPct val="120000"/>
              </a:lnSpc>
              <a:spcBef>
                <a:spcPct val="50000"/>
              </a:spcBef>
            </a:pPr>
            <a:r>
              <a:rPr lang="en-US" altLang="cs-CZ" sz="1800" b="1" dirty="0">
                <a:solidFill>
                  <a:srgbClr val="FF0000"/>
                </a:solidFill>
                <a:latin typeface="Arial" panose="020B0604020202020204" pitchFamily="34" charset="0"/>
              </a:rPr>
              <a:t> </a:t>
            </a:r>
            <a:r>
              <a:rPr lang="cs-CZ" altLang="cs-CZ" sz="1800" b="1" dirty="0">
                <a:solidFill>
                  <a:srgbClr val="FF0000"/>
                </a:solidFill>
                <a:latin typeface="Arial" panose="020B0604020202020204" pitchFamily="34" charset="0"/>
              </a:rPr>
              <a:t>Doporučená data</a:t>
            </a:r>
            <a:r>
              <a:rPr lang="cs-CZ" altLang="cs-CZ" sz="1800" b="1" dirty="0">
                <a:solidFill>
                  <a:srgbClr val="000066"/>
                </a:solidFill>
                <a:latin typeface="Arial" panose="020B0604020202020204" pitchFamily="34" charset="0"/>
              </a:rPr>
              <a:t/>
            </a:r>
            <a:br>
              <a:rPr lang="cs-CZ" altLang="cs-CZ" sz="1800" b="1" dirty="0">
                <a:solidFill>
                  <a:srgbClr val="000066"/>
                </a:solidFill>
                <a:latin typeface="Arial" panose="020B0604020202020204" pitchFamily="34" charset="0"/>
              </a:rPr>
            </a:br>
            <a:r>
              <a:rPr lang="cs-CZ" altLang="cs-CZ" sz="1600" dirty="0">
                <a:solidFill>
                  <a:srgbClr val="000000"/>
                </a:solidFill>
                <a:latin typeface="Arial" panose="020B0604020202020204" pitchFamily="34" charset="0"/>
              </a:rPr>
              <a:t>-</a:t>
            </a:r>
            <a:r>
              <a:rPr lang="en-US" altLang="cs-CZ" sz="1600" dirty="0">
                <a:solidFill>
                  <a:srgbClr val="000000"/>
                </a:solidFill>
                <a:latin typeface="Arial" panose="020B0604020202020204" pitchFamily="34" charset="0"/>
              </a:rPr>
              <a:t> </a:t>
            </a:r>
            <a:r>
              <a:rPr lang="cs-CZ" altLang="cs-CZ" sz="1600" dirty="0">
                <a:solidFill>
                  <a:srgbClr val="000000"/>
                </a:solidFill>
                <a:latin typeface="Arial" panose="020B0604020202020204" pitchFamily="34" charset="0"/>
              </a:rPr>
              <a:t>obsahuje nejen původní data z mnoha zdrojů, ale také výběr „správných“ dat. </a:t>
            </a:r>
            <a:br>
              <a:rPr lang="cs-CZ" altLang="cs-CZ" sz="1600" dirty="0">
                <a:solidFill>
                  <a:srgbClr val="000000"/>
                </a:solidFill>
                <a:latin typeface="Arial" panose="020B0604020202020204" pitchFamily="34" charset="0"/>
              </a:rPr>
            </a:br>
            <a:r>
              <a:rPr lang="cs-CZ" altLang="cs-CZ" sz="1600" dirty="0">
                <a:latin typeface="Arial" panose="020B0604020202020204" pitchFamily="34" charset="0"/>
              </a:rPr>
              <a:t>-</a:t>
            </a:r>
            <a:r>
              <a:rPr lang="en-US" altLang="cs-CZ" sz="1600" dirty="0">
                <a:latin typeface="Arial" panose="020B0604020202020204" pitchFamily="34" charset="0"/>
              </a:rPr>
              <a:t> </a:t>
            </a:r>
            <a:r>
              <a:rPr lang="cs-CZ" altLang="cs-CZ" sz="1600" dirty="0">
                <a:latin typeface="Arial" panose="020B0604020202020204" pitchFamily="34" charset="0"/>
              </a:rPr>
              <a:t>pro koncového uživatele z praxe ideální</a:t>
            </a:r>
          </a:p>
          <a:p>
            <a:pPr eaLnBrk="1" hangingPunct="1">
              <a:spcBef>
                <a:spcPct val="50000"/>
              </a:spcBef>
              <a:buFontTx/>
              <a:buNone/>
            </a:pPr>
            <a:endParaRPr lang="cs-CZ" altLang="cs-CZ" sz="1600" b="1" dirty="0">
              <a:latin typeface="Arial" panose="020B0604020202020204" pitchFamily="34" charset="0"/>
            </a:endParaRPr>
          </a:p>
        </p:txBody>
      </p:sp>
    </p:spTree>
    <p:extLst>
      <p:ext uri="{BB962C8B-B14F-4D97-AF65-F5344CB8AC3E}">
        <p14:creationId xmlns:p14="http://schemas.microsoft.com/office/powerpoint/2010/main" val="3537797106"/>
      </p:ext>
    </p:extLst>
  </p:cSld>
  <p:clrMapOvr>
    <a:masterClrMapping/>
  </p:clrMapOvr>
  <p:transition spd="med">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dirty="0">
                <a:solidFill>
                  <a:srgbClr val="FFFFFF"/>
                </a:solidFill>
                <a:latin typeface="Arial" panose="020B0604020202020204" pitchFamily="34" charset="0"/>
              </a:rPr>
              <a:t>Zdroje experimentálních dat</a:t>
            </a:r>
            <a:endParaRPr lang="en-US" altLang="cs-CZ" sz="2400" b="1" dirty="0">
              <a:solidFill>
                <a:srgbClr val="FFFFFF"/>
              </a:solidFill>
              <a:latin typeface="Arial" panose="020B0604020202020204" pitchFamily="34" charset="0"/>
            </a:endParaRPr>
          </a:p>
        </p:txBody>
      </p:sp>
      <p:sp>
        <p:nvSpPr>
          <p:cNvPr id="82947" name="Text Box 3"/>
          <p:cNvSpPr txBox="1">
            <a:spLocks noChangeArrowheads="1"/>
          </p:cNvSpPr>
          <p:nvPr/>
        </p:nvSpPr>
        <p:spPr bwMode="auto">
          <a:xfrm>
            <a:off x="322263" y="1125538"/>
            <a:ext cx="8497887" cy="54530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800100" indent="-342900">
              <a:spcBef>
                <a:spcPct val="20000"/>
              </a:spcBef>
              <a:buChar char="–"/>
              <a:defRPr sz="2800">
                <a:solidFill>
                  <a:schemeClr val="tx1"/>
                </a:solidFill>
                <a:latin typeface="Times New Roman" panose="02020603050405020304" pitchFamily="18" charset="0"/>
              </a:defRPr>
            </a:lvl2pPr>
            <a:lvl3pPr marL="1257300" indent="-342900">
              <a:spcBef>
                <a:spcPct val="20000"/>
              </a:spcBef>
              <a:buChar char="•"/>
              <a:defRPr sz="2400">
                <a:solidFill>
                  <a:schemeClr val="tx1"/>
                </a:solidFill>
                <a:latin typeface="Times New Roman" panose="02020603050405020304" pitchFamily="18" charset="0"/>
              </a:defRPr>
            </a:lvl3pPr>
            <a:lvl4pPr marL="1714500" indent="-342900">
              <a:spcBef>
                <a:spcPct val="20000"/>
              </a:spcBef>
              <a:buChar char="–"/>
              <a:defRPr sz="2000">
                <a:solidFill>
                  <a:schemeClr val="tx1"/>
                </a:solidFill>
                <a:latin typeface="Times New Roman" panose="02020603050405020304" pitchFamily="18" charset="0"/>
              </a:defRPr>
            </a:lvl4pPr>
            <a:lvl5pPr marL="2171700" indent="-342900">
              <a:spcBef>
                <a:spcPct val="20000"/>
              </a:spcBef>
              <a:buChar char="»"/>
              <a:defRPr sz="2000">
                <a:solidFill>
                  <a:schemeClr val="tx1"/>
                </a:solidFill>
                <a:latin typeface="Times New Roman" panose="02020603050405020304" pitchFamily="18" charset="0"/>
              </a:defRPr>
            </a:lvl5pPr>
            <a:lvl6pPr marL="2628900" indent="-3429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86100" indent="-3429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43300" indent="-3429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000500" indent="-3429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30000"/>
              </a:lnSpc>
              <a:spcBef>
                <a:spcPct val="50000"/>
              </a:spcBef>
            </a:pPr>
            <a:r>
              <a:rPr lang="cs-CZ" altLang="cs-CZ" sz="1800" b="1">
                <a:solidFill>
                  <a:srgbClr val="000066"/>
                </a:solidFill>
                <a:latin typeface="Arial" panose="020B0604020202020204" pitchFamily="34" charset="0"/>
              </a:rPr>
              <a:t> </a:t>
            </a:r>
            <a:r>
              <a:rPr lang="en-US" altLang="cs-CZ" sz="1800" b="1">
                <a:solidFill>
                  <a:srgbClr val="000066"/>
                </a:solidFill>
                <a:latin typeface="Arial" panose="020B0604020202020204" pitchFamily="34" charset="0"/>
              </a:rPr>
              <a:t>Instituce</a:t>
            </a:r>
          </a:p>
          <a:p>
            <a:pPr lvl="1" eaLnBrk="1" hangingPunct="1">
              <a:lnSpc>
                <a:spcPct val="130000"/>
              </a:lnSpc>
              <a:spcBef>
                <a:spcPct val="50000"/>
              </a:spcBef>
              <a:buFont typeface="Wingdings" panose="05000000000000000000" pitchFamily="2" charset="2"/>
              <a:buChar char="Ø"/>
            </a:pPr>
            <a:r>
              <a:rPr lang="cs-CZ" altLang="cs-CZ" sz="1600">
                <a:latin typeface="Arial" panose="020B0604020202020204" pitchFamily="34" charset="0"/>
              </a:rPr>
              <a:t> </a:t>
            </a:r>
            <a:r>
              <a:rPr lang="en-US" altLang="cs-CZ" sz="1600">
                <a:latin typeface="Arial" panose="020B0604020202020204" pitchFamily="34" charset="0"/>
              </a:rPr>
              <a:t>IUPAC (International Union for Pure and Applied Chemistry</a:t>
            </a:r>
            <a:r>
              <a:rPr lang="cs-CZ" altLang="cs-CZ" sz="1600">
                <a:latin typeface="Arial" panose="020B0604020202020204" pitchFamily="34" charset="0"/>
              </a:rPr>
              <a:t>, </a:t>
            </a:r>
            <a:r>
              <a:rPr lang="cs-CZ" altLang="cs-CZ" sz="1600">
                <a:solidFill>
                  <a:srgbClr val="000066"/>
                </a:solidFill>
                <a:latin typeface="Arial" panose="020B0604020202020204" pitchFamily="34" charset="0"/>
              </a:rPr>
              <a:t>w</a:t>
            </a:r>
            <a:r>
              <a:rPr lang="en-US" altLang="cs-CZ" sz="1600">
                <a:solidFill>
                  <a:srgbClr val="000066"/>
                </a:solidFill>
                <a:latin typeface="Arial" panose="020B0604020202020204" pitchFamily="34" charset="0"/>
              </a:rPr>
              <a:t>ww.iupac.org</a:t>
            </a:r>
          </a:p>
          <a:p>
            <a:pPr lvl="1" eaLnBrk="1" hangingPunct="1">
              <a:lnSpc>
                <a:spcPct val="130000"/>
              </a:lnSpc>
              <a:spcBef>
                <a:spcPct val="50000"/>
              </a:spcBef>
              <a:buFont typeface="Wingdings" panose="05000000000000000000" pitchFamily="2" charset="2"/>
              <a:buChar char="Ø"/>
            </a:pPr>
            <a:r>
              <a:rPr lang="cs-CZ" altLang="cs-CZ" sz="1600">
                <a:latin typeface="Arial" panose="020B0604020202020204" pitchFamily="34" charset="0"/>
              </a:rPr>
              <a:t> </a:t>
            </a:r>
            <a:r>
              <a:rPr lang="en-US" altLang="cs-CZ" sz="1600">
                <a:latin typeface="Arial" panose="020B0604020202020204" pitchFamily="34" charset="0"/>
              </a:rPr>
              <a:t>CODATA</a:t>
            </a:r>
            <a:r>
              <a:rPr lang="cs-CZ" altLang="cs-CZ" sz="1600">
                <a:latin typeface="Arial" panose="020B0604020202020204" pitchFamily="34" charset="0"/>
              </a:rPr>
              <a:t> </a:t>
            </a:r>
            <a:r>
              <a:rPr lang="en-US" altLang="cs-CZ" sz="1600">
                <a:latin typeface="Arial" panose="020B0604020202020204" pitchFamily="34" charset="0"/>
              </a:rPr>
              <a:t>(Committee on Data for Science and Technology )</a:t>
            </a:r>
            <a:r>
              <a:rPr lang="cs-CZ" altLang="cs-CZ" sz="1600">
                <a:latin typeface="Arial" panose="020B0604020202020204" pitchFamily="34" charset="0"/>
              </a:rPr>
              <a:t>,</a:t>
            </a:r>
            <a:r>
              <a:rPr lang="en-US" altLang="cs-CZ" sz="1600">
                <a:latin typeface="Arial" panose="020B0604020202020204" pitchFamily="34" charset="0"/>
              </a:rPr>
              <a:t> </a:t>
            </a:r>
            <a:r>
              <a:rPr lang="en-US" altLang="cs-CZ" sz="1600">
                <a:solidFill>
                  <a:srgbClr val="000066"/>
                </a:solidFill>
                <a:latin typeface="Arial" panose="020B0604020202020204" pitchFamily="34" charset="0"/>
              </a:rPr>
              <a:t>www.codata.org</a:t>
            </a:r>
            <a:endParaRPr lang="cs-CZ" altLang="cs-CZ" sz="1600">
              <a:solidFill>
                <a:srgbClr val="000066"/>
              </a:solidFill>
              <a:latin typeface="Arial" panose="020B0604020202020204" pitchFamily="34" charset="0"/>
            </a:endParaRPr>
          </a:p>
          <a:p>
            <a:pPr lvl="1" eaLnBrk="1" hangingPunct="1">
              <a:lnSpc>
                <a:spcPct val="130000"/>
              </a:lnSpc>
              <a:spcBef>
                <a:spcPct val="50000"/>
              </a:spcBef>
              <a:buFont typeface="Wingdings" panose="05000000000000000000" pitchFamily="2" charset="2"/>
              <a:buChar char="Ø"/>
            </a:pPr>
            <a:r>
              <a:rPr lang="cs-CZ" altLang="cs-CZ" sz="1600">
                <a:solidFill>
                  <a:srgbClr val="000066"/>
                </a:solidFill>
                <a:latin typeface="Arial" panose="020B0604020202020204" pitchFamily="34" charset="0"/>
              </a:rPr>
              <a:t> </a:t>
            </a:r>
            <a:r>
              <a:rPr lang="cs-CZ" altLang="cs-CZ" sz="1600">
                <a:latin typeface="Arial" panose="020B0604020202020204" pitchFamily="34" charset="0"/>
              </a:rPr>
              <a:t>NIST </a:t>
            </a:r>
            <a:r>
              <a:rPr lang="en-US" altLang="cs-CZ" sz="1600">
                <a:latin typeface="Arial" panose="020B0604020202020204" pitchFamily="34" charset="0"/>
              </a:rPr>
              <a:t>(National Institute of Standards and Technology),</a:t>
            </a:r>
            <a:r>
              <a:rPr lang="en-US" altLang="cs-CZ" sz="1600">
                <a:solidFill>
                  <a:srgbClr val="000066"/>
                </a:solidFill>
                <a:latin typeface="Arial" panose="020B0604020202020204" pitchFamily="34" charset="0"/>
              </a:rPr>
              <a:t> www.nist.gov</a:t>
            </a:r>
          </a:p>
          <a:p>
            <a:pPr lvl="1" eaLnBrk="1" hangingPunct="1">
              <a:lnSpc>
                <a:spcPct val="130000"/>
              </a:lnSpc>
              <a:spcBef>
                <a:spcPct val="50000"/>
              </a:spcBef>
              <a:buFont typeface="Wingdings" panose="05000000000000000000" pitchFamily="2" charset="2"/>
              <a:buChar char="Ø"/>
            </a:pPr>
            <a:r>
              <a:rPr lang="cs-CZ" altLang="cs-CZ" sz="1600">
                <a:latin typeface="Arial" panose="020B0604020202020204" pitchFamily="34" charset="0"/>
              </a:rPr>
              <a:t> </a:t>
            </a:r>
            <a:r>
              <a:rPr lang="en-US" altLang="cs-CZ" sz="1600">
                <a:latin typeface="Arial" panose="020B0604020202020204" pitchFamily="34" charset="0"/>
              </a:rPr>
              <a:t>DIPPR (Design Institute for Physical Properties, USA)</a:t>
            </a:r>
            <a:r>
              <a:rPr lang="cs-CZ" altLang="cs-CZ" sz="1600">
                <a:latin typeface="Arial" panose="020B0604020202020204" pitchFamily="34" charset="0"/>
              </a:rPr>
              <a:t>,</a:t>
            </a:r>
            <a:r>
              <a:rPr lang="en-US" altLang="cs-CZ" sz="1600">
                <a:latin typeface="Arial" panose="020B0604020202020204" pitchFamily="34" charset="0"/>
              </a:rPr>
              <a:t> </a:t>
            </a:r>
            <a:r>
              <a:rPr lang="en-US" altLang="cs-CZ" sz="1600">
                <a:solidFill>
                  <a:srgbClr val="000066"/>
                </a:solidFill>
                <a:latin typeface="Arial" panose="020B0604020202020204" pitchFamily="34" charset="0"/>
              </a:rPr>
              <a:t>http://dippr.byu.edu </a:t>
            </a:r>
            <a:endParaRPr lang="cs-CZ" altLang="cs-CZ" sz="1600">
              <a:solidFill>
                <a:srgbClr val="000066"/>
              </a:solidFill>
              <a:latin typeface="Arial" panose="020B0604020202020204" pitchFamily="34" charset="0"/>
            </a:endParaRPr>
          </a:p>
          <a:p>
            <a:pPr lvl="1" eaLnBrk="1" hangingPunct="1">
              <a:lnSpc>
                <a:spcPct val="130000"/>
              </a:lnSpc>
              <a:spcBef>
                <a:spcPct val="50000"/>
              </a:spcBef>
              <a:buFont typeface="Wingdings" panose="05000000000000000000" pitchFamily="2" charset="2"/>
              <a:buChar char="Ø"/>
            </a:pPr>
            <a:endParaRPr lang="cs-CZ" altLang="cs-CZ" sz="1600">
              <a:solidFill>
                <a:srgbClr val="000066"/>
              </a:solidFill>
              <a:latin typeface="Arial" panose="020B0604020202020204" pitchFamily="34" charset="0"/>
            </a:endParaRPr>
          </a:p>
          <a:p>
            <a:pPr lvl="1" eaLnBrk="1" hangingPunct="1">
              <a:lnSpc>
                <a:spcPct val="130000"/>
              </a:lnSpc>
              <a:spcBef>
                <a:spcPct val="50000"/>
              </a:spcBef>
              <a:buFont typeface="Wingdings" panose="05000000000000000000" pitchFamily="2" charset="2"/>
              <a:buChar char="Ø"/>
            </a:pPr>
            <a:endParaRPr lang="cs-CZ" altLang="cs-CZ" sz="1600">
              <a:solidFill>
                <a:srgbClr val="000066"/>
              </a:solidFill>
              <a:latin typeface="Arial" panose="020B0604020202020204" pitchFamily="34" charset="0"/>
            </a:endParaRPr>
          </a:p>
          <a:p>
            <a:pPr lvl="1" eaLnBrk="1" hangingPunct="1">
              <a:lnSpc>
                <a:spcPct val="130000"/>
              </a:lnSpc>
              <a:spcBef>
                <a:spcPct val="50000"/>
              </a:spcBef>
              <a:buFont typeface="Wingdings" panose="05000000000000000000" pitchFamily="2" charset="2"/>
              <a:buChar char="Ø"/>
            </a:pPr>
            <a:endParaRPr lang="cs-CZ" altLang="cs-CZ" sz="1600">
              <a:solidFill>
                <a:srgbClr val="000066"/>
              </a:solidFill>
              <a:latin typeface="Arial" panose="020B0604020202020204" pitchFamily="34" charset="0"/>
            </a:endParaRPr>
          </a:p>
          <a:p>
            <a:pPr lvl="1" eaLnBrk="1" hangingPunct="1">
              <a:lnSpc>
                <a:spcPct val="130000"/>
              </a:lnSpc>
              <a:spcBef>
                <a:spcPct val="50000"/>
              </a:spcBef>
              <a:buFont typeface="Wingdings" panose="05000000000000000000" pitchFamily="2" charset="2"/>
              <a:buChar char="Ø"/>
            </a:pPr>
            <a:endParaRPr lang="en-US" altLang="cs-CZ" sz="1600">
              <a:solidFill>
                <a:srgbClr val="000066"/>
              </a:solidFill>
              <a:latin typeface="Arial" panose="020B0604020202020204" pitchFamily="34" charset="0"/>
            </a:endParaRPr>
          </a:p>
          <a:p>
            <a:pPr eaLnBrk="1" hangingPunct="1">
              <a:lnSpc>
                <a:spcPct val="130000"/>
              </a:lnSpc>
              <a:spcBef>
                <a:spcPct val="50000"/>
              </a:spcBef>
            </a:pPr>
            <a:r>
              <a:rPr lang="cs-CZ" altLang="cs-CZ" sz="1800" b="1">
                <a:solidFill>
                  <a:srgbClr val="000066"/>
                </a:solidFill>
                <a:latin typeface="Arial" panose="020B0604020202020204" pitchFamily="34" charset="0"/>
              </a:rPr>
              <a:t> </a:t>
            </a:r>
            <a:r>
              <a:rPr lang="en-US" altLang="cs-CZ" sz="1800" b="1">
                <a:solidFill>
                  <a:srgbClr val="000066"/>
                </a:solidFill>
                <a:latin typeface="Arial" panose="020B0604020202020204" pitchFamily="34" charset="0"/>
              </a:rPr>
              <a:t>Knihy</a:t>
            </a:r>
            <a:r>
              <a:rPr lang="cs-CZ" altLang="cs-CZ" sz="1800" b="1">
                <a:solidFill>
                  <a:srgbClr val="000066"/>
                </a:solidFill>
                <a:latin typeface="Arial" panose="020B0604020202020204" pitchFamily="34" charset="0"/>
              </a:rPr>
              <a:t>, Encyklopedie </a:t>
            </a:r>
          </a:p>
          <a:p>
            <a:pPr eaLnBrk="1" hangingPunct="1">
              <a:lnSpc>
                <a:spcPct val="130000"/>
              </a:lnSpc>
              <a:spcBef>
                <a:spcPct val="50000"/>
              </a:spcBef>
            </a:pPr>
            <a:r>
              <a:rPr lang="cs-CZ" altLang="cs-CZ" sz="1800" b="1">
                <a:solidFill>
                  <a:srgbClr val="000066"/>
                </a:solidFill>
                <a:latin typeface="Arial" panose="020B0604020202020204" pitchFamily="34" charset="0"/>
              </a:rPr>
              <a:t> </a:t>
            </a:r>
            <a:r>
              <a:rPr lang="en-US" altLang="cs-CZ" sz="1800" b="1">
                <a:solidFill>
                  <a:srgbClr val="000066"/>
                </a:solidFill>
                <a:latin typeface="Arial" panose="020B0604020202020204" pitchFamily="34" charset="0"/>
              </a:rPr>
              <a:t>Odborn</a:t>
            </a:r>
            <a:r>
              <a:rPr lang="cs-CZ" altLang="cs-CZ" sz="1800" b="1">
                <a:solidFill>
                  <a:srgbClr val="000066"/>
                </a:solidFill>
                <a:latin typeface="Arial" panose="020B0604020202020204" pitchFamily="34" charset="0"/>
              </a:rPr>
              <a:t>é časopisy</a:t>
            </a:r>
          </a:p>
          <a:p>
            <a:pPr eaLnBrk="1" hangingPunct="1">
              <a:lnSpc>
                <a:spcPct val="130000"/>
              </a:lnSpc>
              <a:spcBef>
                <a:spcPct val="50000"/>
              </a:spcBef>
            </a:pPr>
            <a:r>
              <a:rPr lang="cs-CZ" altLang="cs-CZ" sz="1800" b="1">
                <a:solidFill>
                  <a:srgbClr val="000066"/>
                </a:solidFill>
                <a:latin typeface="Arial" panose="020B0604020202020204" pitchFamily="34" charset="0"/>
              </a:rPr>
              <a:t> Databáze </a:t>
            </a:r>
          </a:p>
        </p:txBody>
      </p:sp>
      <p:pic>
        <p:nvPicPr>
          <p:cNvPr id="82948" name="Picture 4"/>
          <p:cNvPicPr>
            <a:picLocks noChangeAspect="1" noChangeArrowheads="1"/>
          </p:cNvPicPr>
          <p:nvPr/>
        </p:nvPicPr>
        <p:blipFill>
          <a:blip r:embed="rId3">
            <a:extLst>
              <a:ext uri="{28A0092B-C50C-407E-A947-70E740481C1C}">
                <a14:useLocalDpi xmlns:a14="http://schemas.microsoft.com/office/drawing/2010/main" val="0"/>
              </a:ext>
            </a:extLst>
          </a:blip>
          <a:srcRect l="919" t="13927" r="1837" b="3767"/>
          <a:stretch>
            <a:fillRect/>
          </a:stretch>
        </p:blipFill>
        <p:spPr bwMode="auto">
          <a:xfrm>
            <a:off x="835025" y="3429000"/>
            <a:ext cx="2016125" cy="1247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49" name="Picture 5"/>
          <p:cNvPicPr>
            <a:picLocks noChangeAspect="1" noChangeArrowheads="1"/>
          </p:cNvPicPr>
          <p:nvPr/>
        </p:nvPicPr>
        <p:blipFill>
          <a:blip r:embed="rId4">
            <a:extLst>
              <a:ext uri="{28A0092B-C50C-407E-A947-70E740481C1C}">
                <a14:useLocalDpi xmlns:a14="http://schemas.microsoft.com/office/drawing/2010/main" val="0"/>
              </a:ext>
            </a:extLst>
          </a:blip>
          <a:srcRect t="13286" r="1477" b="3073"/>
          <a:stretch>
            <a:fillRect/>
          </a:stretch>
        </p:blipFill>
        <p:spPr bwMode="auto">
          <a:xfrm>
            <a:off x="3059113" y="3429000"/>
            <a:ext cx="1800225" cy="1117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50" name="Picture 6"/>
          <p:cNvPicPr>
            <a:picLocks noChangeAspect="1" noChangeArrowheads="1"/>
          </p:cNvPicPr>
          <p:nvPr/>
        </p:nvPicPr>
        <p:blipFill>
          <a:blip r:embed="rId5">
            <a:extLst>
              <a:ext uri="{28A0092B-C50C-407E-A947-70E740481C1C}">
                <a14:useLocalDpi xmlns:a14="http://schemas.microsoft.com/office/drawing/2010/main" val="0"/>
              </a:ext>
            </a:extLst>
          </a:blip>
          <a:srcRect t="13118" r="1613" b="2177"/>
          <a:stretch>
            <a:fillRect/>
          </a:stretch>
        </p:blipFill>
        <p:spPr bwMode="auto">
          <a:xfrm>
            <a:off x="4932363" y="3429000"/>
            <a:ext cx="1871662" cy="11795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51" name="Picture 7"/>
          <p:cNvPicPr>
            <a:picLocks noChangeAspect="1" noChangeArrowheads="1"/>
          </p:cNvPicPr>
          <p:nvPr/>
        </p:nvPicPr>
        <p:blipFill>
          <a:blip r:embed="rId6">
            <a:extLst>
              <a:ext uri="{28A0092B-C50C-407E-A947-70E740481C1C}">
                <a14:useLocalDpi xmlns:a14="http://schemas.microsoft.com/office/drawing/2010/main" val="0"/>
              </a:ext>
            </a:extLst>
          </a:blip>
          <a:srcRect l="1208" t="13316" r="2051" b="10590"/>
          <a:stretch>
            <a:fillRect/>
          </a:stretch>
        </p:blipFill>
        <p:spPr bwMode="auto">
          <a:xfrm>
            <a:off x="7019925" y="3429000"/>
            <a:ext cx="1873250" cy="1077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410525"/>
      </p:ext>
    </p:extLst>
  </p:cSld>
  <p:clrMapOvr>
    <a:masterClrMapping/>
  </p:clrMapOvr>
  <p:transition spd="med">
    <p:pull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0" y="0"/>
            <a:ext cx="9144000" cy="457200"/>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cs-CZ" altLang="cs-CZ" sz="2400" b="1" dirty="0">
                <a:solidFill>
                  <a:srgbClr val="FFFFFF"/>
                </a:solidFill>
                <a:latin typeface="Arial" panose="020B0604020202020204" pitchFamily="34" charset="0"/>
              </a:rPr>
              <a:t>Zdroje experimentálních dat</a:t>
            </a:r>
            <a:r>
              <a:rPr lang="en-US" altLang="cs-CZ" sz="2400" b="1" dirty="0">
                <a:solidFill>
                  <a:srgbClr val="FFFFFF"/>
                </a:solidFill>
                <a:latin typeface="Arial" panose="020B0604020202020204" pitchFamily="34" charset="0"/>
              </a:rPr>
              <a:t>: </a:t>
            </a:r>
            <a:r>
              <a:rPr lang="en-US" altLang="cs-CZ" sz="2400" b="1" dirty="0" err="1">
                <a:solidFill>
                  <a:srgbClr val="FFFFFF"/>
                </a:solidFill>
                <a:latin typeface="Arial" panose="020B0604020202020204" pitchFamily="34" charset="0"/>
              </a:rPr>
              <a:t>Knihy</a:t>
            </a:r>
            <a:r>
              <a:rPr lang="en-US" altLang="cs-CZ" sz="2400" b="1" dirty="0">
                <a:solidFill>
                  <a:srgbClr val="FFFFFF"/>
                </a:solidFill>
                <a:latin typeface="Arial" panose="020B0604020202020204" pitchFamily="34" charset="0"/>
              </a:rPr>
              <a:t>/</a:t>
            </a:r>
            <a:r>
              <a:rPr lang="en-US" altLang="cs-CZ" sz="2400" b="1" dirty="0" err="1">
                <a:solidFill>
                  <a:srgbClr val="FFFFFF"/>
                </a:solidFill>
                <a:latin typeface="Arial" panose="020B0604020202020204" pitchFamily="34" charset="0"/>
              </a:rPr>
              <a:t>Encyklopedie</a:t>
            </a:r>
            <a:endParaRPr lang="en-US" altLang="cs-CZ" sz="2400" b="1" dirty="0">
              <a:solidFill>
                <a:srgbClr val="FFFFFF"/>
              </a:solidFill>
              <a:latin typeface="Arial" panose="020B0604020202020204" pitchFamily="34" charset="0"/>
            </a:endParaRPr>
          </a:p>
        </p:txBody>
      </p:sp>
      <p:sp>
        <p:nvSpPr>
          <p:cNvPr id="84995" name="Rectangle 4"/>
          <p:cNvSpPr>
            <a:spLocks noChangeArrowheads="1"/>
          </p:cNvSpPr>
          <p:nvPr/>
        </p:nvSpPr>
        <p:spPr bwMode="auto">
          <a:xfrm>
            <a:off x="179388" y="476250"/>
            <a:ext cx="8785225" cy="623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20000"/>
              </a:lnSpc>
              <a:buFontTx/>
              <a:buNone/>
            </a:pPr>
            <a:r>
              <a:rPr lang="en-US" altLang="cs-CZ" sz="2400" b="1" dirty="0" err="1" smtClean="0">
                <a:solidFill>
                  <a:srgbClr val="000066"/>
                </a:solidFill>
                <a:latin typeface="Arial" panose="020B0604020202020204" pitchFamily="34" charset="0"/>
              </a:rPr>
              <a:t>Knihy</a:t>
            </a:r>
            <a:endParaRPr lang="en-US" altLang="cs-CZ" sz="2400" b="1" dirty="0">
              <a:solidFill>
                <a:srgbClr val="000066"/>
              </a:solidFill>
              <a:latin typeface="Arial" panose="020B0604020202020204" pitchFamily="34" charset="0"/>
            </a:endParaRPr>
          </a:p>
          <a:p>
            <a:pPr eaLnBrk="1" hangingPunct="1"/>
            <a:r>
              <a:rPr lang="en-US" altLang="cs-CZ" sz="1400" dirty="0">
                <a:latin typeface="Arial" panose="020B0604020202020204" pitchFamily="34" charset="0"/>
              </a:rPr>
              <a:t> </a:t>
            </a:r>
            <a:r>
              <a:rPr lang="cs-CZ" altLang="cs-CZ" sz="1400" dirty="0">
                <a:latin typeface="Arial" panose="020B0604020202020204" pitchFamily="34" charset="0"/>
              </a:rPr>
              <a:t>Často nejsou zahrnuty v </a:t>
            </a:r>
            <a:r>
              <a:rPr lang="cs-CZ" altLang="cs-CZ" sz="1400" dirty="0" err="1">
                <a:latin typeface="Arial" panose="020B0604020202020204" pitchFamily="34" charset="0"/>
              </a:rPr>
              <a:t>Chemical</a:t>
            </a:r>
            <a:r>
              <a:rPr lang="cs-CZ" altLang="cs-CZ" sz="1400" dirty="0">
                <a:latin typeface="Arial" panose="020B0604020202020204" pitchFamily="34" charset="0"/>
              </a:rPr>
              <a:t> </a:t>
            </a:r>
            <a:r>
              <a:rPr lang="cs-CZ" altLang="cs-CZ" sz="1400" dirty="0" err="1">
                <a:latin typeface="Arial" panose="020B0604020202020204" pitchFamily="34" charset="0"/>
              </a:rPr>
              <a:t>Abstracts</a:t>
            </a:r>
            <a:r>
              <a:rPr lang="cs-CZ" altLang="cs-CZ" sz="1400" dirty="0">
                <a:latin typeface="Arial" panose="020B0604020202020204" pitchFamily="34" charset="0"/>
              </a:rPr>
              <a:t>/</a:t>
            </a:r>
            <a:r>
              <a:rPr lang="cs-CZ" altLang="cs-CZ" sz="1400" dirty="0" err="1">
                <a:latin typeface="Arial" panose="020B0604020202020204" pitchFamily="34" charset="0"/>
              </a:rPr>
              <a:t>SciFinder</a:t>
            </a:r>
            <a:endParaRPr lang="en-US" altLang="cs-CZ" sz="1400" dirty="0">
              <a:latin typeface="Arial" panose="020B0604020202020204" pitchFamily="34" charset="0"/>
            </a:endParaRPr>
          </a:p>
          <a:p>
            <a:pPr eaLnBrk="1" hangingPunct="1"/>
            <a:r>
              <a:rPr lang="en-US" altLang="cs-CZ" sz="1400" dirty="0">
                <a:latin typeface="Arial" panose="020B0604020202020204" pitchFamily="34" charset="0"/>
              </a:rPr>
              <a:t> </a:t>
            </a:r>
            <a:r>
              <a:rPr lang="cs-CZ" altLang="cs-CZ" sz="1400" dirty="0">
                <a:latin typeface="Arial" panose="020B0604020202020204" pitchFamily="34" charset="0"/>
              </a:rPr>
              <a:t>Údaje velmi rychle zastarávají – vydání knihy je časově náročné</a:t>
            </a:r>
            <a:endParaRPr lang="en-US" altLang="cs-CZ" sz="1400" dirty="0">
              <a:latin typeface="Arial" panose="020B0604020202020204" pitchFamily="34" charset="0"/>
            </a:endParaRPr>
          </a:p>
          <a:p>
            <a:pPr eaLnBrk="1" hangingPunct="1">
              <a:lnSpc>
                <a:spcPct val="120000"/>
              </a:lnSpc>
              <a:buFontTx/>
              <a:buNone/>
            </a:pPr>
            <a:endParaRPr lang="cs-CZ" altLang="cs-CZ" sz="1600" b="1" dirty="0">
              <a:solidFill>
                <a:srgbClr val="000066"/>
              </a:solidFill>
              <a:latin typeface="Arial" panose="020B0604020202020204" pitchFamily="34" charset="0"/>
            </a:endParaRPr>
          </a:p>
          <a:p>
            <a:pPr eaLnBrk="1" hangingPunct="1">
              <a:lnSpc>
                <a:spcPct val="120000"/>
              </a:lnSpc>
              <a:buFontTx/>
              <a:buNone/>
            </a:pPr>
            <a:r>
              <a:rPr lang="en-US" altLang="cs-CZ" sz="1600" b="1" dirty="0" smtClean="0">
                <a:solidFill>
                  <a:srgbClr val="000066"/>
                </a:solidFill>
                <a:latin typeface="Arial" panose="020B0604020202020204" pitchFamily="34" charset="0"/>
              </a:rPr>
              <a:t>“V</a:t>
            </a:r>
            <a:r>
              <a:rPr lang="cs-CZ" altLang="cs-CZ" sz="1600" b="1" dirty="0" err="1" smtClean="0">
                <a:solidFill>
                  <a:srgbClr val="000066"/>
                </a:solidFill>
                <a:latin typeface="Arial" panose="020B0604020202020204" pitchFamily="34" charset="0"/>
              </a:rPr>
              <a:t>šeobecné</a:t>
            </a:r>
            <a:r>
              <a:rPr lang="cs-CZ" altLang="cs-CZ" sz="1600" b="1" dirty="0" smtClean="0">
                <a:solidFill>
                  <a:srgbClr val="000066"/>
                </a:solidFill>
                <a:latin typeface="Arial" panose="020B0604020202020204" pitchFamily="34" charset="0"/>
              </a:rPr>
              <a:t>“ příručky</a:t>
            </a:r>
            <a:endParaRPr lang="cs-CZ" altLang="cs-CZ" sz="1600" b="1" dirty="0">
              <a:solidFill>
                <a:srgbClr val="000066"/>
              </a:solidFill>
              <a:latin typeface="Arial" panose="020B0604020202020204" pitchFamily="34" charset="0"/>
            </a:endParaRPr>
          </a:p>
          <a:p>
            <a:pPr eaLnBrk="1" hangingPunct="1">
              <a:lnSpc>
                <a:spcPct val="120000"/>
              </a:lnSpc>
            </a:pPr>
            <a:r>
              <a:rPr lang="cs-CZ" altLang="cs-CZ" sz="1600" dirty="0">
                <a:latin typeface="Arial" panose="020B0604020202020204" pitchFamily="34" charset="0"/>
              </a:rPr>
              <a:t> </a:t>
            </a:r>
            <a:r>
              <a:rPr lang="cs-CZ" altLang="cs-CZ" sz="1600" dirty="0" err="1">
                <a:latin typeface="Arial" panose="020B0604020202020204" pitchFamily="34" charset="0"/>
              </a:rPr>
              <a:t>D.L.Perry</a:t>
            </a:r>
            <a:r>
              <a:rPr lang="cs-CZ" altLang="cs-CZ" sz="1600" dirty="0">
                <a:latin typeface="Arial" panose="020B0604020202020204" pitchFamily="34" charset="0"/>
              </a:rPr>
              <a:t> (Handbook </a:t>
            </a:r>
            <a:r>
              <a:rPr lang="cs-CZ" altLang="cs-CZ" sz="1600" dirty="0" err="1">
                <a:latin typeface="Arial" panose="020B0604020202020204" pitchFamily="34" charset="0"/>
              </a:rPr>
              <a:t>of</a:t>
            </a:r>
            <a:r>
              <a:rPr lang="cs-CZ" altLang="cs-CZ" sz="1600" dirty="0">
                <a:latin typeface="Arial" panose="020B0604020202020204" pitchFamily="34" charset="0"/>
              </a:rPr>
              <a:t> </a:t>
            </a:r>
            <a:r>
              <a:rPr lang="cs-CZ" altLang="cs-CZ" sz="1600" dirty="0" err="1">
                <a:latin typeface="Arial" panose="020B0604020202020204" pitchFamily="34" charset="0"/>
              </a:rPr>
              <a:t>Inorganic</a:t>
            </a:r>
            <a:r>
              <a:rPr lang="cs-CZ" altLang="cs-CZ" sz="1600" dirty="0">
                <a:latin typeface="Arial" panose="020B0604020202020204" pitchFamily="34" charset="0"/>
              </a:rPr>
              <a:t> </a:t>
            </a:r>
            <a:r>
              <a:rPr lang="cs-CZ" altLang="cs-CZ" sz="1600" dirty="0" err="1">
                <a:latin typeface="Arial" panose="020B0604020202020204" pitchFamily="34" charset="0"/>
              </a:rPr>
              <a:t>Compounds</a:t>
            </a:r>
            <a:r>
              <a:rPr lang="cs-CZ" altLang="cs-CZ" sz="1600" dirty="0">
                <a:latin typeface="Arial" panose="020B0604020202020204" pitchFamily="34" charset="0"/>
              </a:rPr>
              <a:t> 1995) </a:t>
            </a:r>
          </a:p>
          <a:p>
            <a:pPr eaLnBrk="1" hangingPunct="1">
              <a:lnSpc>
                <a:spcPct val="120000"/>
              </a:lnSpc>
            </a:pPr>
            <a:r>
              <a:rPr lang="cs-CZ" altLang="cs-CZ" sz="1600" dirty="0">
                <a:latin typeface="Arial" panose="020B0604020202020204" pitchFamily="34" charset="0"/>
              </a:rPr>
              <a:t> </a:t>
            </a:r>
            <a:r>
              <a:rPr lang="cs-CZ" altLang="cs-CZ" sz="1600" dirty="0" err="1">
                <a:latin typeface="Arial" panose="020B0604020202020204" pitchFamily="34" charset="0"/>
              </a:rPr>
              <a:t>N.B.Vargaftik</a:t>
            </a:r>
            <a:r>
              <a:rPr lang="cs-CZ" altLang="cs-CZ" sz="1600" dirty="0">
                <a:latin typeface="Arial" panose="020B0604020202020204" pitchFamily="34" charset="0"/>
              </a:rPr>
              <a:t> (Handbook </a:t>
            </a:r>
            <a:r>
              <a:rPr lang="cs-CZ" altLang="cs-CZ" sz="1600" dirty="0" err="1">
                <a:latin typeface="Arial" panose="020B0604020202020204" pitchFamily="34" charset="0"/>
              </a:rPr>
              <a:t>of</a:t>
            </a:r>
            <a:r>
              <a:rPr lang="cs-CZ" altLang="cs-CZ" sz="1600" dirty="0">
                <a:latin typeface="Arial" panose="020B0604020202020204" pitchFamily="34" charset="0"/>
              </a:rPr>
              <a:t> </a:t>
            </a:r>
            <a:r>
              <a:rPr lang="cs-CZ" altLang="cs-CZ" sz="1600" dirty="0" err="1">
                <a:latin typeface="Arial" panose="020B0604020202020204" pitchFamily="34" charset="0"/>
              </a:rPr>
              <a:t>Phys.Prop</a:t>
            </a:r>
            <a:r>
              <a:rPr lang="cs-CZ" altLang="cs-CZ" sz="1600" dirty="0">
                <a:latin typeface="Arial" panose="020B0604020202020204" pitchFamily="34" charset="0"/>
              </a:rPr>
              <a:t>. </a:t>
            </a:r>
            <a:r>
              <a:rPr lang="cs-CZ" altLang="cs-CZ" sz="1600" dirty="0" err="1">
                <a:latin typeface="Arial" panose="020B0604020202020204" pitchFamily="34" charset="0"/>
              </a:rPr>
              <a:t>Of</a:t>
            </a:r>
            <a:r>
              <a:rPr lang="cs-CZ" altLang="cs-CZ" sz="1600" dirty="0">
                <a:latin typeface="Arial" panose="020B0604020202020204" pitchFamily="34" charset="0"/>
              </a:rPr>
              <a:t> </a:t>
            </a:r>
            <a:r>
              <a:rPr lang="cs-CZ" altLang="cs-CZ" sz="1600" dirty="0" err="1">
                <a:latin typeface="Arial" panose="020B0604020202020204" pitchFamily="34" charset="0"/>
              </a:rPr>
              <a:t>Liquids</a:t>
            </a:r>
            <a:r>
              <a:rPr lang="cs-CZ" altLang="cs-CZ" sz="1600" dirty="0">
                <a:latin typeface="Arial" panose="020B0604020202020204" pitchFamily="34" charset="0"/>
              </a:rPr>
              <a:t> and </a:t>
            </a:r>
            <a:r>
              <a:rPr lang="cs-CZ" altLang="cs-CZ" sz="1600" dirty="0" err="1">
                <a:latin typeface="Arial" panose="020B0604020202020204" pitchFamily="34" charset="0"/>
              </a:rPr>
              <a:t>Gases</a:t>
            </a:r>
            <a:r>
              <a:rPr lang="cs-CZ" altLang="cs-CZ" sz="1600" dirty="0">
                <a:latin typeface="Arial" panose="020B0604020202020204" pitchFamily="34" charset="0"/>
              </a:rPr>
              <a:t>, 1996) </a:t>
            </a:r>
          </a:p>
          <a:p>
            <a:pPr eaLnBrk="1" hangingPunct="1">
              <a:lnSpc>
                <a:spcPct val="120000"/>
              </a:lnSpc>
            </a:pPr>
            <a:r>
              <a:rPr lang="cs-CZ" altLang="cs-CZ" sz="1600" dirty="0">
                <a:latin typeface="Arial" panose="020B0604020202020204" pitchFamily="34" charset="0"/>
              </a:rPr>
              <a:t> </a:t>
            </a:r>
            <a:r>
              <a:rPr lang="cs-CZ" altLang="cs-CZ" sz="1600" dirty="0" err="1">
                <a:latin typeface="Arial" panose="020B0604020202020204" pitchFamily="34" charset="0"/>
              </a:rPr>
              <a:t>Kaye</a:t>
            </a:r>
            <a:r>
              <a:rPr lang="cs-CZ" altLang="cs-CZ" sz="1600" dirty="0">
                <a:latin typeface="Arial" panose="020B0604020202020204" pitchFamily="34" charset="0"/>
              </a:rPr>
              <a:t> (</a:t>
            </a:r>
            <a:r>
              <a:rPr lang="cs-CZ" altLang="cs-CZ" sz="1600" dirty="0" err="1">
                <a:latin typeface="Arial" panose="020B0604020202020204" pitchFamily="34" charset="0"/>
              </a:rPr>
              <a:t>Kaye</a:t>
            </a:r>
            <a:r>
              <a:rPr lang="cs-CZ" altLang="cs-CZ" sz="1600" dirty="0">
                <a:latin typeface="Arial" panose="020B0604020202020204" pitchFamily="34" charset="0"/>
              </a:rPr>
              <a:t> and </a:t>
            </a:r>
            <a:r>
              <a:rPr lang="cs-CZ" altLang="cs-CZ" sz="1600" dirty="0" err="1">
                <a:latin typeface="Arial" panose="020B0604020202020204" pitchFamily="34" charset="0"/>
              </a:rPr>
              <a:t>Laby</a:t>
            </a:r>
            <a:r>
              <a:rPr lang="cs-CZ" altLang="cs-CZ" sz="1600" dirty="0">
                <a:latin typeface="Arial" panose="020B0604020202020204" pitchFamily="34" charset="0"/>
              </a:rPr>
              <a:t> </a:t>
            </a:r>
            <a:r>
              <a:rPr lang="cs-CZ" altLang="cs-CZ" sz="1600" dirty="0" err="1">
                <a:latin typeface="Arial" panose="020B0604020202020204" pitchFamily="34" charset="0"/>
              </a:rPr>
              <a:t>Tables</a:t>
            </a:r>
            <a:r>
              <a:rPr lang="cs-CZ" altLang="cs-CZ" sz="1600" dirty="0">
                <a:latin typeface="Arial" panose="020B0604020202020204" pitchFamily="34" charset="0"/>
              </a:rPr>
              <a:t> </a:t>
            </a:r>
            <a:r>
              <a:rPr lang="cs-CZ" altLang="cs-CZ" sz="1600" dirty="0" err="1">
                <a:latin typeface="Arial" panose="020B0604020202020204" pitchFamily="34" charset="0"/>
              </a:rPr>
              <a:t>of</a:t>
            </a:r>
            <a:r>
              <a:rPr lang="cs-CZ" altLang="cs-CZ" sz="1600" dirty="0">
                <a:latin typeface="Arial" panose="020B0604020202020204" pitchFamily="34" charset="0"/>
              </a:rPr>
              <a:t> </a:t>
            </a:r>
            <a:r>
              <a:rPr lang="cs-CZ" altLang="cs-CZ" sz="1600" dirty="0" err="1">
                <a:latin typeface="Arial" panose="020B0604020202020204" pitchFamily="34" charset="0"/>
              </a:rPr>
              <a:t>Phys</a:t>
            </a:r>
            <a:r>
              <a:rPr lang="cs-CZ" altLang="cs-CZ" sz="1600" dirty="0">
                <a:latin typeface="Arial" panose="020B0604020202020204" pitchFamily="34" charset="0"/>
              </a:rPr>
              <a:t>. And </a:t>
            </a:r>
            <a:r>
              <a:rPr lang="cs-CZ" altLang="cs-CZ" sz="1600" dirty="0" err="1">
                <a:latin typeface="Arial" panose="020B0604020202020204" pitchFamily="34" charset="0"/>
              </a:rPr>
              <a:t>Chem</a:t>
            </a:r>
            <a:r>
              <a:rPr lang="cs-CZ" altLang="cs-CZ" sz="1600" dirty="0">
                <a:latin typeface="Arial" panose="020B0604020202020204" pitchFamily="34" charset="0"/>
              </a:rPr>
              <a:t>. </a:t>
            </a:r>
            <a:r>
              <a:rPr lang="cs-CZ" altLang="cs-CZ" sz="1600" dirty="0" err="1">
                <a:latin typeface="Arial" panose="020B0604020202020204" pitchFamily="34" charset="0"/>
              </a:rPr>
              <a:t>Constants</a:t>
            </a:r>
            <a:r>
              <a:rPr lang="cs-CZ" altLang="cs-CZ" sz="1600" dirty="0">
                <a:latin typeface="Arial" panose="020B0604020202020204" pitchFamily="34" charset="0"/>
              </a:rPr>
              <a:t> 1995)</a:t>
            </a:r>
          </a:p>
          <a:p>
            <a:pPr eaLnBrk="1" hangingPunct="1">
              <a:lnSpc>
                <a:spcPct val="120000"/>
              </a:lnSpc>
            </a:pPr>
            <a:r>
              <a:rPr lang="cs-CZ" altLang="cs-CZ" sz="1600" dirty="0">
                <a:latin typeface="Arial" panose="020B0604020202020204" pitchFamily="34" charset="0"/>
              </a:rPr>
              <a:t> </a:t>
            </a:r>
            <a:r>
              <a:rPr lang="cs-CZ" altLang="cs-CZ" sz="1600" dirty="0" err="1">
                <a:latin typeface="Arial" panose="020B0604020202020204" pitchFamily="34" charset="0"/>
              </a:rPr>
              <a:t>Lange</a:t>
            </a:r>
            <a:r>
              <a:rPr lang="cs-CZ" altLang="cs-CZ" sz="1600" dirty="0">
                <a:latin typeface="Arial" panose="020B0604020202020204" pitchFamily="34" charset="0"/>
              </a:rPr>
              <a:t> (</a:t>
            </a:r>
            <a:r>
              <a:rPr lang="cs-CZ" altLang="cs-CZ" sz="1600" dirty="0" err="1">
                <a:latin typeface="Arial" panose="020B0604020202020204" pitchFamily="34" charset="0"/>
              </a:rPr>
              <a:t>Lange´s</a:t>
            </a:r>
            <a:r>
              <a:rPr lang="cs-CZ" altLang="cs-CZ" sz="1600" dirty="0">
                <a:latin typeface="Arial" panose="020B0604020202020204" pitchFamily="34" charset="0"/>
              </a:rPr>
              <a:t> Handbook </a:t>
            </a:r>
            <a:r>
              <a:rPr lang="cs-CZ" altLang="cs-CZ" sz="1600" dirty="0" err="1">
                <a:latin typeface="Arial" panose="020B0604020202020204" pitchFamily="34" charset="0"/>
              </a:rPr>
              <a:t>of</a:t>
            </a:r>
            <a:r>
              <a:rPr lang="cs-CZ" altLang="cs-CZ" sz="1600" dirty="0">
                <a:latin typeface="Arial" panose="020B0604020202020204" pitchFamily="34" charset="0"/>
              </a:rPr>
              <a:t> </a:t>
            </a:r>
            <a:r>
              <a:rPr lang="cs-CZ" altLang="cs-CZ" sz="1600" dirty="0" err="1">
                <a:latin typeface="Arial" panose="020B0604020202020204" pitchFamily="34" charset="0"/>
              </a:rPr>
              <a:t>Chemistry</a:t>
            </a:r>
            <a:r>
              <a:rPr lang="cs-CZ" altLang="cs-CZ" sz="1600" dirty="0">
                <a:latin typeface="Arial" panose="020B0604020202020204" pitchFamily="34" charset="0"/>
              </a:rPr>
              <a:t> 2005 </a:t>
            </a:r>
            <a:r>
              <a:rPr lang="cs-CZ" altLang="cs-CZ" sz="1600" dirty="0">
                <a:latin typeface="Arial" panose="020B0604020202020204" pitchFamily="34" charset="0"/>
                <a:hlinkClick r:id="rId3"/>
              </a:rPr>
              <a:t>www.knovel.com</a:t>
            </a:r>
            <a:r>
              <a:rPr lang="cs-CZ" altLang="cs-CZ" sz="1600" dirty="0">
                <a:latin typeface="Arial" panose="020B0604020202020204" pitchFamily="34" charset="0"/>
              </a:rPr>
              <a:t> ) </a:t>
            </a:r>
          </a:p>
          <a:p>
            <a:pPr eaLnBrk="1" hangingPunct="1">
              <a:lnSpc>
                <a:spcPct val="120000"/>
              </a:lnSpc>
            </a:pPr>
            <a:r>
              <a:rPr lang="cs-CZ" altLang="cs-CZ" sz="1600" dirty="0">
                <a:latin typeface="Arial" panose="020B0604020202020204" pitchFamily="34" charset="0"/>
              </a:rPr>
              <a:t> </a:t>
            </a:r>
            <a:r>
              <a:rPr lang="cs-CZ" altLang="cs-CZ" sz="1600" dirty="0" err="1">
                <a:latin typeface="Arial" panose="020B0604020202020204" pitchFamily="34" charset="0"/>
              </a:rPr>
              <a:t>The</a:t>
            </a:r>
            <a:r>
              <a:rPr lang="cs-CZ" altLang="cs-CZ" sz="1600" dirty="0">
                <a:latin typeface="Arial" panose="020B0604020202020204" pitchFamily="34" charset="0"/>
              </a:rPr>
              <a:t> </a:t>
            </a:r>
            <a:r>
              <a:rPr lang="cs-CZ" altLang="cs-CZ" sz="1600" dirty="0" err="1">
                <a:latin typeface="Arial" panose="020B0604020202020204" pitchFamily="34" charset="0"/>
              </a:rPr>
              <a:t>Merck</a:t>
            </a:r>
            <a:r>
              <a:rPr lang="cs-CZ" altLang="cs-CZ" sz="1600" dirty="0">
                <a:latin typeface="Arial" panose="020B0604020202020204" pitchFamily="34" charset="0"/>
              </a:rPr>
              <a:t> Index (14th </a:t>
            </a:r>
            <a:r>
              <a:rPr lang="cs-CZ" altLang="cs-CZ" sz="1600" dirty="0" err="1">
                <a:latin typeface="Arial" panose="020B0604020202020204" pitchFamily="34" charset="0"/>
              </a:rPr>
              <a:t>Edition</a:t>
            </a:r>
            <a:r>
              <a:rPr lang="cs-CZ" altLang="cs-CZ" sz="1600" dirty="0">
                <a:latin typeface="Arial" panose="020B0604020202020204" pitchFamily="34" charset="0"/>
              </a:rPr>
              <a:t> 2006)</a:t>
            </a:r>
          </a:p>
          <a:p>
            <a:pPr eaLnBrk="1" hangingPunct="1">
              <a:lnSpc>
                <a:spcPct val="120000"/>
              </a:lnSpc>
            </a:pPr>
            <a:r>
              <a:rPr lang="cs-CZ" altLang="cs-CZ" sz="1600" dirty="0">
                <a:latin typeface="Arial" panose="020B0604020202020204" pitchFamily="34" charset="0"/>
              </a:rPr>
              <a:t> </a:t>
            </a:r>
            <a:r>
              <a:rPr lang="cs-CZ" altLang="cs-CZ" sz="1600" dirty="0" err="1">
                <a:latin typeface="Arial" panose="020B0604020202020204" pitchFamily="34" charset="0"/>
              </a:rPr>
              <a:t>Mackay</a:t>
            </a:r>
            <a:r>
              <a:rPr lang="cs-CZ" altLang="cs-CZ" sz="1600" dirty="0">
                <a:latin typeface="Arial" panose="020B0604020202020204" pitchFamily="34" charset="0"/>
              </a:rPr>
              <a:t> (</a:t>
            </a:r>
            <a:r>
              <a:rPr lang="cs-CZ" altLang="cs-CZ" sz="1400" dirty="0">
                <a:latin typeface="Arial" panose="020B0604020202020204" pitchFamily="34" charset="0"/>
              </a:rPr>
              <a:t>Handbook </a:t>
            </a:r>
            <a:r>
              <a:rPr lang="cs-CZ" altLang="cs-CZ" sz="1400" dirty="0" err="1">
                <a:latin typeface="Arial" panose="020B0604020202020204" pitchFamily="34" charset="0"/>
              </a:rPr>
              <a:t>of</a:t>
            </a:r>
            <a:r>
              <a:rPr lang="cs-CZ" altLang="cs-CZ" sz="1400" dirty="0">
                <a:latin typeface="Arial" panose="020B0604020202020204" pitchFamily="34" charset="0"/>
              </a:rPr>
              <a:t> </a:t>
            </a:r>
            <a:r>
              <a:rPr lang="cs-CZ" altLang="cs-CZ" sz="1400" dirty="0" err="1">
                <a:latin typeface="Arial" panose="020B0604020202020204" pitchFamily="34" charset="0"/>
              </a:rPr>
              <a:t>Phys</a:t>
            </a:r>
            <a:r>
              <a:rPr lang="cs-CZ" altLang="cs-CZ" sz="1400" dirty="0">
                <a:latin typeface="Arial" panose="020B0604020202020204" pitchFamily="34" charset="0"/>
              </a:rPr>
              <a:t>. </a:t>
            </a:r>
            <a:r>
              <a:rPr lang="cs-CZ" altLang="cs-CZ" sz="1400" dirty="0" err="1">
                <a:latin typeface="Arial" panose="020B0604020202020204" pitchFamily="34" charset="0"/>
              </a:rPr>
              <a:t>Chem</a:t>
            </a:r>
            <a:r>
              <a:rPr lang="cs-CZ" altLang="cs-CZ" sz="1400" dirty="0">
                <a:latin typeface="Arial" panose="020B0604020202020204" pitchFamily="34" charset="0"/>
              </a:rPr>
              <a:t>. </a:t>
            </a:r>
            <a:r>
              <a:rPr lang="cs-CZ" altLang="cs-CZ" sz="1400" dirty="0" err="1">
                <a:latin typeface="Arial" panose="020B0604020202020204" pitchFamily="34" charset="0"/>
              </a:rPr>
              <a:t>Properties</a:t>
            </a:r>
            <a:r>
              <a:rPr lang="cs-CZ" altLang="cs-CZ" sz="1400" dirty="0">
                <a:latin typeface="Arial" panose="020B0604020202020204" pitchFamily="34" charset="0"/>
              </a:rPr>
              <a:t> and  </a:t>
            </a:r>
            <a:r>
              <a:rPr lang="cs-CZ" altLang="cs-CZ" sz="1400" dirty="0" err="1">
                <a:latin typeface="Arial" panose="020B0604020202020204" pitchFamily="34" charset="0"/>
              </a:rPr>
              <a:t>Environmental</a:t>
            </a:r>
            <a:r>
              <a:rPr lang="cs-CZ" altLang="cs-CZ" sz="1400" dirty="0">
                <a:latin typeface="Arial" panose="020B0604020202020204" pitchFamily="34" charset="0"/>
              </a:rPr>
              <a:t> </a:t>
            </a:r>
            <a:r>
              <a:rPr lang="cs-CZ" altLang="cs-CZ" sz="1400" dirty="0" err="1">
                <a:latin typeface="Arial" panose="020B0604020202020204" pitchFamily="34" charset="0"/>
              </a:rPr>
              <a:t>Fate</a:t>
            </a:r>
            <a:r>
              <a:rPr lang="cs-CZ" altLang="cs-CZ" sz="1400" dirty="0">
                <a:latin typeface="Arial" panose="020B0604020202020204" pitchFamily="34" charset="0"/>
              </a:rPr>
              <a:t> </a:t>
            </a:r>
            <a:r>
              <a:rPr lang="cs-CZ" altLang="cs-CZ" sz="1400" dirty="0" err="1">
                <a:latin typeface="Arial" panose="020B0604020202020204" pitchFamily="34" charset="0"/>
              </a:rPr>
              <a:t>for</a:t>
            </a:r>
            <a:r>
              <a:rPr lang="cs-CZ" altLang="cs-CZ" sz="1400" dirty="0">
                <a:latin typeface="Arial" panose="020B0604020202020204" pitchFamily="34" charset="0"/>
              </a:rPr>
              <a:t> </a:t>
            </a:r>
            <a:r>
              <a:rPr lang="cs-CZ" altLang="cs-CZ" sz="1400" dirty="0" err="1">
                <a:latin typeface="Arial" panose="020B0604020202020204" pitchFamily="34" charset="0"/>
              </a:rPr>
              <a:t>Organic</a:t>
            </a:r>
            <a:r>
              <a:rPr lang="cs-CZ" altLang="cs-CZ" sz="1400" dirty="0">
                <a:latin typeface="Arial" panose="020B0604020202020204" pitchFamily="34" charset="0"/>
              </a:rPr>
              <a:t> </a:t>
            </a:r>
            <a:r>
              <a:rPr lang="cs-CZ" altLang="cs-CZ" sz="1400" dirty="0" err="1">
                <a:latin typeface="Arial" panose="020B0604020202020204" pitchFamily="34" charset="0"/>
              </a:rPr>
              <a:t>Chemicals</a:t>
            </a:r>
            <a:r>
              <a:rPr lang="cs-CZ" altLang="cs-CZ" sz="1400" dirty="0">
                <a:latin typeface="Arial" panose="020B0604020202020204" pitchFamily="34" charset="0"/>
              </a:rPr>
              <a:t>, 2006</a:t>
            </a:r>
            <a:r>
              <a:rPr lang="cs-CZ" altLang="cs-CZ" sz="1600" dirty="0">
                <a:latin typeface="Arial" panose="020B0604020202020204" pitchFamily="34" charset="0"/>
              </a:rPr>
              <a:t>)</a:t>
            </a:r>
          </a:p>
          <a:p>
            <a:pPr eaLnBrk="1" hangingPunct="1">
              <a:lnSpc>
                <a:spcPct val="120000"/>
              </a:lnSpc>
            </a:pPr>
            <a:r>
              <a:rPr lang="cs-CZ" altLang="cs-CZ" sz="1600" dirty="0">
                <a:latin typeface="Arial" panose="020B0604020202020204" pitchFamily="34" charset="0"/>
              </a:rPr>
              <a:t> </a:t>
            </a:r>
            <a:r>
              <a:rPr lang="cs-CZ" altLang="cs-CZ" sz="1600" dirty="0" err="1">
                <a:latin typeface="Arial" panose="020B0604020202020204" pitchFamily="34" charset="0"/>
              </a:rPr>
              <a:t>Howard</a:t>
            </a:r>
            <a:r>
              <a:rPr lang="cs-CZ" altLang="cs-CZ" sz="1600" dirty="0">
                <a:latin typeface="Arial" panose="020B0604020202020204" pitchFamily="34" charset="0"/>
              </a:rPr>
              <a:t> (Handbook </a:t>
            </a:r>
            <a:r>
              <a:rPr lang="cs-CZ" altLang="cs-CZ" sz="1600" dirty="0" err="1">
                <a:latin typeface="Arial" panose="020B0604020202020204" pitchFamily="34" charset="0"/>
              </a:rPr>
              <a:t>of</a:t>
            </a:r>
            <a:r>
              <a:rPr lang="cs-CZ" altLang="cs-CZ" sz="1600" dirty="0">
                <a:latin typeface="Arial" panose="020B0604020202020204" pitchFamily="34" charset="0"/>
              </a:rPr>
              <a:t> </a:t>
            </a:r>
            <a:r>
              <a:rPr lang="cs-CZ" altLang="cs-CZ" sz="1600" dirty="0" err="1">
                <a:latin typeface="Arial" panose="020B0604020202020204" pitchFamily="34" charset="0"/>
              </a:rPr>
              <a:t>Environmental</a:t>
            </a:r>
            <a:r>
              <a:rPr lang="cs-CZ" altLang="cs-CZ" sz="1600" dirty="0">
                <a:latin typeface="Arial" panose="020B0604020202020204" pitchFamily="34" charset="0"/>
              </a:rPr>
              <a:t> </a:t>
            </a:r>
            <a:r>
              <a:rPr lang="cs-CZ" altLang="cs-CZ" sz="1600" dirty="0" err="1">
                <a:latin typeface="Arial" panose="020B0604020202020204" pitchFamily="34" charset="0"/>
              </a:rPr>
              <a:t>Fate</a:t>
            </a:r>
            <a:r>
              <a:rPr lang="cs-CZ" altLang="cs-CZ" sz="1600" dirty="0">
                <a:latin typeface="Arial" panose="020B0604020202020204" pitchFamily="34" charset="0"/>
              </a:rPr>
              <a:t> and </a:t>
            </a:r>
            <a:r>
              <a:rPr lang="cs-CZ" altLang="cs-CZ" sz="1600" dirty="0" err="1">
                <a:latin typeface="Arial" panose="020B0604020202020204" pitchFamily="34" charset="0"/>
              </a:rPr>
              <a:t>Exposure</a:t>
            </a:r>
            <a:r>
              <a:rPr lang="cs-CZ" altLang="cs-CZ" sz="1600" dirty="0">
                <a:latin typeface="Arial" panose="020B0604020202020204" pitchFamily="34" charset="0"/>
              </a:rPr>
              <a:t> Data </a:t>
            </a:r>
            <a:r>
              <a:rPr lang="cs-CZ" altLang="cs-CZ" sz="1600" dirty="0" err="1">
                <a:latin typeface="Arial" panose="020B0604020202020204" pitchFamily="34" charset="0"/>
              </a:rPr>
              <a:t>for</a:t>
            </a:r>
            <a:r>
              <a:rPr lang="cs-CZ" altLang="cs-CZ" sz="1600" dirty="0">
                <a:latin typeface="Arial" panose="020B0604020202020204" pitchFamily="34" charset="0"/>
              </a:rPr>
              <a:t> </a:t>
            </a:r>
            <a:r>
              <a:rPr lang="cs-CZ" altLang="cs-CZ" sz="1600" dirty="0" err="1">
                <a:latin typeface="Arial" panose="020B0604020202020204" pitchFamily="34" charset="0"/>
              </a:rPr>
              <a:t>Organic</a:t>
            </a:r>
            <a:r>
              <a:rPr lang="cs-CZ" altLang="cs-CZ" sz="1600" dirty="0">
                <a:latin typeface="Arial" panose="020B0604020202020204" pitchFamily="34" charset="0"/>
              </a:rPr>
              <a:t> Chemicals,1995) </a:t>
            </a:r>
          </a:p>
          <a:p>
            <a:pPr eaLnBrk="1" hangingPunct="1">
              <a:lnSpc>
                <a:spcPct val="120000"/>
              </a:lnSpc>
            </a:pPr>
            <a:r>
              <a:rPr lang="cs-CZ" altLang="cs-CZ" sz="1600" dirty="0">
                <a:latin typeface="Arial" panose="020B0604020202020204" pitchFamily="34" charset="0"/>
              </a:rPr>
              <a:t> </a:t>
            </a:r>
            <a:r>
              <a:rPr lang="cs-CZ" altLang="cs-CZ" sz="1600" dirty="0" err="1">
                <a:solidFill>
                  <a:srgbClr val="CC0000"/>
                </a:solidFill>
                <a:latin typeface="Arial" panose="020B0604020202020204" pitchFamily="34" charset="0"/>
              </a:rPr>
              <a:t>D.R.Lide</a:t>
            </a:r>
            <a:r>
              <a:rPr lang="cs-CZ" altLang="cs-CZ" sz="1600" dirty="0">
                <a:solidFill>
                  <a:srgbClr val="CC0000"/>
                </a:solidFill>
                <a:latin typeface="Arial" panose="020B0604020202020204" pitchFamily="34" charset="0"/>
              </a:rPr>
              <a:t>: Handbook </a:t>
            </a:r>
            <a:r>
              <a:rPr lang="cs-CZ" altLang="cs-CZ" sz="1600" dirty="0" err="1">
                <a:solidFill>
                  <a:srgbClr val="CC0000"/>
                </a:solidFill>
                <a:latin typeface="Arial" panose="020B0604020202020204" pitchFamily="34" charset="0"/>
              </a:rPr>
              <a:t>of</a:t>
            </a:r>
            <a:r>
              <a:rPr lang="cs-CZ" altLang="cs-CZ" sz="1600" dirty="0">
                <a:solidFill>
                  <a:srgbClr val="CC0000"/>
                </a:solidFill>
                <a:latin typeface="Arial" panose="020B0604020202020204" pitchFamily="34" charset="0"/>
              </a:rPr>
              <a:t> </a:t>
            </a:r>
            <a:r>
              <a:rPr lang="cs-CZ" altLang="cs-CZ" sz="1600" dirty="0" err="1">
                <a:solidFill>
                  <a:srgbClr val="CC0000"/>
                </a:solidFill>
                <a:latin typeface="Arial" panose="020B0604020202020204" pitchFamily="34" charset="0"/>
              </a:rPr>
              <a:t>Chemistry</a:t>
            </a:r>
            <a:r>
              <a:rPr lang="cs-CZ" altLang="cs-CZ" sz="1600" dirty="0">
                <a:solidFill>
                  <a:srgbClr val="CC0000"/>
                </a:solidFill>
                <a:latin typeface="Arial" panose="020B0604020202020204" pitchFamily="34" charset="0"/>
              </a:rPr>
              <a:t> and </a:t>
            </a:r>
            <a:r>
              <a:rPr lang="cs-CZ" altLang="cs-CZ" sz="1600" dirty="0" err="1">
                <a:solidFill>
                  <a:srgbClr val="CC0000"/>
                </a:solidFill>
                <a:latin typeface="Arial" panose="020B0604020202020204" pitchFamily="34" charset="0"/>
              </a:rPr>
              <a:t>Physics</a:t>
            </a:r>
            <a:r>
              <a:rPr lang="cs-CZ" altLang="cs-CZ" sz="1600" dirty="0">
                <a:solidFill>
                  <a:srgbClr val="CC0000"/>
                </a:solidFill>
                <a:latin typeface="Arial" panose="020B0604020202020204" pitchFamily="34" charset="0"/>
              </a:rPr>
              <a:t> (88th E</a:t>
            </a:r>
            <a:r>
              <a:rPr lang="en-US" altLang="cs-CZ" sz="1600" dirty="0">
                <a:solidFill>
                  <a:srgbClr val="CC0000"/>
                </a:solidFill>
                <a:latin typeface="Arial" panose="020B0604020202020204" pitchFamily="34" charset="0"/>
              </a:rPr>
              <a:t>d</a:t>
            </a:r>
            <a:r>
              <a:rPr lang="cs-CZ" altLang="cs-CZ" sz="1600" dirty="0" err="1">
                <a:solidFill>
                  <a:srgbClr val="CC0000"/>
                </a:solidFill>
                <a:latin typeface="Arial" panose="020B0604020202020204" pitchFamily="34" charset="0"/>
              </a:rPr>
              <a:t>ition</a:t>
            </a:r>
            <a:r>
              <a:rPr lang="cs-CZ" altLang="cs-CZ" sz="1600" dirty="0">
                <a:solidFill>
                  <a:srgbClr val="CC0000"/>
                </a:solidFill>
                <a:latin typeface="Arial" panose="020B0604020202020204" pitchFamily="34" charset="0"/>
              </a:rPr>
              <a:t> 2007)</a:t>
            </a:r>
            <a:br>
              <a:rPr lang="cs-CZ" altLang="cs-CZ" sz="1600" dirty="0">
                <a:solidFill>
                  <a:srgbClr val="CC0000"/>
                </a:solidFill>
                <a:latin typeface="Arial" panose="020B0604020202020204" pitchFamily="34" charset="0"/>
              </a:rPr>
            </a:br>
            <a:endParaRPr lang="cs-CZ" altLang="cs-CZ" sz="1600" dirty="0">
              <a:solidFill>
                <a:srgbClr val="CC0000"/>
              </a:solidFill>
              <a:latin typeface="Arial" panose="020B0604020202020204" pitchFamily="34" charset="0"/>
            </a:endParaRPr>
          </a:p>
          <a:p>
            <a:pPr eaLnBrk="1" hangingPunct="1">
              <a:lnSpc>
                <a:spcPct val="120000"/>
              </a:lnSpc>
            </a:pPr>
            <a:r>
              <a:rPr lang="cs-CZ" altLang="cs-CZ" sz="1600" b="1" dirty="0">
                <a:solidFill>
                  <a:srgbClr val="000066"/>
                </a:solidFill>
                <a:latin typeface="Arial" panose="020B0604020202020204" pitchFamily="34" charset="0"/>
              </a:rPr>
              <a:t> </a:t>
            </a:r>
            <a:r>
              <a:rPr lang="en-US" altLang="cs-CZ" sz="1600" b="1" dirty="0">
                <a:solidFill>
                  <a:srgbClr val="000066"/>
                </a:solidFill>
                <a:latin typeface="Arial" panose="020B0604020202020204" pitchFamily="34" charset="0"/>
              </a:rPr>
              <a:t>S</a:t>
            </a:r>
            <a:r>
              <a:rPr lang="cs-CZ" altLang="cs-CZ" sz="1600" b="1" dirty="0" err="1">
                <a:solidFill>
                  <a:srgbClr val="000066"/>
                </a:solidFill>
                <a:latin typeface="Arial" panose="020B0604020202020204" pitchFamily="34" charset="0"/>
              </a:rPr>
              <a:t>pecializované</a:t>
            </a:r>
            <a:r>
              <a:rPr lang="cs-CZ" altLang="cs-CZ" sz="1600" b="1" dirty="0">
                <a:solidFill>
                  <a:srgbClr val="000066"/>
                </a:solidFill>
                <a:latin typeface="Arial" panose="020B0604020202020204" pitchFamily="34" charset="0"/>
              </a:rPr>
              <a:t> knihy věnované jen jedné či několika vlastnostem</a:t>
            </a:r>
          </a:p>
          <a:p>
            <a:pPr eaLnBrk="1" hangingPunct="1">
              <a:lnSpc>
                <a:spcPct val="120000"/>
              </a:lnSpc>
            </a:pPr>
            <a:r>
              <a:rPr lang="cs-CZ" altLang="cs-CZ" sz="1600" dirty="0">
                <a:latin typeface="Arial" panose="020B0604020202020204" pitchFamily="34" charset="0"/>
                <a:cs typeface="Times New Roman" panose="02020603050405020304" pitchFamily="18" charset="0"/>
              </a:rPr>
              <a:t> </a:t>
            </a:r>
            <a:r>
              <a:rPr lang="cs-CZ" altLang="cs-CZ" sz="1600" dirty="0" err="1">
                <a:latin typeface="Arial" panose="020B0604020202020204" pitchFamily="34" charset="0"/>
                <a:cs typeface="Times New Roman" panose="02020603050405020304" pitchFamily="18" charset="0"/>
              </a:rPr>
              <a:t>Landolt</a:t>
            </a:r>
            <a:r>
              <a:rPr lang="cs-CZ" altLang="cs-CZ" sz="1600" dirty="0">
                <a:latin typeface="Arial" panose="020B0604020202020204" pitchFamily="34" charset="0"/>
                <a:cs typeface="Times New Roman" panose="02020603050405020304" pitchFamily="18" charset="0"/>
              </a:rPr>
              <a:t>-B</a:t>
            </a:r>
            <a:r>
              <a:rPr lang="en-US" altLang="cs-CZ" sz="1600" dirty="0">
                <a:latin typeface="Arial" panose="020B0604020202020204" pitchFamily="34" charset="0"/>
                <a:cs typeface="Times New Roman" panose="02020603050405020304" pitchFamily="18" charset="0"/>
              </a:rPr>
              <a:t>ö</a:t>
            </a:r>
            <a:r>
              <a:rPr lang="cs-CZ" altLang="cs-CZ" sz="1600" dirty="0" err="1">
                <a:latin typeface="Arial" panose="020B0604020202020204" pitchFamily="34" charset="0"/>
                <a:cs typeface="Times New Roman" panose="02020603050405020304" pitchFamily="18" charset="0"/>
              </a:rPr>
              <a:t>rnstein</a:t>
            </a:r>
            <a:endParaRPr lang="cs-CZ" altLang="cs-CZ" sz="1600" dirty="0">
              <a:latin typeface="Arial" panose="020B0604020202020204" pitchFamily="34" charset="0"/>
              <a:cs typeface="Times New Roman" panose="02020603050405020304" pitchFamily="18" charset="0"/>
            </a:endParaRPr>
          </a:p>
          <a:p>
            <a:pPr eaLnBrk="1" hangingPunct="1">
              <a:lnSpc>
                <a:spcPct val="120000"/>
              </a:lnSpc>
            </a:pPr>
            <a:r>
              <a:rPr lang="cs-CZ" altLang="cs-CZ" sz="1600" dirty="0">
                <a:latin typeface="Arial" panose="020B0604020202020204" pitchFamily="34" charset="0"/>
                <a:cs typeface="Times New Roman" panose="02020603050405020304" pitchFamily="18" charset="0"/>
              </a:rPr>
              <a:t> JANAF </a:t>
            </a:r>
            <a:r>
              <a:rPr lang="cs-CZ" altLang="cs-CZ" sz="1600" dirty="0" err="1">
                <a:latin typeface="Arial" panose="020B0604020202020204" pitchFamily="34" charset="0"/>
                <a:cs typeface="Times New Roman" panose="02020603050405020304" pitchFamily="18" charset="0"/>
              </a:rPr>
              <a:t>tables</a:t>
            </a:r>
            <a:r>
              <a:rPr lang="cs-CZ" altLang="cs-CZ" sz="1600" dirty="0">
                <a:latin typeface="Arial" panose="020B0604020202020204" pitchFamily="34" charset="0"/>
                <a:cs typeface="Times New Roman" panose="02020603050405020304" pitchFamily="18" charset="0"/>
              </a:rPr>
              <a:t> (</a:t>
            </a:r>
            <a:r>
              <a:rPr lang="cs-CZ" altLang="cs-CZ" sz="1600" dirty="0" err="1">
                <a:latin typeface="Arial" panose="020B0604020202020204" pitchFamily="34" charset="0"/>
                <a:cs typeface="Times New Roman" panose="02020603050405020304" pitchFamily="18" charset="0"/>
              </a:rPr>
              <a:t>inorganic</a:t>
            </a:r>
            <a:r>
              <a:rPr lang="cs-CZ" altLang="cs-CZ" sz="1600" dirty="0">
                <a:latin typeface="Arial" panose="020B0604020202020204" pitchFamily="34" charset="0"/>
                <a:cs typeface="Times New Roman" panose="02020603050405020304" pitchFamily="18" charset="0"/>
              </a:rPr>
              <a:t> </a:t>
            </a:r>
            <a:r>
              <a:rPr lang="cs-CZ" altLang="cs-CZ" sz="1600" dirty="0" err="1">
                <a:latin typeface="Arial" panose="020B0604020202020204" pitchFamily="34" charset="0"/>
                <a:cs typeface="Times New Roman" panose="02020603050405020304" pitchFamily="18" charset="0"/>
              </a:rPr>
              <a:t>compounds</a:t>
            </a:r>
            <a:r>
              <a:rPr lang="cs-CZ" altLang="cs-CZ" sz="1600" dirty="0">
                <a:latin typeface="Arial" panose="020B0604020202020204" pitchFamily="34" charset="0"/>
                <a:cs typeface="Times New Roman" panose="02020603050405020304" pitchFamily="18" charset="0"/>
              </a:rPr>
              <a:t>)</a:t>
            </a:r>
          </a:p>
          <a:p>
            <a:pPr eaLnBrk="1" hangingPunct="1">
              <a:lnSpc>
                <a:spcPct val="120000"/>
              </a:lnSpc>
            </a:pPr>
            <a:r>
              <a:rPr lang="cs-CZ" altLang="cs-CZ" sz="1600" dirty="0">
                <a:latin typeface="Arial" panose="020B0604020202020204" pitchFamily="34" charset="0"/>
                <a:cs typeface="Times New Roman" panose="02020603050405020304" pitchFamily="18" charset="0"/>
              </a:rPr>
              <a:t> TRC </a:t>
            </a:r>
            <a:r>
              <a:rPr lang="cs-CZ" altLang="cs-CZ" sz="1600" dirty="0" err="1">
                <a:latin typeface="Arial" panose="020B0604020202020204" pitchFamily="34" charset="0"/>
                <a:cs typeface="Times New Roman" panose="02020603050405020304" pitchFamily="18" charset="0"/>
              </a:rPr>
              <a:t>Tables</a:t>
            </a:r>
            <a:r>
              <a:rPr lang="cs-CZ" altLang="cs-CZ" sz="1600" dirty="0">
                <a:latin typeface="Arial" panose="020B0604020202020204" pitchFamily="34" charset="0"/>
                <a:cs typeface="Times New Roman" panose="02020603050405020304" pitchFamily="18" charset="0"/>
              </a:rPr>
              <a:t> (</a:t>
            </a:r>
            <a:r>
              <a:rPr lang="cs-CZ" altLang="cs-CZ" sz="1600" dirty="0" err="1">
                <a:latin typeface="Arial" panose="020B0604020202020204" pitchFamily="34" charset="0"/>
                <a:cs typeface="Times New Roman" panose="02020603050405020304" pitchFamily="18" charset="0"/>
              </a:rPr>
              <a:t>organic</a:t>
            </a:r>
            <a:r>
              <a:rPr lang="cs-CZ" altLang="cs-CZ" sz="1600" dirty="0">
                <a:latin typeface="Arial" panose="020B0604020202020204" pitchFamily="34" charset="0"/>
                <a:cs typeface="Times New Roman" panose="02020603050405020304" pitchFamily="18" charset="0"/>
              </a:rPr>
              <a:t> </a:t>
            </a:r>
            <a:r>
              <a:rPr lang="cs-CZ" altLang="cs-CZ" sz="1600" dirty="0" err="1">
                <a:latin typeface="Arial" panose="020B0604020202020204" pitchFamily="34" charset="0"/>
                <a:cs typeface="Times New Roman" panose="02020603050405020304" pitchFamily="18" charset="0"/>
              </a:rPr>
              <a:t>compounds</a:t>
            </a:r>
            <a:r>
              <a:rPr lang="cs-CZ" altLang="cs-CZ" sz="1600" dirty="0">
                <a:latin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594651386"/>
      </p:ext>
    </p:extLst>
  </p:cSld>
  <p:clrMapOvr>
    <a:masterClrMapping/>
  </p:clrMapOvr>
  <p:transition spd="med">
    <p:pull dir="lu"/>
  </p:transition>
  <p:timing>
    <p:tnLst>
      <p:par>
        <p:cTn id="1" dur="indefinite" restart="never" nodeType="tmRoot"/>
      </p:par>
    </p:tnLst>
  </p:timing>
</p:sld>
</file>

<file path=ppt/theme/theme1.xml><?xml version="1.0" encoding="utf-8"?>
<a:theme xmlns:a="http://schemas.openxmlformats.org/drawingml/2006/main" name="Prázdná prezentace">
  <a:themeElements>
    <a:clrScheme name="Prázdná prezenta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ázdná prezentace">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altLang="cs-CZ"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99"/>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altLang="cs-CZ" sz="1800" b="0" i="0" u="none" strike="noStrike" cap="none" normalizeH="0" baseline="0" smtClean="0">
            <a:ln>
              <a:noFill/>
            </a:ln>
            <a:solidFill>
              <a:schemeClr val="tx1"/>
            </a:solidFill>
            <a:effectLst/>
            <a:latin typeface="Arial" charset="0"/>
          </a:defRPr>
        </a:defPPr>
      </a:lstStyle>
    </a:lnDef>
  </a:objectDefaults>
  <a:extraClrSchemeLst>
    <a:extraClrScheme>
      <a:clrScheme name="Prázdná prezenta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ázdná prezenta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ázdná prezenta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ázdná prezenta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ázdná prezenta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ázdná prezenta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ázdná prezenta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B8CE3CE74443E46B9B6E68CC86C4A38" ma:contentTypeVersion="14" ma:contentTypeDescription="Vytvoří nový dokument" ma:contentTypeScope="" ma:versionID="11fd5e38f55848919972960ebc405ffc">
  <xsd:schema xmlns:xsd="http://www.w3.org/2001/XMLSchema" xmlns:xs="http://www.w3.org/2001/XMLSchema" xmlns:p="http://schemas.microsoft.com/office/2006/metadata/properties" xmlns:ns3="c5691699-51da-4ca7-a5b1-762b964636c2" xmlns:ns4="5ca1ca04-4695-4a1e-9d21-dacb3755f033" targetNamespace="http://schemas.microsoft.com/office/2006/metadata/properties" ma:root="true" ma:fieldsID="7ae27bbbce5e5c9d3463d6d2949f9e23" ns3:_="" ns4:_="">
    <xsd:import namespace="c5691699-51da-4ca7-a5b1-762b964636c2"/>
    <xsd:import namespace="5ca1ca04-4695-4a1e-9d21-dacb3755f03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691699-51da-4ca7-a5b1-762b964636c2" elementFormDefault="qualified">
    <xsd:import namespace="http://schemas.microsoft.com/office/2006/documentManagement/types"/>
    <xsd:import namespace="http://schemas.microsoft.com/office/infopath/2007/PartnerControls"/>
    <xsd:element name="SharedWithUsers" ma:index="8"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description="" ma:internalName="SharedWithDetails" ma:readOnly="true">
      <xsd:simpleType>
        <xsd:restriction base="dms:Note">
          <xsd:maxLength value="255"/>
        </xsd:restriction>
      </xsd:simpleType>
    </xsd:element>
    <xsd:element name="SharingHintHash" ma:index="10" nillable="true" ma:displayName="Hodnota hash upozornění na sdílení"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a1ca04-4695-4a1e-9d21-dacb3755f03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DD41FC-9DD2-4B2C-A857-D585412DDD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691699-51da-4ca7-a5b1-762b964636c2"/>
    <ds:schemaRef ds:uri="5ca1ca04-4695-4a1e-9d21-dacb3755f0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3130B5-BE1E-429C-91C6-517E12B6C64A}">
  <ds:schemaRefs>
    <ds:schemaRef ds:uri="5ca1ca04-4695-4a1e-9d21-dacb3755f033"/>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5691699-51da-4ca7-a5b1-762b964636c2"/>
    <ds:schemaRef ds:uri="http://www.w3.org/XML/1998/namespace"/>
    <ds:schemaRef ds:uri="http://purl.org/dc/dcmitype/"/>
  </ds:schemaRefs>
</ds:datastoreItem>
</file>

<file path=customXml/itemProps3.xml><?xml version="1.0" encoding="utf-8"?>
<ds:datastoreItem xmlns:ds="http://schemas.openxmlformats.org/officeDocument/2006/customXml" ds:itemID="{F020B006-A785-4D72-B0F0-D348AE4661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17852</TotalTime>
  <Words>4229</Words>
  <Application>Microsoft Office PowerPoint</Application>
  <PresentationFormat>Předvádění na obrazovce (4:3)</PresentationFormat>
  <Paragraphs>656</Paragraphs>
  <Slides>57</Slides>
  <Notes>56</Notes>
  <HiddenSlides>0</HiddenSlides>
  <MMClips>0</MMClips>
  <ScaleCrop>false</ScaleCrop>
  <HeadingPairs>
    <vt:vector size="8" baseType="variant">
      <vt:variant>
        <vt:lpstr>Použitá písma</vt:lpstr>
      </vt:variant>
      <vt:variant>
        <vt:i4>12</vt:i4>
      </vt:variant>
      <vt:variant>
        <vt:lpstr>Motiv</vt:lpstr>
      </vt:variant>
      <vt:variant>
        <vt:i4>1</vt:i4>
      </vt:variant>
      <vt:variant>
        <vt:lpstr>Vložené servery OLE</vt:lpstr>
      </vt:variant>
      <vt:variant>
        <vt:i4>7</vt:i4>
      </vt:variant>
      <vt:variant>
        <vt:lpstr>Nadpisy snímků</vt:lpstr>
      </vt:variant>
      <vt:variant>
        <vt:i4>57</vt:i4>
      </vt:variant>
    </vt:vector>
  </HeadingPairs>
  <TitlesOfParts>
    <vt:vector size="77" baseType="lpstr">
      <vt:lpstr>ＭＳ Ｐゴシック</vt:lpstr>
      <vt:lpstr>Arial</vt:lpstr>
      <vt:lpstr>Arial CE</vt:lpstr>
      <vt:lpstr>Calibri</vt:lpstr>
      <vt:lpstr>Cambria Math</vt:lpstr>
      <vt:lpstr>Georgia</vt:lpstr>
      <vt:lpstr>PTSans-Regular</vt:lpstr>
      <vt:lpstr>Symbol</vt:lpstr>
      <vt:lpstr>Tahoma</vt:lpstr>
      <vt:lpstr>Times New Roman</vt:lpstr>
      <vt:lpstr>Verdana</vt:lpstr>
      <vt:lpstr>Wingdings</vt:lpstr>
      <vt:lpstr>Prázdná prezentace</vt:lpstr>
      <vt:lpstr>Document</vt:lpstr>
      <vt:lpstr>Graf</vt:lpstr>
      <vt:lpstr>Equation</vt:lpstr>
      <vt:lpstr>Graph</vt:lpstr>
      <vt:lpstr>MathType 6.0 Equation</vt:lpstr>
      <vt:lpstr>CS ChemDraw Drawing</vt:lpstr>
      <vt:lpstr>Rovnice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University of Alberta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Chemical and Materials Engineering</dc:creator>
  <cp:lastModifiedBy>Fulem Michal</cp:lastModifiedBy>
  <cp:revision>376</cp:revision>
  <dcterms:created xsi:type="dcterms:W3CDTF">2007-09-18T21:47:50Z</dcterms:created>
  <dcterms:modified xsi:type="dcterms:W3CDTF">2022-12-13T07:35:03Z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0x010100BB8CE3CE74443E46B9B6E68CC86C4A38</vt:lpwstr>
  </property>
</Properties>
</file>