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67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6" autoAdjust="0"/>
    <p:restoredTop sz="94660"/>
  </p:normalViewPr>
  <p:slideViewPr>
    <p:cSldViewPr>
      <p:cViewPr>
        <p:scale>
          <a:sx n="110" d="100"/>
          <a:sy n="110" d="100"/>
        </p:scale>
        <p:origin x="-72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6D89-7ECD-49F8-A78C-345C1286786C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049B6-9979-438F-9951-8F660695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0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49B6-9979-438F-9951-8F660695A19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72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411760" y="6453336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cs-CZ" dirty="0" smtClean="0"/>
              <a:t>Evropský sociální fond</a:t>
            </a:r>
            <a:br>
              <a:rPr lang="cs-CZ" dirty="0" smtClean="0"/>
            </a:br>
            <a:r>
              <a:rPr lang="cs-CZ" dirty="0" smtClean="0"/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122274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9DE074-3B40-4FE0-A273-89145AD23DC9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09168" y="6437585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9470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25907"/>
            <a:ext cx="2251883" cy="41284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304641"/>
            <a:ext cx="1224136" cy="455379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2555776" y="641263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Evropský sociální fond</a:t>
            </a:r>
            <a:b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2484292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496944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Odpady a odpadové hospodářství 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91095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Ing. Milan Březina, CSc.</a:t>
            </a:r>
            <a:br>
              <a:rPr lang="cs-CZ" b="1" dirty="0" smtClean="0">
                <a:solidFill>
                  <a:srgbClr val="FFFF00"/>
                </a:solidFill>
              </a:rPr>
            </a:br>
            <a:r>
              <a:rPr lang="cs-CZ" b="1" dirty="0" smtClean="0"/>
              <a:t>(</a:t>
            </a:r>
            <a:r>
              <a:rPr lang="cs-CZ" b="1" dirty="0"/>
              <a:t>budova </a:t>
            </a:r>
            <a:r>
              <a:rPr lang="cs-CZ" b="1" dirty="0" smtClean="0"/>
              <a:t>A </a:t>
            </a:r>
            <a:r>
              <a:rPr lang="cs-CZ" b="1" dirty="0"/>
              <a:t>1.p. </a:t>
            </a:r>
            <a:r>
              <a:rPr lang="cs-CZ" b="1" dirty="0" smtClean="0"/>
              <a:t>177b, </a:t>
            </a:r>
            <a:r>
              <a:rPr lang="cs-CZ" b="1" dirty="0"/>
              <a:t>tel. </a:t>
            </a:r>
            <a:r>
              <a:rPr lang="cs-CZ" b="1" dirty="0" smtClean="0"/>
              <a:t>4147, Milan.Brezina@vscht.cz)</a:t>
            </a:r>
            <a:br>
              <a:rPr lang="cs-CZ" b="1" dirty="0" smtClean="0"/>
            </a:br>
            <a:r>
              <a:rPr lang="cs-CZ" b="1" dirty="0" smtClean="0"/>
              <a:t>Ústav chemie ochrany prostředí</a:t>
            </a:r>
            <a:endParaRPr lang="cs-CZ" b="1" dirty="0" smtClean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23728" y="314096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Základy ochrany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613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Zákon o odpadech, další základní pojmy </a:t>
            </a:r>
            <a:br>
              <a:rPr lang="cs-CZ" sz="2800" dirty="0" smtClean="0"/>
            </a:br>
            <a:r>
              <a:rPr lang="cs-CZ" sz="2800" i="1" dirty="0" smtClean="0"/>
              <a:t>(volně a zkráceně)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980728"/>
            <a:ext cx="90010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</a:t>
            </a:r>
            <a:r>
              <a:rPr lang="cs-CZ" sz="1800" dirty="0"/>
              <a:t>) </a:t>
            </a:r>
            <a:r>
              <a:rPr lang="cs-CZ" sz="1800" dirty="0" smtClean="0"/>
              <a:t>nebezpečný odpad - vykazující </a:t>
            </a:r>
            <a:r>
              <a:rPr lang="cs-CZ" sz="1800" dirty="0"/>
              <a:t>jednu nebo více nebezpečných </a:t>
            </a:r>
            <a:r>
              <a:rPr lang="cs-CZ" sz="1800" dirty="0" smtClean="0"/>
              <a:t>vlastností uvedených </a:t>
            </a:r>
            <a:r>
              <a:rPr lang="cs-CZ" sz="1800" dirty="0"/>
              <a:t>v příloze </a:t>
            </a:r>
            <a:r>
              <a:rPr lang="cs-CZ" sz="1800" dirty="0" smtClean="0"/>
              <a:t>k zákonu</a:t>
            </a:r>
            <a:r>
              <a:rPr lang="cs-CZ" sz="1800" dirty="0"/>
              <a:t>,</a:t>
            </a:r>
          </a:p>
          <a:p>
            <a:pPr marL="0" indent="0">
              <a:buNone/>
            </a:pPr>
            <a:r>
              <a:rPr lang="cs-CZ" sz="1800" dirty="0"/>
              <a:t>b) </a:t>
            </a:r>
            <a:r>
              <a:rPr lang="cs-CZ" sz="1800" dirty="0" smtClean="0"/>
              <a:t>komunální odpad - odpad </a:t>
            </a:r>
            <a:r>
              <a:rPr lang="cs-CZ" sz="1800" dirty="0"/>
              <a:t>vznikající na území obce při činnosti fyzických </a:t>
            </a:r>
            <a:r>
              <a:rPr lang="cs-CZ" sz="1800" dirty="0" smtClean="0"/>
              <a:t>osob,  </a:t>
            </a:r>
            <a:r>
              <a:rPr lang="cs-CZ" sz="1800" dirty="0"/>
              <a:t>je uveden jako komunální odpad v Katalogu odpadů, </a:t>
            </a:r>
            <a:r>
              <a:rPr lang="cs-CZ" sz="1800" dirty="0" smtClean="0"/>
              <a:t>kromě odpadů právnických </a:t>
            </a:r>
            <a:r>
              <a:rPr lang="cs-CZ" sz="1800" dirty="0"/>
              <a:t>osob nebo fyzických podnikajících </a:t>
            </a:r>
            <a:r>
              <a:rPr lang="cs-CZ" sz="1800" dirty="0" smtClean="0"/>
              <a:t>osob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c) </a:t>
            </a:r>
            <a:r>
              <a:rPr lang="cs-CZ" sz="1800" dirty="0" smtClean="0"/>
              <a:t>odpad podobný </a:t>
            </a:r>
            <a:r>
              <a:rPr lang="cs-CZ" sz="1800" dirty="0"/>
              <a:t>komunálnímu odpadu </a:t>
            </a:r>
            <a:r>
              <a:rPr lang="cs-CZ" sz="1800" dirty="0" smtClean="0"/>
              <a:t>– obdobné, ale od podnikatelů</a:t>
            </a:r>
          </a:p>
          <a:p>
            <a:pPr marL="0" indent="0">
              <a:buNone/>
            </a:pPr>
            <a:r>
              <a:rPr lang="cs-CZ" sz="1800" dirty="0" smtClean="0"/>
              <a:t>d</a:t>
            </a:r>
            <a:r>
              <a:rPr lang="cs-CZ" sz="1800" dirty="0"/>
              <a:t>) </a:t>
            </a:r>
            <a:r>
              <a:rPr lang="cs-CZ" sz="1800" dirty="0" smtClean="0"/>
              <a:t>odpadové hospodářství - </a:t>
            </a:r>
            <a:r>
              <a:rPr lang="cs-CZ" sz="1800" dirty="0"/>
              <a:t>činnost zaměřená na předcházení vzniku odpadů, na nakládání s</a:t>
            </a:r>
          </a:p>
          <a:p>
            <a:pPr marL="0" indent="0">
              <a:buNone/>
            </a:pPr>
            <a:r>
              <a:rPr lang="cs-CZ" sz="1800" dirty="0"/>
              <a:t>odpady a na následnou péči o místo, kde jsou odpady trvale uloženy, a kontrola těchto činností,</a:t>
            </a:r>
          </a:p>
          <a:p>
            <a:pPr marL="0" indent="0">
              <a:buNone/>
            </a:pPr>
            <a:r>
              <a:rPr lang="cs-CZ" sz="1800" dirty="0"/>
              <a:t>e) </a:t>
            </a:r>
            <a:r>
              <a:rPr lang="cs-CZ" sz="1800" dirty="0" smtClean="0"/>
              <a:t>nakládání </a:t>
            </a:r>
            <a:r>
              <a:rPr lang="cs-CZ" sz="1800" dirty="0"/>
              <a:t>s odpady - shromažďování, sběr, výkup, přeprava, doprava, skladování, úprava,</a:t>
            </a:r>
          </a:p>
          <a:p>
            <a:pPr marL="0" indent="0">
              <a:buNone/>
            </a:pPr>
            <a:r>
              <a:rPr lang="cs-CZ" sz="1800" dirty="0"/>
              <a:t>využití a odstranění odpadů,</a:t>
            </a:r>
          </a:p>
          <a:p>
            <a:pPr marL="0" indent="0">
              <a:buNone/>
            </a:pPr>
            <a:r>
              <a:rPr lang="cs-CZ" sz="1800" dirty="0"/>
              <a:t>f) </a:t>
            </a:r>
            <a:r>
              <a:rPr lang="cs-CZ" sz="1800" dirty="0" smtClean="0"/>
              <a:t>zařízení </a:t>
            </a:r>
            <a:r>
              <a:rPr lang="cs-CZ" sz="1800" dirty="0"/>
              <a:t>- technické zařízení, místo, stavba nebo část stavby,</a:t>
            </a:r>
          </a:p>
          <a:p>
            <a:pPr marL="0" indent="0">
              <a:buNone/>
            </a:pPr>
            <a:r>
              <a:rPr lang="cs-CZ" sz="1800" dirty="0"/>
              <a:t>g) </a:t>
            </a:r>
            <a:r>
              <a:rPr lang="cs-CZ" sz="1800" dirty="0" smtClean="0"/>
              <a:t>shromažďování </a:t>
            </a:r>
            <a:r>
              <a:rPr lang="cs-CZ" sz="1800" dirty="0"/>
              <a:t>odpadů - krátkodobé </a:t>
            </a:r>
            <a:r>
              <a:rPr lang="cs-CZ" sz="1800" dirty="0" smtClean="0"/>
              <a:t>soustřeďování </a:t>
            </a:r>
            <a:r>
              <a:rPr lang="cs-CZ" sz="1800" dirty="0"/>
              <a:t>v místě jejich vzniku před dalším </a:t>
            </a:r>
            <a:r>
              <a:rPr lang="cs-CZ" sz="1800" dirty="0" smtClean="0"/>
              <a:t>nakládáním,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h) </a:t>
            </a:r>
            <a:r>
              <a:rPr lang="cs-CZ" sz="1800" dirty="0" smtClean="0"/>
              <a:t>skladování </a:t>
            </a:r>
            <a:r>
              <a:rPr lang="cs-CZ" sz="1800" dirty="0"/>
              <a:t>odpadů - přechodné soustřeďování </a:t>
            </a:r>
            <a:r>
              <a:rPr lang="cs-CZ" sz="1800" dirty="0" smtClean="0"/>
              <a:t>odpadů </a:t>
            </a:r>
            <a:r>
              <a:rPr lang="cs-CZ" sz="1800" dirty="0"/>
              <a:t>v zařízení k tomu určeném po </a:t>
            </a:r>
            <a:r>
              <a:rPr lang="cs-CZ" sz="1800" dirty="0" smtClean="0"/>
              <a:t>stanovenou dobu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6941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Zákon o odpadech, další základní pojmy </a:t>
            </a:r>
            <a:br>
              <a:rPr lang="cs-CZ" sz="2800" dirty="0" smtClean="0"/>
            </a:br>
            <a:r>
              <a:rPr lang="cs-CZ" sz="2800" i="1" dirty="0" smtClean="0"/>
              <a:t>(volně a zkráceně)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980728"/>
            <a:ext cx="900100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/>
              <a:t>o) </a:t>
            </a:r>
            <a:r>
              <a:rPr lang="cs-CZ" sz="1800" dirty="0" smtClean="0"/>
              <a:t>úprava </a:t>
            </a:r>
            <a:r>
              <a:rPr lang="cs-CZ" sz="1800" dirty="0"/>
              <a:t>odpadů - </a:t>
            </a:r>
            <a:r>
              <a:rPr lang="cs-CZ" sz="1800" dirty="0" smtClean="0"/>
              <a:t>změna </a:t>
            </a:r>
            <a:r>
              <a:rPr lang="cs-CZ" sz="1800" dirty="0"/>
              <a:t>chemických, biologických </a:t>
            </a:r>
            <a:r>
              <a:rPr lang="cs-CZ" sz="1800" dirty="0" smtClean="0"/>
              <a:t>nebo fyzikálních vlastností, usnadnění dopravy</a:t>
            </a:r>
            <a:r>
              <a:rPr lang="cs-CZ" sz="1800" dirty="0"/>
              <a:t>, využití, </a:t>
            </a:r>
            <a:r>
              <a:rPr lang="cs-CZ" sz="1800" dirty="0" smtClean="0"/>
              <a:t>odstraňování, snížení </a:t>
            </a:r>
            <a:r>
              <a:rPr lang="cs-CZ" sz="1800" dirty="0"/>
              <a:t>jejich objemu, </a:t>
            </a:r>
            <a:r>
              <a:rPr lang="cs-CZ" sz="1800" dirty="0" smtClean="0"/>
              <a:t>snížení jejich nebezpečných </a:t>
            </a:r>
            <a:r>
              <a:rPr lang="cs-CZ" sz="1800" dirty="0"/>
              <a:t>vlastností,</a:t>
            </a:r>
          </a:p>
          <a:p>
            <a:pPr marL="0" indent="0">
              <a:buNone/>
            </a:pPr>
            <a:r>
              <a:rPr lang="cs-CZ" sz="1800" dirty="0"/>
              <a:t>p) </a:t>
            </a:r>
            <a:r>
              <a:rPr lang="cs-CZ" sz="1800" dirty="0" smtClean="0"/>
              <a:t>opětovné použití - </a:t>
            </a:r>
            <a:r>
              <a:rPr lang="cs-CZ" sz="1800" dirty="0"/>
              <a:t>postupy, kterými jsou výrobky </a:t>
            </a:r>
            <a:r>
              <a:rPr lang="cs-CZ" sz="1800" dirty="0" smtClean="0"/>
              <a:t>(části) znovu </a:t>
            </a:r>
            <a:r>
              <a:rPr lang="cs-CZ" sz="1800" dirty="0"/>
              <a:t>použity ke </a:t>
            </a:r>
            <a:r>
              <a:rPr lang="cs-CZ" sz="1800" dirty="0" smtClean="0"/>
              <a:t>původnímu účelu,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q) </a:t>
            </a:r>
            <a:r>
              <a:rPr lang="cs-CZ" sz="1800" dirty="0" smtClean="0"/>
              <a:t>využití </a:t>
            </a:r>
            <a:r>
              <a:rPr lang="cs-CZ" sz="1800" dirty="0"/>
              <a:t>odpadů - </a:t>
            </a:r>
            <a:r>
              <a:rPr lang="cs-CZ" sz="1800" dirty="0" smtClean="0"/>
              <a:t>odpad </a:t>
            </a:r>
            <a:r>
              <a:rPr lang="cs-CZ" sz="1800" dirty="0"/>
              <a:t>slouží užitečnému </a:t>
            </a:r>
            <a:r>
              <a:rPr lang="cs-CZ" sz="1800" dirty="0" smtClean="0"/>
              <a:t>účelu, nahradí jiné materiály </a:t>
            </a:r>
          </a:p>
          <a:p>
            <a:pPr marL="0" indent="0">
              <a:buNone/>
            </a:pPr>
            <a:r>
              <a:rPr lang="cs-CZ" sz="1800" dirty="0" smtClean="0"/>
              <a:t>s</a:t>
            </a:r>
            <a:r>
              <a:rPr lang="cs-CZ" sz="1800" dirty="0"/>
              <a:t>) </a:t>
            </a:r>
            <a:r>
              <a:rPr lang="cs-CZ" sz="1800" dirty="0" smtClean="0"/>
              <a:t>materiálové využití </a:t>
            </a:r>
            <a:r>
              <a:rPr lang="cs-CZ" sz="1800" dirty="0"/>
              <a:t>- způsob využití </a:t>
            </a:r>
            <a:r>
              <a:rPr lang="cs-CZ" sz="1800" dirty="0" smtClean="0"/>
              <a:t>- recyklace </a:t>
            </a:r>
            <a:r>
              <a:rPr lang="cs-CZ" sz="1800" dirty="0"/>
              <a:t>a další </a:t>
            </a:r>
            <a:r>
              <a:rPr lang="cs-CZ" sz="1800" dirty="0" smtClean="0"/>
              <a:t>způsoby využití, nikoli získání energie,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t) </a:t>
            </a:r>
            <a:r>
              <a:rPr lang="cs-CZ" sz="1800" dirty="0" smtClean="0"/>
              <a:t>recyklace - </a:t>
            </a:r>
            <a:r>
              <a:rPr lang="cs-CZ" sz="1800" dirty="0"/>
              <a:t>jakýkoliv </a:t>
            </a:r>
            <a:r>
              <a:rPr lang="cs-CZ" sz="1800" dirty="0" smtClean="0"/>
              <a:t>způsob, </a:t>
            </a:r>
            <a:r>
              <a:rPr lang="cs-CZ" sz="1800" dirty="0"/>
              <a:t>kterým je odpad znovu zpracován </a:t>
            </a:r>
            <a:r>
              <a:rPr lang="cs-CZ" sz="1800" dirty="0" smtClean="0"/>
              <a:t>na výrobky</a:t>
            </a:r>
            <a:r>
              <a:rPr lang="cs-CZ" sz="1800" dirty="0"/>
              <a:t>, materiály </a:t>
            </a:r>
            <a:r>
              <a:rPr lang="cs-CZ" sz="1800" dirty="0" smtClean="0"/>
              <a:t>apod.,</a:t>
            </a:r>
          </a:p>
          <a:p>
            <a:pPr marL="0" indent="0">
              <a:buNone/>
            </a:pPr>
            <a:r>
              <a:rPr lang="cs-CZ" sz="1800" dirty="0" smtClean="0"/>
              <a:t>u</a:t>
            </a:r>
            <a:r>
              <a:rPr lang="cs-CZ" sz="1800" dirty="0"/>
              <a:t>) </a:t>
            </a:r>
            <a:r>
              <a:rPr lang="cs-CZ" sz="1800" dirty="0" smtClean="0"/>
              <a:t>odstranění </a:t>
            </a:r>
            <a:r>
              <a:rPr lang="cs-CZ" sz="1800" dirty="0"/>
              <a:t>odpadů - činnost, která není využitím odpadů, </a:t>
            </a:r>
            <a:r>
              <a:rPr lang="cs-CZ" sz="1800" dirty="0" smtClean="0"/>
              <a:t>i když energie nebo jiné látky při tom jsou získány (uvádí se příklady v příloze),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x</a:t>
            </a:r>
            <a:r>
              <a:rPr lang="cs-CZ" sz="1800" dirty="0"/>
              <a:t>) </a:t>
            </a:r>
            <a:r>
              <a:rPr lang="cs-CZ" sz="1800" dirty="0" smtClean="0"/>
              <a:t>původce </a:t>
            </a:r>
            <a:r>
              <a:rPr lang="cs-CZ" sz="1800" dirty="0"/>
              <a:t>odpadů - právnická osoba nebo fyzická osoba oprávněná k podnikání, při jejichž</a:t>
            </a:r>
          </a:p>
          <a:p>
            <a:pPr marL="0" indent="0">
              <a:buNone/>
            </a:pPr>
            <a:r>
              <a:rPr lang="cs-CZ" sz="1800" dirty="0"/>
              <a:t>činnosti vznikají odpady, nebo </a:t>
            </a:r>
            <a:r>
              <a:rPr lang="cs-CZ" sz="1800" dirty="0" smtClean="0"/>
              <a:t>provádějí úpravu odpadů apod., a </a:t>
            </a:r>
            <a:r>
              <a:rPr lang="cs-CZ" sz="1800" dirty="0"/>
              <a:t>dále obec od okamžiku, kdy nepodnikající fyzická osoba odpad odloží na místě k </a:t>
            </a:r>
            <a:r>
              <a:rPr lang="cs-CZ" sz="1800" dirty="0" smtClean="0"/>
              <a:t>tomu určeném</a:t>
            </a:r>
            <a:r>
              <a:rPr lang="cs-CZ" sz="1800" dirty="0"/>
              <a:t>; obec se současně stane vlastníkem tohoto odpadu,</a:t>
            </a:r>
          </a:p>
          <a:p>
            <a:pPr marL="0" indent="0">
              <a:buNone/>
            </a:pPr>
            <a:r>
              <a:rPr lang="cs-CZ" sz="1800" dirty="0"/>
              <a:t>y) </a:t>
            </a:r>
            <a:r>
              <a:rPr lang="cs-CZ" sz="1800" dirty="0" smtClean="0"/>
              <a:t>oprávněná osoba </a:t>
            </a:r>
            <a:r>
              <a:rPr lang="cs-CZ" sz="1800" dirty="0"/>
              <a:t>- každá osoba, která je oprávněna k nakládání s odpady podle tohoto</a:t>
            </a:r>
          </a:p>
          <a:p>
            <a:pPr marL="0" indent="0">
              <a:buNone/>
            </a:pPr>
            <a:r>
              <a:rPr lang="cs-CZ" sz="1800" dirty="0"/>
              <a:t>zákona nebo podle zvláštních </a:t>
            </a:r>
            <a:r>
              <a:rPr lang="cs-CZ" sz="1800" dirty="0" smtClean="0"/>
              <a:t>předpisů,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39739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Zákon o odpadech, zařazování odpadů </a:t>
            </a:r>
            <a:br>
              <a:rPr lang="cs-CZ" sz="2800" dirty="0" smtClean="0"/>
            </a:br>
            <a:r>
              <a:rPr lang="cs-CZ" sz="2800" i="1" dirty="0" smtClean="0"/>
              <a:t>(volně a zkráceně)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980728"/>
            <a:ext cx="900100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/>
              <a:t>(1) Původce a oprávněná osoba jsou povinni </a:t>
            </a:r>
            <a:r>
              <a:rPr lang="cs-CZ" sz="1800" dirty="0" smtClean="0"/>
              <a:t>.. </a:t>
            </a:r>
            <a:r>
              <a:rPr lang="cs-CZ" sz="1800" dirty="0"/>
              <a:t>odpad zařadit </a:t>
            </a:r>
            <a:r>
              <a:rPr lang="cs-CZ" sz="1800" dirty="0" smtClean="0"/>
              <a:t>podle Katalogu </a:t>
            </a:r>
            <a:r>
              <a:rPr lang="cs-CZ" sz="1800" dirty="0"/>
              <a:t>odpadů, který </a:t>
            </a:r>
            <a:r>
              <a:rPr lang="cs-CZ" sz="1800" dirty="0" smtClean="0"/>
              <a:t>Ministerstvo </a:t>
            </a:r>
            <a:r>
              <a:rPr lang="cs-CZ" sz="1800" dirty="0"/>
              <a:t>životního prostředí </a:t>
            </a:r>
            <a:r>
              <a:rPr lang="cs-CZ" sz="1800" dirty="0" smtClean="0"/>
              <a:t>vydá prováděcím právním </a:t>
            </a:r>
            <a:r>
              <a:rPr lang="cs-CZ" sz="1800" dirty="0"/>
              <a:t>předpisem.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(1) Původce </a:t>
            </a:r>
            <a:r>
              <a:rPr lang="cs-CZ" sz="1800" dirty="0"/>
              <a:t>a oprávněná osoba jsou povinni </a:t>
            </a:r>
            <a:r>
              <a:rPr lang="cs-CZ" sz="1800" dirty="0" smtClean="0"/>
              <a:t>zařadit </a:t>
            </a:r>
            <a:r>
              <a:rPr lang="cs-CZ" sz="1800" dirty="0"/>
              <a:t>odpad </a:t>
            </a:r>
            <a:r>
              <a:rPr lang="cs-CZ" sz="1800" dirty="0" smtClean="0"/>
              <a:t>do kategorie </a:t>
            </a:r>
            <a:r>
              <a:rPr lang="cs-CZ" sz="1800" u="sng" dirty="0"/>
              <a:t>nebezpečný</a:t>
            </a:r>
            <a:r>
              <a:rPr lang="cs-CZ" sz="1800" dirty="0"/>
              <a:t>, je-li</a:t>
            </a:r>
          </a:p>
          <a:p>
            <a:pPr marL="0" indent="0">
              <a:buNone/>
            </a:pPr>
            <a:r>
              <a:rPr lang="cs-CZ" sz="1800" dirty="0"/>
              <a:t>a) uveden v Seznamu nebezpečných odpadů </a:t>
            </a:r>
            <a:r>
              <a:rPr lang="cs-CZ" sz="1800" dirty="0" smtClean="0"/>
              <a:t>..,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nebo</a:t>
            </a:r>
          </a:p>
          <a:p>
            <a:pPr marL="0" indent="0">
              <a:buNone/>
            </a:pPr>
            <a:r>
              <a:rPr lang="cs-CZ" sz="1800" dirty="0"/>
              <a:t>b) smíšen nebo znečištěn některou ze složek uvedených v Seznamu složek, které činí odpad</a:t>
            </a:r>
          </a:p>
          <a:p>
            <a:pPr marL="0" indent="0">
              <a:buNone/>
            </a:pPr>
            <a:r>
              <a:rPr lang="cs-CZ" sz="1800" dirty="0"/>
              <a:t>nebezpečným, uvedeném v příloze </a:t>
            </a:r>
            <a:r>
              <a:rPr lang="cs-CZ" sz="1800" dirty="0" smtClean="0"/>
              <a:t>zákona.., </a:t>
            </a:r>
            <a:r>
              <a:rPr lang="cs-CZ" sz="1800" dirty="0"/>
              <a:t>nebo</a:t>
            </a:r>
          </a:p>
          <a:p>
            <a:pPr marL="0" indent="0">
              <a:buNone/>
            </a:pPr>
            <a:r>
              <a:rPr lang="cs-CZ" sz="1800" dirty="0"/>
              <a:t>c) smíšen nebo znečištěn některým z odpadů uvedených v Seznamu nebezpečných </a:t>
            </a:r>
            <a:r>
              <a:rPr lang="cs-CZ" sz="1800" dirty="0" smtClean="0"/>
              <a:t>odpadů.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(2) Má-li odpad </a:t>
            </a:r>
            <a:r>
              <a:rPr lang="cs-CZ" sz="1800" dirty="0" smtClean="0"/>
              <a:t>nebezpečnou vlastnost (dle přílohy k zákonu), původce </a:t>
            </a:r>
            <a:r>
              <a:rPr lang="cs-CZ" sz="1800" dirty="0"/>
              <a:t>a oprávněná osoba, která s odpadem nakládá, </a:t>
            </a:r>
            <a:r>
              <a:rPr lang="cs-CZ" sz="1800" dirty="0" smtClean="0"/>
              <a:t>musí odpad zařadit jako nebezpečný a tak s ním nakládat.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(3) Směsný komunální odpad se nezařazuje do kategorie </a:t>
            </a:r>
            <a:r>
              <a:rPr lang="cs-CZ" sz="1800" dirty="0" smtClean="0"/>
              <a:t>nebezpečný, není povinnost s nimi podle toho nakládat, i když splňuje podmínky dle 1 a 2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U odpadů podle 1 b) a c) mohou být vyloučeny nebezpečné vlastnosti osobou oprávněnou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1894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Zákon o odpadech, zařazování odpadů </a:t>
            </a:r>
            <a:br>
              <a:rPr lang="cs-CZ" sz="2800" dirty="0" smtClean="0"/>
            </a:br>
            <a:r>
              <a:rPr lang="cs-CZ" sz="2800" i="1" dirty="0" smtClean="0"/>
              <a:t>(volně a zkráceně)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412776"/>
            <a:ext cx="90010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smtClean="0"/>
              <a:t>Osoba je pověřená k hodnocení ministerstvy (MŽP a </a:t>
            </a:r>
            <a:r>
              <a:rPr lang="cs-CZ" sz="1800" dirty="0" err="1" smtClean="0"/>
              <a:t>MZdr</a:t>
            </a:r>
            <a:r>
              <a:rPr lang="cs-CZ" sz="1800" dirty="0" smtClean="0"/>
              <a:t>), na dobu určitou, musí mj. splňovat  odbornou způsobilost, atd..</a:t>
            </a:r>
          </a:p>
          <a:p>
            <a:pPr marL="0" indent="0">
              <a:buNone/>
            </a:pPr>
            <a:r>
              <a:rPr lang="cs-CZ" sz="1800" dirty="0" smtClean="0"/>
              <a:t>Pověření je kompatibilní v zemích EU</a:t>
            </a:r>
          </a:p>
          <a:p>
            <a:pPr marL="0" indent="0">
              <a:buNone/>
            </a:pPr>
            <a:r>
              <a:rPr lang="cs-CZ" sz="1800" dirty="0" smtClean="0"/>
              <a:t>Může být odejmuto</a:t>
            </a:r>
          </a:p>
          <a:p>
            <a:pPr marL="0" indent="0">
              <a:buNone/>
            </a:pPr>
            <a:r>
              <a:rPr lang="cs-CZ" sz="1800" dirty="0"/>
              <a:t>....</a:t>
            </a:r>
          </a:p>
          <a:p>
            <a:pPr marL="0" indent="0">
              <a:buNone/>
            </a:pPr>
            <a:r>
              <a:rPr lang="cs-CZ" sz="1800" b="1" dirty="0" smtClean="0"/>
              <a:t>Nebezpečné vlastnosti</a:t>
            </a:r>
            <a:r>
              <a:rPr lang="cs-CZ" sz="1800" dirty="0" smtClean="0"/>
              <a:t> dle přílohy zákona – písm. H (hazard) a číslo. Např.:</a:t>
            </a:r>
          </a:p>
          <a:p>
            <a:pPr marL="0" indent="0">
              <a:buNone/>
            </a:pPr>
            <a:r>
              <a:rPr lang="cs-CZ" sz="1800" dirty="0" err="1"/>
              <a:t>H1</a:t>
            </a:r>
            <a:r>
              <a:rPr lang="cs-CZ" sz="1800" dirty="0"/>
              <a:t> </a:t>
            </a:r>
            <a:r>
              <a:rPr lang="cs-CZ" sz="1800" dirty="0" smtClean="0"/>
              <a:t>Výbušnost, </a:t>
            </a:r>
            <a:r>
              <a:rPr lang="cs-CZ" sz="1800" dirty="0" err="1" smtClean="0"/>
              <a:t>H2</a:t>
            </a:r>
            <a:r>
              <a:rPr lang="cs-CZ" sz="1800" dirty="0" smtClean="0"/>
              <a:t> </a:t>
            </a:r>
            <a:r>
              <a:rPr lang="cs-CZ" sz="1800" dirty="0"/>
              <a:t>Oxidační </a:t>
            </a:r>
            <a:r>
              <a:rPr lang="cs-CZ" sz="1800" dirty="0" smtClean="0"/>
              <a:t>schopnost, </a:t>
            </a:r>
            <a:r>
              <a:rPr lang="cs-CZ" sz="1800" dirty="0" err="1" smtClean="0"/>
              <a:t>H3</a:t>
            </a:r>
            <a:r>
              <a:rPr lang="cs-CZ" sz="1800" dirty="0" smtClean="0"/>
              <a:t>-B Hořlavost, </a:t>
            </a:r>
            <a:r>
              <a:rPr lang="cs-CZ" sz="1800" dirty="0" err="1" smtClean="0"/>
              <a:t>H4</a:t>
            </a:r>
            <a:r>
              <a:rPr lang="cs-CZ" sz="1800" dirty="0" smtClean="0"/>
              <a:t> Dráždivost, </a:t>
            </a:r>
            <a:r>
              <a:rPr lang="cs-CZ" sz="1800" dirty="0" err="1" smtClean="0"/>
              <a:t>H6</a:t>
            </a:r>
            <a:r>
              <a:rPr lang="cs-CZ" sz="1800" dirty="0" smtClean="0"/>
              <a:t> Toxicita, </a:t>
            </a:r>
            <a:r>
              <a:rPr lang="cs-CZ" sz="1800" dirty="0" err="1" smtClean="0"/>
              <a:t>H7</a:t>
            </a:r>
            <a:r>
              <a:rPr lang="cs-CZ" sz="1800" dirty="0" smtClean="0"/>
              <a:t> </a:t>
            </a:r>
            <a:r>
              <a:rPr lang="cs-CZ" sz="1800" dirty="0" err="1" smtClean="0"/>
              <a:t>Karcinogenita</a:t>
            </a:r>
            <a:r>
              <a:rPr lang="cs-CZ" sz="1800" dirty="0" smtClean="0"/>
              <a:t>, </a:t>
            </a:r>
            <a:r>
              <a:rPr lang="cs-CZ" sz="1800" dirty="0" err="1" smtClean="0"/>
              <a:t>H8</a:t>
            </a:r>
            <a:r>
              <a:rPr lang="cs-CZ" sz="1800" dirty="0" smtClean="0"/>
              <a:t> Žíravost, </a:t>
            </a:r>
            <a:r>
              <a:rPr lang="cs-CZ" sz="1800" dirty="0" err="1" smtClean="0"/>
              <a:t>H9</a:t>
            </a:r>
            <a:r>
              <a:rPr lang="cs-CZ" sz="1800" dirty="0" smtClean="0"/>
              <a:t> Infekčnost, </a:t>
            </a:r>
            <a:r>
              <a:rPr lang="cs-CZ" sz="1800" dirty="0" err="1" smtClean="0"/>
              <a:t>H11</a:t>
            </a:r>
            <a:r>
              <a:rPr lang="cs-CZ" sz="1800" dirty="0" smtClean="0"/>
              <a:t> Mutagenita,   ... blíže v příloze č. 2 zákona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Druhy odpadů</a:t>
            </a:r>
            <a:r>
              <a:rPr lang="cs-CZ" sz="1800" dirty="0" smtClean="0"/>
              <a:t> </a:t>
            </a:r>
            <a:r>
              <a:rPr lang="cs-CZ" sz="1800" dirty="0"/>
              <a:t>dle přílohy zákona – písm. </a:t>
            </a:r>
            <a:r>
              <a:rPr lang="cs-CZ" sz="1800" dirty="0" smtClean="0"/>
              <a:t>Q (</a:t>
            </a:r>
            <a:r>
              <a:rPr lang="cs-CZ" sz="1800" dirty="0" err="1" smtClean="0"/>
              <a:t>quality</a:t>
            </a:r>
            <a:r>
              <a:rPr lang="cs-CZ" sz="1800" dirty="0" smtClean="0"/>
              <a:t>) </a:t>
            </a:r>
            <a:r>
              <a:rPr lang="cs-CZ" sz="1800" dirty="0"/>
              <a:t>a číslo. Např</a:t>
            </a:r>
            <a:r>
              <a:rPr lang="cs-CZ" sz="1800" dirty="0" smtClean="0"/>
              <a:t>.:</a:t>
            </a:r>
          </a:p>
          <a:p>
            <a:pPr marL="0" indent="0">
              <a:buNone/>
            </a:pPr>
            <a:r>
              <a:rPr lang="cs-CZ" sz="1800" dirty="0" err="1" smtClean="0"/>
              <a:t>Q1</a:t>
            </a:r>
            <a:r>
              <a:rPr lang="cs-CZ" sz="1800" dirty="0" smtClean="0"/>
              <a:t> </a:t>
            </a:r>
            <a:r>
              <a:rPr lang="cs-CZ" sz="1800" dirty="0"/>
              <a:t>Zůstatky z výrob a </a:t>
            </a:r>
            <a:r>
              <a:rPr lang="cs-CZ" sz="1800" dirty="0" smtClean="0"/>
              <a:t>spotřeby, </a:t>
            </a:r>
            <a:r>
              <a:rPr lang="cs-CZ" sz="1800" dirty="0" err="1" smtClean="0"/>
              <a:t>Q3</a:t>
            </a:r>
            <a:r>
              <a:rPr lang="cs-CZ" sz="1800" dirty="0" smtClean="0"/>
              <a:t> </a:t>
            </a:r>
            <a:r>
              <a:rPr lang="cs-CZ" sz="1800" dirty="0"/>
              <a:t>Výrobky s prošlou lhůtou </a:t>
            </a:r>
            <a:r>
              <a:rPr lang="cs-CZ" sz="1800" dirty="0" smtClean="0"/>
              <a:t>spotřeby, </a:t>
            </a:r>
            <a:r>
              <a:rPr lang="cs-CZ" sz="1800" dirty="0" err="1" smtClean="0"/>
              <a:t>Q6</a:t>
            </a:r>
            <a:r>
              <a:rPr lang="cs-CZ" sz="1800" dirty="0" smtClean="0"/>
              <a:t> </a:t>
            </a:r>
            <a:r>
              <a:rPr lang="cs-CZ" sz="1800" dirty="0"/>
              <a:t>Nepoužitelné součásti (např. použité baterie, katalyzátory apod</a:t>
            </a:r>
            <a:r>
              <a:rPr lang="cs-CZ" sz="1800" dirty="0" smtClean="0"/>
              <a:t>.), </a:t>
            </a:r>
            <a:r>
              <a:rPr lang="cs-CZ" sz="1800" dirty="0" err="1" smtClean="0"/>
              <a:t>Q7</a:t>
            </a:r>
            <a:r>
              <a:rPr lang="cs-CZ" sz="1800" dirty="0" smtClean="0"/>
              <a:t> </a:t>
            </a:r>
            <a:r>
              <a:rPr lang="cs-CZ" sz="1800" dirty="0"/>
              <a:t>Látky, které ztratily požadované </a:t>
            </a:r>
            <a:r>
              <a:rPr lang="cs-CZ" sz="1800" dirty="0" smtClean="0"/>
              <a:t>vlastnosti.., </a:t>
            </a:r>
            <a:r>
              <a:rPr lang="cs-CZ" sz="1800" dirty="0" err="1" smtClean="0"/>
              <a:t>Q12</a:t>
            </a:r>
            <a:r>
              <a:rPr lang="cs-CZ" sz="1800" dirty="0" smtClean="0"/>
              <a:t> </a:t>
            </a:r>
            <a:r>
              <a:rPr lang="cs-CZ" sz="1800" dirty="0"/>
              <a:t>Znečištěné materiály (např. oleje znečištěné </a:t>
            </a:r>
            <a:r>
              <a:rPr lang="cs-CZ" sz="1800" dirty="0" err="1"/>
              <a:t>PCB</a:t>
            </a:r>
            <a:r>
              <a:rPr lang="cs-CZ" sz="1800" dirty="0"/>
              <a:t> apod.), .. </a:t>
            </a:r>
            <a:r>
              <a:rPr lang="cs-CZ" sz="1800" dirty="0" err="1"/>
              <a:t>Q16</a:t>
            </a:r>
            <a:r>
              <a:rPr lang="cs-CZ" sz="1800" dirty="0"/>
              <a:t> Jiné materiály, látky nebo výrobky, které nepatří do výše uvedených skupin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270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/>
              <a:t>Hierarchie způsobů nakládání s odpady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cs-CZ" sz="2800" dirty="0"/>
              <a:t>a) předcházení vzniku odpadů,</a:t>
            </a:r>
          </a:p>
          <a:p>
            <a:r>
              <a:rPr lang="cs-CZ" sz="2800" dirty="0"/>
              <a:t>b) příprava k opětovnému použití,</a:t>
            </a:r>
          </a:p>
          <a:p>
            <a:r>
              <a:rPr lang="cs-CZ" sz="2800" dirty="0"/>
              <a:t>c) recyklace odpadů,</a:t>
            </a:r>
          </a:p>
          <a:p>
            <a:r>
              <a:rPr lang="cs-CZ" sz="2800" dirty="0"/>
              <a:t>d) jiné využití odpadů, například energetické využití,</a:t>
            </a:r>
          </a:p>
          <a:p>
            <a:r>
              <a:rPr lang="cs-CZ" sz="2800" dirty="0"/>
              <a:t>e) odstranění odpadů.</a:t>
            </a:r>
          </a:p>
        </p:txBody>
      </p:sp>
    </p:spTree>
    <p:extLst>
      <p:ext uri="{BB962C8B-B14F-4D97-AF65-F5344CB8AC3E}">
        <p14:creationId xmlns:p14="http://schemas.microsoft.com/office/powerpoint/2010/main" val="2754465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POVINNOSTI PŘI NAKLÁDÁNÍ </a:t>
            </a:r>
            <a:r>
              <a:rPr lang="cs-CZ" sz="3200" dirty="0" smtClean="0"/>
              <a:t>S ODPADY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2800" dirty="0" smtClean="0"/>
              <a:t>VŠEOBECNÉ </a:t>
            </a:r>
            <a:r>
              <a:rPr lang="cs-CZ" sz="2800" dirty="0"/>
              <a:t>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povinnost předcházet </a:t>
            </a:r>
            <a:r>
              <a:rPr lang="cs-CZ" dirty="0"/>
              <a:t>vzniku odpadů, omezovat </a:t>
            </a:r>
            <a:r>
              <a:rPr lang="cs-CZ" dirty="0" smtClean="0"/>
              <a:t>množství, nebezpečné vlastnosti</a:t>
            </a:r>
            <a:r>
              <a:rPr lang="cs-CZ" dirty="0"/>
              <a:t>; </a:t>
            </a:r>
            <a:r>
              <a:rPr lang="cs-CZ" dirty="0" smtClean="0"/>
              <a:t>odpady musí </a:t>
            </a:r>
            <a:r>
              <a:rPr lang="cs-CZ" dirty="0"/>
              <a:t>být </a:t>
            </a:r>
            <a:r>
              <a:rPr lang="cs-CZ" dirty="0" smtClean="0"/>
              <a:t>využity....</a:t>
            </a:r>
          </a:p>
          <a:p>
            <a:r>
              <a:rPr lang="cs-CZ" dirty="0" smtClean="0"/>
              <a:t>povinnost výrobky </a:t>
            </a:r>
            <a:r>
              <a:rPr lang="cs-CZ" dirty="0"/>
              <a:t>vyrábět tak, aby </a:t>
            </a:r>
            <a:r>
              <a:rPr lang="cs-CZ" dirty="0" smtClean="0"/>
              <a:t>byl omezen  </a:t>
            </a:r>
            <a:r>
              <a:rPr lang="cs-CZ" dirty="0"/>
              <a:t>vznik nevyužitelných odpadů z těchto </a:t>
            </a:r>
            <a:r>
              <a:rPr lang="cs-CZ" dirty="0" smtClean="0"/>
              <a:t>výrobků...</a:t>
            </a:r>
          </a:p>
          <a:p>
            <a:r>
              <a:rPr lang="cs-CZ" dirty="0" smtClean="0"/>
              <a:t>povinnost informovat o způsobu využití nebo odstranění nepoužitelných částí..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84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POVINNOSTI PŘI NAKLÁDÁNÍ </a:t>
            </a:r>
            <a:r>
              <a:rPr lang="cs-CZ" sz="3200" dirty="0" smtClean="0"/>
              <a:t>S ODPADY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2800" dirty="0" smtClean="0"/>
              <a:t>OBECNÉ </a:t>
            </a:r>
            <a:r>
              <a:rPr lang="cs-CZ" sz="2800" dirty="0"/>
              <a:t>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původce je </a:t>
            </a:r>
            <a:r>
              <a:rPr lang="cs-CZ" dirty="0"/>
              <a:t>povinen nakládat s odpady a zbavovat se jich pouze </a:t>
            </a:r>
            <a:r>
              <a:rPr lang="cs-CZ" dirty="0" smtClean="0"/>
              <a:t>v souladu se zákonem a dalšími předpisy pro </a:t>
            </a:r>
            <a:r>
              <a:rPr lang="cs-CZ" dirty="0" err="1" smtClean="0"/>
              <a:t>OŽP</a:t>
            </a:r>
            <a:r>
              <a:rPr lang="cs-CZ" dirty="0" smtClean="0"/>
              <a:t>, není </a:t>
            </a:r>
            <a:r>
              <a:rPr lang="cs-CZ" dirty="0" err="1" smtClean="0"/>
              <a:t>li</a:t>
            </a:r>
            <a:r>
              <a:rPr lang="cs-CZ" dirty="0" smtClean="0"/>
              <a:t> stanoveno jinak</a:t>
            </a:r>
          </a:p>
          <a:p>
            <a:r>
              <a:rPr lang="cs-CZ" dirty="0"/>
              <a:t>s odpady </a:t>
            </a:r>
            <a:r>
              <a:rPr lang="cs-CZ" dirty="0" smtClean="0"/>
              <a:t>lze nakládat </a:t>
            </a:r>
            <a:r>
              <a:rPr lang="cs-CZ" dirty="0"/>
              <a:t>pouze </a:t>
            </a:r>
            <a:r>
              <a:rPr lang="cs-CZ" dirty="0" smtClean="0"/>
              <a:t>v zařízeních k tomu určených...</a:t>
            </a:r>
          </a:p>
          <a:p>
            <a:r>
              <a:rPr lang="cs-CZ" dirty="0" smtClean="0"/>
              <a:t>k převzetí odpadu.. je </a:t>
            </a:r>
            <a:r>
              <a:rPr lang="cs-CZ" dirty="0"/>
              <a:t>oprávněna pouze </a:t>
            </a:r>
            <a:r>
              <a:rPr lang="cs-CZ" dirty="0" smtClean="0"/>
              <a:t>osoba, </a:t>
            </a:r>
            <a:r>
              <a:rPr lang="cs-CZ" dirty="0"/>
              <a:t>která je provozovatelem </a:t>
            </a:r>
            <a:r>
              <a:rPr lang="cs-CZ" dirty="0" smtClean="0"/>
              <a:t>příslušného zařízení.., nebo obec (pro KO)</a:t>
            </a:r>
          </a:p>
          <a:p>
            <a:r>
              <a:rPr lang="cs-CZ" dirty="0" smtClean="0"/>
              <a:t>neplatí pro vzorky pro vědecké účely...</a:t>
            </a:r>
          </a:p>
          <a:p>
            <a:r>
              <a:rPr lang="cs-CZ" dirty="0" smtClean="0"/>
              <a:t>ředění nebo mísení odpadů... je zakázáno</a:t>
            </a:r>
          </a:p>
          <a:p>
            <a:r>
              <a:rPr lang="cs-CZ" dirty="0" smtClean="0"/>
              <a:t>mísení nebezpečných odpadů s ostatními je zakázáno..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426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dirty="0"/>
              <a:t>Zařízení k využívání, odstraňování, sběru nebo výkupu odpadů lze provozovat pouze </a:t>
            </a:r>
            <a:r>
              <a:rPr lang="cs-CZ" dirty="0" smtClean="0"/>
              <a:t>na základě </a:t>
            </a:r>
            <a:r>
              <a:rPr lang="cs-CZ" dirty="0"/>
              <a:t>rozhodnutí krajského </a:t>
            </a:r>
            <a:r>
              <a:rPr lang="cs-CZ" dirty="0" smtClean="0"/>
              <a:t>úřadu...</a:t>
            </a:r>
          </a:p>
          <a:p>
            <a:r>
              <a:rPr lang="cs-CZ" dirty="0" smtClean="0"/>
              <a:t>bez tohoto rozhodnutí není možno zařízení zkolaudovat</a:t>
            </a:r>
          </a:p>
          <a:p>
            <a:r>
              <a:rPr lang="cs-CZ" dirty="0" smtClean="0"/>
              <a:t>obec, na jejímž území se zařízení má nacházet, je účastníkem řízení</a:t>
            </a:r>
          </a:p>
          <a:p>
            <a:r>
              <a:rPr lang="cs-CZ" dirty="0" smtClean="0"/>
              <a:t>vyhláškou ministerstvo určuje podrobnosti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451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cs-CZ" dirty="0"/>
              <a:t>"odpadový </a:t>
            </a:r>
            <a:r>
              <a:rPr lang="cs-CZ" dirty="0" smtClean="0"/>
              <a:t>hospodář„ je odborně způsobilá osoba, která pro skládky a původce a nakládání s </a:t>
            </a:r>
            <a:r>
              <a:rPr lang="cs-CZ" dirty="0" err="1" smtClean="0"/>
              <a:t>nebezp</a:t>
            </a:r>
            <a:r>
              <a:rPr lang="cs-CZ" dirty="0" smtClean="0"/>
              <a:t>. odpady odpovídá za zajištění odborného nakládání s odpady. Zastupuje je (také) při jednání s orgány st. správy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057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Povinnosti původců </a:t>
            </a:r>
            <a:r>
              <a:rPr lang="cs-CZ" sz="2400" b="1" dirty="0" smtClean="0"/>
              <a:t>odpadů</a:t>
            </a:r>
          </a:p>
          <a:p>
            <a:pPr marL="0" indent="0">
              <a:buNone/>
            </a:pPr>
            <a:r>
              <a:rPr lang="cs-CZ" sz="2400" dirty="0"/>
              <a:t>a) odpady zařazovat podle druhů a </a:t>
            </a:r>
            <a:r>
              <a:rPr lang="cs-CZ" sz="2400" dirty="0" smtClean="0"/>
              <a:t>kategorií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b) zajistit přednostní využití </a:t>
            </a:r>
            <a:r>
              <a:rPr lang="cs-CZ" sz="2400" dirty="0" smtClean="0"/>
              <a:t>odpadů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c) odpady, které sám nemůže využít nebo </a:t>
            </a:r>
            <a:r>
              <a:rPr lang="cs-CZ" sz="2400" dirty="0" smtClean="0"/>
              <a:t>odstranit.., </a:t>
            </a:r>
            <a:r>
              <a:rPr lang="cs-CZ" sz="2400" dirty="0"/>
              <a:t>převést </a:t>
            </a:r>
            <a:r>
              <a:rPr lang="cs-CZ" sz="2400" dirty="0" smtClean="0"/>
              <a:t>pouze </a:t>
            </a:r>
            <a:r>
              <a:rPr lang="cs-CZ" sz="2400" dirty="0"/>
              <a:t>osobě oprávněné k </a:t>
            </a:r>
            <a:r>
              <a:rPr lang="cs-CZ" sz="2400" dirty="0" smtClean="0"/>
              <a:t>jejich převzetí...</a:t>
            </a:r>
          </a:p>
          <a:p>
            <a:pPr marL="0" indent="0">
              <a:buNone/>
            </a:pPr>
            <a:r>
              <a:rPr lang="cs-CZ" sz="2400" dirty="0" smtClean="0"/>
              <a:t> d</a:t>
            </a:r>
            <a:r>
              <a:rPr lang="cs-CZ" sz="2400" dirty="0"/>
              <a:t>) ověřovat nebezpečné vlastnosti </a:t>
            </a:r>
            <a:r>
              <a:rPr lang="cs-CZ" sz="2400" dirty="0" smtClean="0"/>
              <a:t>a </a:t>
            </a:r>
            <a:r>
              <a:rPr lang="cs-CZ" sz="2400" dirty="0"/>
              <a:t>nakládat s nimi podle </a:t>
            </a:r>
            <a:r>
              <a:rPr lang="cs-CZ" sz="2400" dirty="0" smtClean="0"/>
              <a:t>jejich skutečných </a:t>
            </a:r>
            <a:r>
              <a:rPr lang="cs-CZ" sz="2400" dirty="0"/>
              <a:t>vlastností,</a:t>
            </a:r>
          </a:p>
          <a:p>
            <a:pPr marL="0" indent="0">
              <a:buNone/>
            </a:pPr>
            <a:r>
              <a:rPr lang="cs-CZ" sz="2400" dirty="0"/>
              <a:t>e) shromažďovat odpady utříděné </a:t>
            </a:r>
            <a:r>
              <a:rPr lang="cs-CZ" sz="2400" dirty="0" smtClean="0"/>
              <a:t>podle druhů </a:t>
            </a:r>
            <a:r>
              <a:rPr lang="cs-CZ" sz="2400" dirty="0"/>
              <a:t>a kategorií,</a:t>
            </a:r>
          </a:p>
          <a:p>
            <a:pPr marL="0" indent="0">
              <a:buNone/>
            </a:pPr>
            <a:r>
              <a:rPr lang="cs-CZ" sz="2400" dirty="0"/>
              <a:t>f) zabezpečit odpady před </a:t>
            </a:r>
            <a:r>
              <a:rPr lang="cs-CZ" sz="2400" dirty="0" smtClean="0"/>
              <a:t>znehodnocením</a:t>
            </a:r>
            <a:r>
              <a:rPr lang="cs-CZ" sz="2400" dirty="0"/>
              <a:t>, odcizením nebo </a:t>
            </a:r>
            <a:r>
              <a:rPr lang="cs-CZ" sz="2400" dirty="0" smtClean="0"/>
              <a:t>únikem.....</a:t>
            </a:r>
          </a:p>
          <a:p>
            <a:pPr marL="0" indent="0">
              <a:buNone/>
            </a:pPr>
            <a:r>
              <a:rPr lang="cs-CZ" sz="2400" dirty="0" smtClean="0"/>
              <a:t>......ustanovit odpadového hospodáře, platit poplatky atd...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7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Odpady - 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"Nejlepší odpad je ten, který nevznikne..., Odpad je vlastně surovina na nepravém místě, v nepravém čase a v nepravém </a:t>
            </a:r>
            <a:r>
              <a:rPr lang="cs-CZ" dirty="0" smtClean="0"/>
              <a:t>složení</a:t>
            </a:r>
            <a:r>
              <a:rPr lang="cs-CZ" dirty="0"/>
              <a:t>...".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2400" dirty="0" smtClean="0"/>
              <a:t>...a jiná další uvádějící slova...</a:t>
            </a:r>
          </a:p>
          <a:p>
            <a:pPr marL="0" indent="0">
              <a:buNone/>
            </a:pPr>
            <a:r>
              <a:rPr lang="cs-CZ" sz="2400" dirty="0" smtClean="0"/>
              <a:t>různé pojmy v mediích, komentáře ke způsobům nakládání, </a:t>
            </a:r>
            <a:br>
              <a:rPr lang="cs-CZ" sz="2400" dirty="0" smtClean="0"/>
            </a:br>
            <a:r>
              <a:rPr lang="cs-CZ" sz="2400" dirty="0" smtClean="0"/>
              <a:t>idea „</a:t>
            </a:r>
            <a:r>
              <a:rPr lang="cs-CZ" sz="2400" dirty="0" err="1" smtClean="0"/>
              <a:t>Zero</a:t>
            </a:r>
            <a:r>
              <a:rPr lang="cs-CZ" sz="2400" dirty="0" smtClean="0"/>
              <a:t> </a:t>
            </a:r>
            <a:r>
              <a:rPr lang="cs-CZ" sz="2400" dirty="0" err="1" smtClean="0"/>
              <a:t>Waste</a:t>
            </a:r>
            <a:r>
              <a:rPr lang="cs-CZ" sz="2400" dirty="0" smtClean="0"/>
              <a:t>“ a jiné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9845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Povinnosti a oprávnění obce a fyzických osob při nakládání s komunálním </a:t>
            </a:r>
            <a:r>
              <a:rPr lang="cs-CZ" sz="2400" dirty="0" smtClean="0"/>
              <a:t>odpadem</a:t>
            </a:r>
          </a:p>
          <a:p>
            <a:pPr marL="0" indent="0">
              <a:buNone/>
            </a:pPr>
            <a:r>
              <a:rPr lang="cs-CZ" sz="2400" dirty="0" smtClean="0"/>
              <a:t>...</a:t>
            </a:r>
          </a:p>
          <a:p>
            <a:pPr marL="0" indent="0">
              <a:buNone/>
            </a:pPr>
            <a:r>
              <a:rPr lang="cs-CZ" sz="2400" dirty="0"/>
              <a:t>Obec může </a:t>
            </a:r>
            <a:r>
              <a:rPr lang="cs-CZ" sz="2400" dirty="0" smtClean="0"/>
              <a:t>stanovit </a:t>
            </a:r>
            <a:r>
              <a:rPr lang="cs-CZ" sz="2400" dirty="0"/>
              <a:t>obecně závaznou vyhláškou </a:t>
            </a:r>
            <a:r>
              <a:rPr lang="cs-CZ" sz="2400" dirty="0" smtClean="0"/>
              <a:t>systém </a:t>
            </a:r>
            <a:r>
              <a:rPr lang="cs-CZ" sz="2400" dirty="0"/>
              <a:t>shromažďování, sběru, </a:t>
            </a:r>
            <a:r>
              <a:rPr lang="cs-CZ" sz="2400" dirty="0" smtClean="0"/>
              <a:t>... </a:t>
            </a:r>
            <a:r>
              <a:rPr lang="cs-CZ" sz="2400" dirty="0"/>
              <a:t>využívání a odstraňování </a:t>
            </a:r>
            <a:r>
              <a:rPr lang="cs-CZ" sz="2400" dirty="0" smtClean="0"/>
              <a:t>KO </a:t>
            </a:r>
            <a:r>
              <a:rPr lang="cs-CZ" sz="2400" dirty="0"/>
              <a:t>vznikajících na jejím </a:t>
            </a:r>
            <a:r>
              <a:rPr lang="cs-CZ" sz="2400" dirty="0" smtClean="0"/>
              <a:t>území </a:t>
            </a:r>
            <a:r>
              <a:rPr lang="cs-CZ" sz="2400" dirty="0"/>
              <a:t>včetně jejich biologicky rozložitelné složky </a:t>
            </a:r>
            <a:r>
              <a:rPr lang="cs-CZ" sz="2400" dirty="0" smtClean="0"/>
              <a:t>a systému </a:t>
            </a:r>
            <a:r>
              <a:rPr lang="cs-CZ" sz="2400" dirty="0"/>
              <a:t>nakládání se stavebním odpadem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Obec je povinna </a:t>
            </a:r>
            <a:r>
              <a:rPr lang="cs-CZ" sz="2400" dirty="0" smtClean="0"/>
              <a:t>určit </a:t>
            </a:r>
            <a:r>
              <a:rPr lang="cs-CZ" sz="2400" dirty="0"/>
              <a:t>místa, kam </a:t>
            </a:r>
            <a:r>
              <a:rPr lang="cs-CZ" sz="2400" dirty="0" smtClean="0"/>
              <a:t>mohou fyzické </a:t>
            </a:r>
            <a:r>
              <a:rPr lang="cs-CZ" sz="2400" dirty="0"/>
              <a:t>osoby odkládat komunální odpad, </a:t>
            </a:r>
            <a:r>
              <a:rPr lang="cs-CZ" sz="2400" dirty="0" smtClean="0"/>
              <a:t>..a </a:t>
            </a:r>
            <a:r>
              <a:rPr lang="cs-CZ" sz="2400" dirty="0"/>
              <a:t>zajistit místa, kam mohou </a:t>
            </a:r>
            <a:r>
              <a:rPr lang="cs-CZ" sz="2400" dirty="0" smtClean="0"/>
              <a:t>odkládat </a:t>
            </a:r>
            <a:r>
              <a:rPr lang="cs-CZ" sz="2400" dirty="0"/>
              <a:t>nebezpečné složky </a:t>
            </a:r>
            <a:r>
              <a:rPr lang="cs-CZ" sz="2400" dirty="0" smtClean="0"/>
              <a:t>KO (barvy, zářivky, rozpouštědla..). </a:t>
            </a:r>
            <a:r>
              <a:rPr lang="cs-CZ" sz="2400" i="1" dirty="0" smtClean="0"/>
              <a:t>Stačí určit místa soustřeďování min. 2* ročně.</a:t>
            </a:r>
          </a:p>
          <a:p>
            <a:pPr marL="0" indent="0">
              <a:buNone/>
            </a:pPr>
            <a:r>
              <a:rPr lang="cs-CZ" sz="2400" b="1" dirty="0"/>
              <a:t>Fyzické osoby jsou povinny</a:t>
            </a:r>
            <a:r>
              <a:rPr lang="cs-CZ" sz="2400" dirty="0"/>
              <a:t> </a:t>
            </a:r>
            <a:r>
              <a:rPr lang="cs-CZ" sz="2400" b="1" dirty="0"/>
              <a:t>odkládat</a:t>
            </a:r>
            <a:r>
              <a:rPr lang="cs-CZ" sz="2400" dirty="0"/>
              <a:t> </a:t>
            </a:r>
            <a:r>
              <a:rPr lang="cs-CZ" sz="2400" dirty="0" smtClean="0"/>
              <a:t>KO </a:t>
            </a:r>
            <a:r>
              <a:rPr lang="cs-CZ" sz="2400" dirty="0"/>
              <a:t>na místech k tomu určených </a:t>
            </a:r>
            <a:r>
              <a:rPr lang="cs-CZ" sz="2400" dirty="0" smtClean="0"/>
              <a:t>a KO </a:t>
            </a:r>
            <a:r>
              <a:rPr lang="cs-CZ" sz="2400" b="1" dirty="0" smtClean="0"/>
              <a:t>odděleně shromažďovat</a:t>
            </a:r>
            <a:r>
              <a:rPr lang="cs-CZ" sz="2400" b="1" dirty="0"/>
              <a:t>, třídit a </a:t>
            </a:r>
            <a:r>
              <a:rPr lang="cs-CZ" sz="2400" b="1" dirty="0" smtClean="0"/>
              <a:t>předávat</a:t>
            </a:r>
            <a:r>
              <a:rPr lang="cs-CZ" sz="2400" dirty="0" smtClean="0"/>
              <a:t> </a:t>
            </a:r>
            <a:r>
              <a:rPr lang="cs-CZ" sz="2400" dirty="0"/>
              <a:t>k využití a </a:t>
            </a:r>
            <a:r>
              <a:rPr lang="cs-CZ" sz="2400" dirty="0" smtClean="0"/>
              <a:t>odstraňování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47888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600" dirty="0" smtClean="0"/>
              <a:t>Specifické povinnosti jsou stanoveny jednotlivě pro sběr a výkup, využívání, odstraňování, skládkování, spalování, přepravu odpadů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b="1" dirty="0" smtClean="0"/>
              <a:t>Povinnosti při nakládání s vybranými výrobky, odpady a zařízeními:</a:t>
            </a:r>
          </a:p>
          <a:p>
            <a:pPr marL="0" indent="0">
              <a:buNone/>
            </a:pPr>
            <a:r>
              <a:rPr lang="cs-CZ" dirty="0"/>
              <a:t>a) odpady perzistentních organických </a:t>
            </a:r>
            <a:r>
              <a:rPr lang="cs-CZ" dirty="0" err="1" smtClean="0"/>
              <a:t>zneč</a:t>
            </a:r>
            <a:r>
              <a:rPr lang="cs-CZ" dirty="0" smtClean="0"/>
              <a:t>. </a:t>
            </a:r>
            <a:r>
              <a:rPr lang="cs-CZ" dirty="0"/>
              <a:t>látek a </a:t>
            </a:r>
            <a:r>
              <a:rPr lang="cs-CZ" dirty="0" err="1"/>
              <a:t>PCB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odpadní oleje,</a:t>
            </a:r>
          </a:p>
          <a:p>
            <a:pPr marL="0" indent="0">
              <a:buNone/>
            </a:pPr>
            <a:r>
              <a:rPr lang="cs-CZ" dirty="0"/>
              <a:t>c) baterie a akumulátory,</a:t>
            </a:r>
          </a:p>
          <a:p>
            <a:pPr marL="0" indent="0">
              <a:buNone/>
            </a:pPr>
            <a:r>
              <a:rPr lang="cs-CZ" dirty="0"/>
              <a:t>d) kaly z čistíren odpadních vod a další biologicky rozložitelné odpady,</a:t>
            </a:r>
          </a:p>
          <a:p>
            <a:pPr marL="0" indent="0">
              <a:buNone/>
            </a:pPr>
            <a:r>
              <a:rPr lang="cs-CZ" dirty="0"/>
              <a:t>e) odpady z výroby oxidu titaničitého,</a:t>
            </a:r>
          </a:p>
          <a:p>
            <a:pPr marL="0" indent="0">
              <a:buNone/>
            </a:pPr>
            <a:r>
              <a:rPr lang="cs-CZ" dirty="0"/>
              <a:t>f) odpady azbestu,</a:t>
            </a:r>
          </a:p>
          <a:p>
            <a:pPr marL="0" indent="0">
              <a:buNone/>
            </a:pPr>
            <a:r>
              <a:rPr lang="cs-CZ" dirty="0"/>
              <a:t>g) autovraky,</a:t>
            </a:r>
          </a:p>
          <a:p>
            <a:pPr marL="0" indent="0">
              <a:buNone/>
            </a:pPr>
            <a:r>
              <a:rPr lang="cs-CZ" dirty="0"/>
              <a:t>h) elektrická a elektronická zařízení.</a:t>
            </a:r>
          </a:p>
        </p:txBody>
      </p:sp>
    </p:spTree>
    <p:extLst>
      <p:ext uri="{BB962C8B-B14F-4D97-AF65-F5344CB8AC3E}">
        <p14:creationId xmlns:p14="http://schemas.microsoft.com/office/powerpoint/2010/main" val="2360961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/>
              <a:t>Vlastníci </a:t>
            </a:r>
            <a:r>
              <a:rPr lang="cs-CZ" dirty="0" err="1"/>
              <a:t>PCB</a:t>
            </a:r>
            <a:r>
              <a:rPr lang="cs-CZ" dirty="0"/>
              <a:t> a odpadů </a:t>
            </a:r>
            <a:r>
              <a:rPr lang="cs-CZ" dirty="0" err="1"/>
              <a:t>PCB</a:t>
            </a:r>
            <a:r>
              <a:rPr lang="cs-CZ" dirty="0"/>
              <a:t> jsou </a:t>
            </a:r>
            <a:r>
              <a:rPr lang="cs-CZ" dirty="0" smtClean="0"/>
              <a:t>(byli) povinni </a:t>
            </a:r>
            <a:r>
              <a:rPr lang="cs-CZ" dirty="0"/>
              <a:t>je odstranit </a:t>
            </a:r>
            <a:r>
              <a:rPr lang="cs-CZ" dirty="0" smtClean="0"/>
              <a:t>nejpozději do </a:t>
            </a:r>
            <a:r>
              <a:rPr lang="cs-CZ" dirty="0"/>
              <a:t>konce roku 2010, </a:t>
            </a:r>
            <a:r>
              <a:rPr lang="cs-CZ" dirty="0" smtClean="0"/>
              <a:t>některá až na až </a:t>
            </a:r>
            <a:r>
              <a:rPr lang="cs-CZ" dirty="0"/>
              <a:t>na konci jejich životnosti.</a:t>
            </a:r>
          </a:p>
          <a:p>
            <a:r>
              <a:rPr lang="cs-CZ" dirty="0" smtClean="0"/>
              <a:t>Získávání </a:t>
            </a:r>
            <a:r>
              <a:rPr lang="cs-CZ" dirty="0" err="1"/>
              <a:t>PCB</a:t>
            </a:r>
            <a:r>
              <a:rPr lang="cs-CZ" dirty="0"/>
              <a:t> z jiných látek za účelem jejich opětovného použití je zakázáno.</a:t>
            </a:r>
          </a:p>
          <a:p>
            <a:r>
              <a:rPr lang="cs-CZ" dirty="0" smtClean="0"/>
              <a:t>Odstraňování </a:t>
            </a:r>
            <a:r>
              <a:rPr lang="cs-CZ" dirty="0" err="1"/>
              <a:t>PCB</a:t>
            </a:r>
            <a:r>
              <a:rPr lang="cs-CZ" dirty="0"/>
              <a:t>, odpadů </a:t>
            </a:r>
            <a:r>
              <a:rPr lang="cs-CZ" dirty="0" err="1"/>
              <a:t>PCB</a:t>
            </a:r>
            <a:r>
              <a:rPr lang="cs-CZ" dirty="0"/>
              <a:t> a zařízení obsahujících </a:t>
            </a:r>
            <a:r>
              <a:rPr lang="cs-CZ" dirty="0" err="1"/>
              <a:t>PCB</a:t>
            </a:r>
            <a:r>
              <a:rPr lang="cs-CZ" dirty="0"/>
              <a:t> je možné pouze </a:t>
            </a:r>
            <a:r>
              <a:rPr lang="cs-CZ" dirty="0" smtClean="0"/>
              <a:t>v zařízeních </a:t>
            </a:r>
            <a:r>
              <a:rPr lang="cs-CZ" dirty="0"/>
              <a:t>k tomu určených.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PCB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68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cs-CZ" dirty="0" smtClean="0"/>
              <a:t>odpadní oleje </a:t>
            </a:r>
            <a:r>
              <a:rPr lang="cs-CZ" dirty="0"/>
              <a:t>- </a:t>
            </a:r>
            <a:r>
              <a:rPr lang="cs-CZ" dirty="0" smtClean="0"/>
              <a:t>minerální </a:t>
            </a:r>
            <a:r>
              <a:rPr lang="cs-CZ" dirty="0"/>
              <a:t>nebo syntetické mazací nebo průmyslové </a:t>
            </a:r>
            <a:r>
              <a:rPr lang="cs-CZ" dirty="0" smtClean="0"/>
              <a:t>oleje, (např. upotřebené </a:t>
            </a:r>
            <a:r>
              <a:rPr lang="cs-CZ" dirty="0"/>
              <a:t>oleje ze spalovacích motorů a převodové oleje </a:t>
            </a:r>
            <a:r>
              <a:rPr lang="cs-CZ" dirty="0" smtClean="0"/>
              <a:t>apod.)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dirty="0" smtClean="0"/>
              <a:t>přepracování </a:t>
            </a:r>
            <a:r>
              <a:rPr lang="cs-CZ" dirty="0"/>
              <a:t>odpadních olejů - činnosti </a:t>
            </a:r>
            <a:r>
              <a:rPr lang="cs-CZ" dirty="0" smtClean="0"/>
              <a:t>k využívání odpadních </a:t>
            </a:r>
            <a:r>
              <a:rPr lang="cs-CZ" dirty="0"/>
              <a:t>olejů, tj. jejich regeneraci nebo spalování,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dirty="0" smtClean="0"/>
              <a:t>regenerace </a:t>
            </a:r>
            <a:r>
              <a:rPr lang="cs-CZ" dirty="0"/>
              <a:t>odpadních olejů - </a:t>
            </a:r>
            <a:r>
              <a:rPr lang="cs-CZ" dirty="0" smtClean="0"/>
              <a:t>proces</a:t>
            </a:r>
            <a:r>
              <a:rPr lang="cs-CZ" dirty="0"/>
              <a:t>, kterým je možno vyrobit základové </a:t>
            </a:r>
            <a:r>
              <a:rPr lang="cs-CZ" dirty="0" smtClean="0"/>
              <a:t>oleje rafinací </a:t>
            </a:r>
            <a:r>
              <a:rPr lang="cs-CZ" dirty="0"/>
              <a:t>odpadních </a:t>
            </a:r>
            <a:r>
              <a:rPr lang="cs-CZ" dirty="0" smtClean="0"/>
              <a:t>olejů...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d) </a:t>
            </a:r>
            <a:r>
              <a:rPr lang="cs-CZ" dirty="0" smtClean="0"/>
              <a:t>spalování </a:t>
            </a:r>
            <a:r>
              <a:rPr lang="cs-CZ" dirty="0"/>
              <a:t>odpadních olejů - pouze jejich energetické využití jako </a:t>
            </a:r>
            <a:r>
              <a:rPr lang="cs-CZ" dirty="0" smtClean="0"/>
              <a:t>paliva..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Odpadní oleje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012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Baterie a akumulátory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stanoví povinnosti výrobcům... , prodejcům, zpracovatelům, stanoví </a:t>
            </a:r>
            <a:r>
              <a:rPr lang="cs-CZ" dirty="0"/>
              <a:t>požadavky pro uvádění </a:t>
            </a:r>
            <a:r>
              <a:rPr lang="cs-CZ" dirty="0" smtClean="0"/>
              <a:t>na </a:t>
            </a:r>
            <a:r>
              <a:rPr lang="cs-CZ" dirty="0"/>
              <a:t>trh a požadavky pro zpětný odběr</a:t>
            </a:r>
            <a:r>
              <a:rPr lang="cs-CZ" dirty="0" smtClean="0"/>
              <a:t>, oddělený sběr atd..</a:t>
            </a:r>
          </a:p>
          <a:p>
            <a:r>
              <a:rPr lang="cs-CZ" dirty="0" smtClean="0"/>
              <a:t>definuje co je to baterie, akumulátor, přenosná, knoflíková, napájecí sada, průmyslová, automobilová...</a:t>
            </a:r>
          </a:p>
          <a:p>
            <a:r>
              <a:rPr lang="cs-CZ" dirty="0"/>
              <a:t>definuje </a:t>
            </a:r>
            <a:r>
              <a:rPr lang="cs-CZ" b="1" dirty="0" smtClean="0"/>
              <a:t>zpětný odběr</a:t>
            </a:r>
            <a:r>
              <a:rPr lang="cs-CZ" dirty="0" smtClean="0"/>
              <a:t> </a:t>
            </a:r>
            <a:r>
              <a:rPr lang="cs-CZ" dirty="0"/>
              <a:t>- odebírání použitých přenosných baterií nebo akumulátorů </a:t>
            </a:r>
            <a:r>
              <a:rPr lang="cs-CZ" dirty="0" smtClean="0"/>
              <a:t> nebo automobilových </a:t>
            </a:r>
            <a:r>
              <a:rPr lang="cs-CZ" dirty="0"/>
              <a:t>baterií nebo akumulátorů od konečných uživatelů bez nároku na úplatu </a:t>
            </a:r>
            <a:r>
              <a:rPr lang="cs-CZ" dirty="0" smtClean="0"/>
              <a:t>na místě </a:t>
            </a:r>
            <a:r>
              <a:rPr lang="cs-CZ" dirty="0"/>
              <a:t>k tomu výrobcem </a:t>
            </a:r>
            <a:r>
              <a:rPr lang="cs-CZ" dirty="0" smtClean="0"/>
              <a:t>určeném</a:t>
            </a:r>
          </a:p>
          <a:p>
            <a:r>
              <a:rPr lang="cs-CZ" dirty="0" smtClean="0"/>
              <a:t>a pro jednotlivé skupiny pak předepisuje příslušné povinnosti evidence, odběru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845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Kaly z čistíren odpadních vod a další biologicky rozložitelné odpady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</a:t>
            </a:r>
            <a:r>
              <a:rPr lang="cs-CZ" dirty="0" smtClean="0"/>
              <a:t>kalem je</a:t>
            </a:r>
            <a:endParaRPr lang="cs-CZ" dirty="0"/>
          </a:p>
          <a:p>
            <a:r>
              <a:rPr lang="cs-CZ" dirty="0"/>
              <a:t>1. kal z čistíren odpadních vod zpracovávajících městské odpadní vody </a:t>
            </a:r>
            <a:r>
              <a:rPr lang="cs-CZ" dirty="0" smtClean="0"/>
              <a:t> a podobné</a:t>
            </a:r>
          </a:p>
          <a:p>
            <a:r>
              <a:rPr lang="cs-CZ" dirty="0" smtClean="0"/>
              <a:t>2</a:t>
            </a:r>
            <a:r>
              <a:rPr lang="cs-CZ" dirty="0"/>
              <a:t>. kal ze septiků a jiných podobných zařízení,</a:t>
            </a:r>
          </a:p>
          <a:p>
            <a:r>
              <a:rPr lang="cs-CZ" dirty="0"/>
              <a:t>3. kal z čistíren odpadních vod výše neuvedených,</a:t>
            </a:r>
          </a:p>
          <a:p>
            <a:r>
              <a:rPr lang="cs-CZ" dirty="0"/>
              <a:t>b) upraveným kalem </a:t>
            </a:r>
            <a:r>
              <a:rPr lang="cs-CZ" dirty="0" smtClean="0"/>
              <a:t>– je kal</a:t>
            </a:r>
            <a:r>
              <a:rPr lang="cs-CZ" dirty="0"/>
              <a:t>, který byl podroben biologické, chemické nebo tepelné </a:t>
            </a:r>
            <a:r>
              <a:rPr lang="cs-CZ" dirty="0" smtClean="0"/>
              <a:t>úpravě (a jiné) tak</a:t>
            </a:r>
            <a:r>
              <a:rPr lang="cs-CZ" dirty="0"/>
              <a:t>, že </a:t>
            </a:r>
            <a:r>
              <a:rPr lang="cs-CZ" dirty="0" smtClean="0"/>
              <a:t>se významně </a:t>
            </a:r>
            <a:r>
              <a:rPr lang="cs-CZ" dirty="0"/>
              <a:t>sníží obsah patogenních organismů v </a:t>
            </a:r>
            <a:r>
              <a:rPr lang="cs-CZ" dirty="0" smtClean="0"/>
              <a:t>kalech</a:t>
            </a:r>
          </a:p>
          <a:p>
            <a:r>
              <a:rPr lang="cs-CZ" dirty="0" smtClean="0"/>
              <a:t>c</a:t>
            </a:r>
            <a:r>
              <a:rPr lang="cs-CZ" dirty="0"/>
              <a:t>) použitím kalu - zapracování kalu do půdy,</a:t>
            </a:r>
          </a:p>
          <a:p>
            <a:r>
              <a:rPr lang="cs-CZ" dirty="0" smtClean="0"/>
              <a:t>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02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Použití </a:t>
            </a:r>
            <a:r>
              <a:rPr lang="cs-CZ" dirty="0"/>
              <a:t>kalů </a:t>
            </a:r>
            <a:r>
              <a:rPr lang="cs-CZ" dirty="0" smtClean="0"/>
              <a:t>je </a:t>
            </a:r>
            <a:r>
              <a:rPr lang="cs-CZ" dirty="0"/>
              <a:t>zakázáno</a:t>
            </a:r>
          </a:p>
          <a:p>
            <a:r>
              <a:rPr lang="cs-CZ" dirty="0"/>
              <a:t>a) na zemědělské půdě, která je součástí chráněných území přírody a </a:t>
            </a:r>
            <a:r>
              <a:rPr lang="cs-CZ" dirty="0" smtClean="0"/>
              <a:t>krajiny</a:t>
            </a:r>
          </a:p>
          <a:p>
            <a:r>
              <a:rPr lang="cs-CZ" dirty="0" smtClean="0"/>
              <a:t>b</a:t>
            </a:r>
            <a:r>
              <a:rPr lang="cs-CZ" dirty="0"/>
              <a:t>) na lesních porostních půdách běžně využívaných klasickou lesní pěstební činností,</a:t>
            </a:r>
          </a:p>
          <a:p>
            <a:r>
              <a:rPr lang="cs-CZ" dirty="0"/>
              <a:t>c) v pásmu ochrany vodních zdrojů, na zamokřených a zaplavovaných půdách,</a:t>
            </a:r>
          </a:p>
          <a:p>
            <a:r>
              <a:rPr lang="cs-CZ" dirty="0"/>
              <a:t>d) na trvalých trávních porostech a trávních porostech na orné půdě v </a:t>
            </a:r>
            <a:r>
              <a:rPr lang="cs-CZ" dirty="0" smtClean="0"/>
              <a:t>průběhu vegetačního </a:t>
            </a:r>
            <a:r>
              <a:rPr lang="cs-CZ" dirty="0"/>
              <a:t>období až do poslední seče</a:t>
            </a:r>
            <a:r>
              <a:rPr lang="cs-CZ" dirty="0" smtClean="0"/>
              <a:t>, </a:t>
            </a:r>
          </a:p>
          <a:p>
            <a:r>
              <a:rPr lang="cs-CZ" dirty="0" smtClean="0"/>
              <a:t>e</a:t>
            </a:r>
            <a:r>
              <a:rPr lang="cs-CZ" dirty="0"/>
              <a:t>) v intenzivních plodících ovocných výsadbách</a:t>
            </a:r>
            <a:r>
              <a:rPr lang="cs-CZ" dirty="0" smtClean="0"/>
              <a:t>,</a:t>
            </a:r>
          </a:p>
          <a:p>
            <a:r>
              <a:rPr lang="cs-CZ" dirty="0" smtClean="0"/>
              <a:t>atd....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93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252520" cy="114300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Biologické </a:t>
            </a:r>
            <a:r>
              <a:rPr lang="cs-CZ" sz="3000" dirty="0"/>
              <a:t>zpracování biologicky rozložitelných odpadů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zařízení musí mít souhlas, nutné kladné stanovisko obce</a:t>
            </a:r>
          </a:p>
          <a:p>
            <a:r>
              <a:rPr lang="cs-CZ" sz="2800" dirty="0" smtClean="0"/>
              <a:t>ministerstvo stanoví </a:t>
            </a:r>
            <a:r>
              <a:rPr lang="cs-CZ" sz="2800" dirty="0"/>
              <a:t>seznam biologicky rozložitelných </a:t>
            </a:r>
            <a:r>
              <a:rPr lang="cs-CZ" sz="2800" dirty="0" smtClean="0"/>
              <a:t>odpadů</a:t>
            </a:r>
          </a:p>
          <a:p>
            <a:r>
              <a:rPr lang="cs-CZ" sz="2800" dirty="0"/>
              <a:t>způsoby biologického </a:t>
            </a:r>
            <a:r>
              <a:rPr lang="cs-CZ" sz="2800" dirty="0" smtClean="0"/>
              <a:t>zpracování</a:t>
            </a:r>
          </a:p>
          <a:p>
            <a:r>
              <a:rPr lang="pt-BR" sz="2800" dirty="0"/>
              <a:t>technické požadavky na vybavení a provoz zařízení</a:t>
            </a:r>
            <a:endParaRPr lang="cs-CZ" sz="2800" dirty="0" smtClean="0"/>
          </a:p>
          <a:p>
            <a:r>
              <a:rPr lang="cs-CZ" sz="2800" dirty="0"/>
              <a:t>technologické požadavky na </a:t>
            </a:r>
            <a:r>
              <a:rPr lang="cs-CZ" sz="2800" dirty="0" smtClean="0"/>
              <a:t>úpravu těchto odpadů....</a:t>
            </a:r>
          </a:p>
          <a:p>
            <a:r>
              <a:rPr lang="cs-CZ" sz="2800" dirty="0" smtClean="0"/>
              <a:t>.....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12649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Odpady z </a:t>
            </a:r>
            <a:r>
              <a:rPr lang="cs-CZ" dirty="0" smtClean="0"/>
              <a:t>azbestu</a:t>
            </a:r>
          </a:p>
          <a:p>
            <a:r>
              <a:rPr lang="cs-CZ" dirty="0"/>
              <a:t>zajistit, aby </a:t>
            </a:r>
            <a:r>
              <a:rPr lang="cs-CZ" dirty="0" smtClean="0"/>
              <a:t>nebyla </a:t>
            </a:r>
            <a:r>
              <a:rPr lang="cs-CZ" dirty="0"/>
              <a:t>z odpadů do </a:t>
            </a:r>
            <a:r>
              <a:rPr lang="cs-CZ" dirty="0" smtClean="0"/>
              <a:t>ovzduší uvolňována </a:t>
            </a:r>
            <a:r>
              <a:rPr lang="cs-CZ" dirty="0"/>
              <a:t>azbestová vlákna nebo azbestový </a:t>
            </a:r>
            <a:r>
              <a:rPr lang="cs-CZ" dirty="0" smtClean="0"/>
              <a:t>prach.... Ukládat pouze na skládky k tomu určené</a:t>
            </a:r>
          </a:p>
          <a:p>
            <a:pPr marL="0" indent="0">
              <a:buNone/>
            </a:pPr>
            <a:r>
              <a:rPr lang="cs-CZ" dirty="0" smtClean="0"/>
              <a:t>Autovraky</a:t>
            </a:r>
          </a:p>
          <a:p>
            <a:r>
              <a:rPr lang="cs-CZ" dirty="0" smtClean="0"/>
              <a:t>autovrak - </a:t>
            </a:r>
            <a:r>
              <a:rPr lang="cs-CZ" dirty="0"/>
              <a:t>každé úplné nebo neúplné motorové vozidlo, které bylo určeno k </a:t>
            </a:r>
            <a:r>
              <a:rPr lang="cs-CZ" dirty="0" smtClean="0"/>
              <a:t>provozu na </a:t>
            </a:r>
            <a:r>
              <a:rPr lang="cs-CZ" dirty="0"/>
              <a:t>pozemních komunikacích </a:t>
            </a:r>
            <a:r>
              <a:rPr lang="cs-CZ" dirty="0" smtClean="0"/>
              <a:t>a stalo se odpadem</a:t>
            </a:r>
            <a:endParaRPr lang="cs-CZ" dirty="0"/>
          </a:p>
          <a:p>
            <a:r>
              <a:rPr lang="cs-CZ" dirty="0" smtClean="0"/>
              <a:t>povinnost autovrak předat pouze příslušně oprávněným osobám</a:t>
            </a:r>
          </a:p>
          <a:p>
            <a:r>
              <a:rPr lang="cs-CZ" dirty="0" smtClean="0"/>
              <a:t>je stanoveno procento využití autovraků a řada dalších povinností, zavádí se poplatek za registraci  na podporu sběru atd..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318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/>
              <a:t>Elektrická a elektronická </a:t>
            </a:r>
            <a:r>
              <a:rPr lang="cs-CZ" sz="3600" b="1" dirty="0" smtClean="0"/>
              <a:t>zařízení</a:t>
            </a:r>
          </a:p>
          <a:p>
            <a:r>
              <a:rPr lang="cs-CZ" dirty="0" smtClean="0"/>
              <a:t>definovány skupiny v příloze zákona, definuje elektroodpad</a:t>
            </a:r>
          </a:p>
          <a:p>
            <a:r>
              <a:rPr lang="cs-CZ" dirty="0" smtClean="0"/>
              <a:t>dále definuje zařízení z domácností, </a:t>
            </a:r>
            <a:r>
              <a:rPr lang="cs-CZ" dirty="0" err="1" smtClean="0"/>
              <a:t>fotovoltaický</a:t>
            </a:r>
            <a:r>
              <a:rPr lang="cs-CZ" dirty="0" smtClean="0"/>
              <a:t> článek, solární panel, solární elektrárnu, oddělený sběr a zpětný odběr</a:t>
            </a:r>
          </a:p>
          <a:p>
            <a:r>
              <a:rPr lang="cs-CZ" dirty="0" smtClean="0"/>
              <a:t>stanovuje povinnosti výrobců vedoucí k odstranění použitých</a:t>
            </a:r>
          </a:p>
          <a:p>
            <a:r>
              <a:rPr lang="cs-CZ" dirty="0" smtClean="0"/>
              <a:t>stanovuje procentní využití, financování zpětného odběru a nakládání, nově i u solárních panelů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43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Odpady - 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Vznikají odjakživa  </a:t>
            </a:r>
          </a:p>
          <a:p>
            <a:r>
              <a:rPr lang="cs-CZ" dirty="0" smtClean="0"/>
              <a:t>„nakládání s odpady“ existovalo i za starověku</a:t>
            </a:r>
          </a:p>
          <a:p>
            <a:r>
              <a:rPr lang="cs-CZ" dirty="0" smtClean="0"/>
              <a:t>od dob průmyslové revoluce je vznik odpadů a nakládání s nimi jevem významným</a:t>
            </a:r>
          </a:p>
          <a:p>
            <a:r>
              <a:rPr lang="cs-CZ" dirty="0" smtClean="0"/>
              <a:t>poměrně nedávno se používaly termíny odpadní oleje, odpadní ocel, odpadní plasty,.., druhotné suroviny, sběrné suroviny...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21329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Zpětný odběr některých výrobků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oleje jiné než surové minerální oleje a surové oleje z živičných nerostů</a:t>
            </a:r>
            <a:r>
              <a:rPr lang="cs-CZ" dirty="0" smtClean="0"/>
              <a:t>,(apod.)</a:t>
            </a:r>
            <a:endParaRPr lang="cs-CZ" dirty="0"/>
          </a:p>
          <a:p>
            <a:r>
              <a:rPr lang="cs-CZ" dirty="0"/>
              <a:t>b) výbojky a zářivky,</a:t>
            </a:r>
          </a:p>
          <a:p>
            <a:r>
              <a:rPr lang="cs-CZ" dirty="0"/>
              <a:t>c) pneumatiky,</a:t>
            </a:r>
          </a:p>
          <a:p>
            <a:r>
              <a:rPr lang="cs-CZ" dirty="0"/>
              <a:t>d) elektrozařízení pocházející z </a:t>
            </a:r>
            <a:r>
              <a:rPr lang="cs-CZ" dirty="0" smtClean="0"/>
              <a:t>domácností</a:t>
            </a:r>
          </a:p>
          <a:p>
            <a:pPr marL="0" indent="0">
              <a:buNone/>
            </a:pPr>
            <a:endParaRPr lang="cs-CZ" sz="2800" i="1" dirty="0" smtClean="0"/>
          </a:p>
          <a:p>
            <a:pPr marL="0" indent="0">
              <a:buNone/>
            </a:pPr>
            <a:r>
              <a:rPr lang="cs-CZ" sz="2800" i="1" dirty="0" smtClean="0"/>
              <a:t>povinnost informovat při prodeji, prvotně předpokládá odběr v prodejně, bezúplatně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7868302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odpadového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Zpracovává</a:t>
            </a:r>
          </a:p>
          <a:p>
            <a:r>
              <a:rPr lang="cs-CZ" dirty="0" smtClean="0"/>
              <a:t>a) </a:t>
            </a:r>
            <a:r>
              <a:rPr lang="cs-CZ" dirty="0" smtClean="0"/>
              <a:t>ministerstvo</a:t>
            </a:r>
            <a:endParaRPr lang="cs-CZ" dirty="0" smtClean="0"/>
          </a:p>
          <a:p>
            <a:r>
              <a:rPr lang="cs-CZ" dirty="0" smtClean="0"/>
              <a:t>b) </a:t>
            </a:r>
            <a:r>
              <a:rPr lang="cs-CZ" dirty="0" smtClean="0"/>
              <a:t>kraje</a:t>
            </a:r>
            <a:endParaRPr lang="cs-CZ" dirty="0" smtClean="0"/>
          </a:p>
          <a:p>
            <a:r>
              <a:rPr lang="cs-CZ" dirty="0" smtClean="0"/>
              <a:t>c) původci odpadů</a:t>
            </a:r>
          </a:p>
          <a:p>
            <a:pPr marL="0" indent="0">
              <a:buNone/>
            </a:pPr>
            <a:endParaRPr lang="cs-CZ" sz="2800" i="1" dirty="0" smtClean="0"/>
          </a:p>
          <a:p>
            <a:pPr marL="0" indent="0">
              <a:buNone/>
            </a:pPr>
            <a:r>
              <a:rPr lang="cs-CZ" sz="2800" i="1" dirty="0" smtClean="0"/>
              <a:t>Zpracovává se za </a:t>
            </a:r>
            <a:r>
              <a:rPr lang="cs-CZ" sz="2800" i="1" dirty="0"/>
              <a:t>účelem vytváření podmínek pro </a:t>
            </a:r>
            <a:r>
              <a:rPr lang="cs-CZ" sz="2800" i="1" dirty="0" smtClean="0"/>
              <a:t>předcházení vzniku </a:t>
            </a:r>
            <a:r>
              <a:rPr lang="cs-CZ" sz="2800" i="1" dirty="0"/>
              <a:t>odpadů a nakládání s nimi podle tohoto zákona</a:t>
            </a:r>
          </a:p>
        </p:txBody>
      </p:sp>
    </p:spTree>
    <p:extLst>
      <p:ext uri="{BB962C8B-B14F-4D97-AF65-F5344CB8AC3E}">
        <p14:creationId xmlns:p14="http://schemas.microsoft.com/office/powerpoint/2010/main" val="2730257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Závaznou část plánu odpadového hospodářství České republiky vyhlašuje vláda svým nařízením.</a:t>
            </a:r>
          </a:p>
          <a:p>
            <a:pPr marL="0" indent="0">
              <a:buNone/>
            </a:pPr>
            <a:r>
              <a:rPr lang="cs-CZ" dirty="0" smtClean="0"/>
              <a:t>Závazná </a:t>
            </a:r>
            <a:r>
              <a:rPr lang="cs-CZ" dirty="0"/>
              <a:t>část plánu odpadového hospodářství České republiky stanoví rámcové cíle, rámcová</a:t>
            </a:r>
          </a:p>
          <a:p>
            <a:pPr marL="0" indent="0">
              <a:buNone/>
            </a:pPr>
            <a:r>
              <a:rPr lang="cs-CZ" dirty="0"/>
              <a:t>opatření k jejich dosažení </a:t>
            </a:r>
            <a:r>
              <a:rPr lang="cs-CZ" dirty="0" smtClean="0"/>
              <a:t>atd..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400" dirty="0" smtClean="0"/>
              <a:t>na dobu nejméně 10 let</a:t>
            </a:r>
          </a:p>
          <a:p>
            <a:r>
              <a:rPr lang="cs-CZ" sz="2400" dirty="0"/>
              <a:t>je </a:t>
            </a:r>
            <a:r>
              <a:rPr lang="cs-CZ" sz="2400" dirty="0" smtClean="0"/>
              <a:t>závazným podkladem </a:t>
            </a:r>
            <a:r>
              <a:rPr lang="cs-CZ" sz="2400" dirty="0"/>
              <a:t>pro zpracování plánů odpadového hospodářství </a:t>
            </a:r>
            <a:r>
              <a:rPr lang="cs-CZ" sz="2400" dirty="0" smtClean="0"/>
              <a:t>krajů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800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 odpadového hospodářství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Kraj </a:t>
            </a:r>
            <a:r>
              <a:rPr lang="cs-CZ" dirty="0" smtClean="0"/>
              <a:t>zpracovává </a:t>
            </a:r>
            <a:r>
              <a:rPr lang="cs-CZ" dirty="0"/>
              <a:t>plán odpadového hospodářství </a:t>
            </a:r>
            <a:r>
              <a:rPr lang="cs-CZ" dirty="0" smtClean="0"/>
              <a:t>pro jím spravované </a:t>
            </a:r>
            <a:r>
              <a:rPr lang="cs-CZ" dirty="0"/>
              <a:t>území a jeho změny.</a:t>
            </a:r>
          </a:p>
          <a:p>
            <a:r>
              <a:rPr lang="cs-CZ" dirty="0" smtClean="0"/>
              <a:t>Tento plán </a:t>
            </a:r>
            <a:r>
              <a:rPr lang="cs-CZ" dirty="0"/>
              <a:t>musí být v souladu se závaznou částí plánu </a:t>
            </a:r>
            <a:r>
              <a:rPr lang="cs-CZ" dirty="0" smtClean="0"/>
              <a:t>OH ČR....</a:t>
            </a:r>
          </a:p>
          <a:p>
            <a:r>
              <a:rPr lang="cs-CZ" dirty="0" smtClean="0"/>
              <a:t>.....</a:t>
            </a:r>
          </a:p>
          <a:p>
            <a:r>
              <a:rPr lang="cs-CZ" dirty="0"/>
              <a:t>stanoví konkrétní cíle, konkrétní </a:t>
            </a:r>
            <a:r>
              <a:rPr lang="cs-CZ" dirty="0" smtClean="0"/>
              <a:t>opatření (předcházení vzniku, nakládání s KO, s vybranými odpady, využívání, snižování mn</a:t>
            </a:r>
            <a:r>
              <a:rPr lang="cs-CZ" dirty="0" smtClean="0"/>
              <a:t>. skládkovaných </a:t>
            </a:r>
            <a:r>
              <a:rPr lang="cs-CZ" dirty="0" err="1" smtClean="0"/>
              <a:t>biol</a:t>
            </a:r>
            <a:r>
              <a:rPr lang="cs-CZ" dirty="0" smtClean="0"/>
              <a:t>. rozložitelných atd. integrovaný systém nakládání, předcházení vzniku..</a:t>
            </a:r>
          </a:p>
        </p:txBody>
      </p:sp>
    </p:spTree>
    <p:extLst>
      <p:ext uri="{BB962C8B-B14F-4D97-AF65-F5344CB8AC3E}">
        <p14:creationId xmlns:p14="http://schemas.microsoft.com/office/powerpoint/2010/main" val="9962645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Plán odpadového hospodářství původce odpadů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zpracovávají původci od určité velikosti</a:t>
            </a:r>
          </a:p>
          <a:p>
            <a:r>
              <a:rPr lang="cs-CZ" dirty="0" smtClean="0"/>
              <a:t>musí být v souladu s </a:t>
            </a:r>
            <a:r>
              <a:rPr lang="cs-CZ" dirty="0" err="1" smtClean="0"/>
              <a:t>POH</a:t>
            </a:r>
            <a:r>
              <a:rPr lang="cs-CZ" dirty="0" smtClean="0"/>
              <a:t> kraje (</a:t>
            </a:r>
            <a:r>
              <a:rPr lang="cs-CZ" dirty="0" err="1" smtClean="0"/>
              <a:t>záv</a:t>
            </a:r>
            <a:r>
              <a:rPr lang="cs-CZ" dirty="0" smtClean="0"/>
              <a:t>. částí)</a:t>
            </a:r>
          </a:p>
          <a:p>
            <a:r>
              <a:rPr lang="cs-CZ" dirty="0" smtClean="0"/>
              <a:t>nejméně na 5 let, musí se příslušně aktualizovat</a:t>
            </a:r>
          </a:p>
          <a:p>
            <a:r>
              <a:rPr lang="cs-CZ" dirty="0" smtClean="0"/>
              <a:t>je závazným podkladem jeho činnosti</a:t>
            </a:r>
          </a:p>
          <a:p>
            <a:r>
              <a:rPr lang="cs-CZ" dirty="0" smtClean="0"/>
              <a:t>náležitosti (obsah) stanoví ministerstvo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5980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Poplatky</a:t>
            </a:r>
          </a:p>
          <a:p>
            <a:r>
              <a:rPr lang="cs-CZ" dirty="0" smtClean="0"/>
              <a:t>platí původce za odkládání na skládky</a:t>
            </a:r>
          </a:p>
          <a:p>
            <a:r>
              <a:rPr lang="cs-CZ" dirty="0" smtClean="0"/>
              <a:t>dvě složky – základní za uložení, za nebezpečný odpad – riziková</a:t>
            </a:r>
          </a:p>
          <a:p>
            <a:r>
              <a:rPr lang="cs-CZ" dirty="0" smtClean="0"/>
              <a:t>základní v rozsahu dle zákona je příjmem obce, na jejímž území se skládka nachází</a:t>
            </a:r>
          </a:p>
          <a:p>
            <a:r>
              <a:rPr lang="cs-CZ" dirty="0" smtClean="0"/>
              <a:t>riziková je příjmem Státního fondu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623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Skládky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první fázi musí provozovatel sjednat pojištění</a:t>
            </a:r>
          </a:p>
          <a:p>
            <a:r>
              <a:rPr lang="cs-CZ" dirty="0" smtClean="0"/>
              <a:t>na zvláštní účet uložit prostředky na odstranění možných škod</a:t>
            </a:r>
          </a:p>
          <a:p>
            <a:r>
              <a:rPr lang="cs-CZ" dirty="0" smtClean="0"/>
              <a:t>zajistit náklady zárukou právnické osoby</a:t>
            </a:r>
          </a:p>
          <a:p>
            <a:pPr marL="0" indent="0">
              <a:buNone/>
            </a:pPr>
            <a:r>
              <a:rPr lang="cs-CZ" b="1" dirty="0" smtClean="0"/>
              <a:t>Dále je povinen vytvářet rezervu na sanaci a rekultivaci</a:t>
            </a:r>
          </a:p>
          <a:p>
            <a:r>
              <a:rPr lang="cs-CZ" dirty="0" smtClean="0"/>
              <a:t>na zvláštní bank. účet</a:t>
            </a:r>
          </a:p>
          <a:p>
            <a:r>
              <a:rPr lang="cs-CZ" dirty="0" smtClean="0"/>
              <a:t>zajišťuje péči i při zániku provozovatele</a:t>
            </a:r>
          </a:p>
          <a:p>
            <a:r>
              <a:rPr lang="cs-CZ" dirty="0" smtClean="0"/>
              <a:t>je určena částka za hmotnost uloženého odpadu odváděná do této rezervy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78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Odpady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/>
          <a:lstStyle/>
          <a:p>
            <a:r>
              <a:rPr lang="cs-CZ" dirty="0" smtClean="0"/>
              <a:t>po vzniku 1. republiky obce věnují pozornost evidenci, nákladům i technickému zabezpečení</a:t>
            </a:r>
          </a:p>
          <a:p>
            <a:r>
              <a:rPr lang="cs-CZ" dirty="0" smtClean="0"/>
              <a:t>Brno 1911 – spalovna</a:t>
            </a:r>
          </a:p>
          <a:p>
            <a:r>
              <a:rPr lang="cs-CZ" dirty="0" smtClean="0"/>
              <a:t>Praha 1934 – spalovna a využití energie a škváry</a:t>
            </a:r>
          </a:p>
          <a:p>
            <a:r>
              <a:rPr lang="cs-CZ" dirty="0" smtClean="0"/>
              <a:t>na skládkách odpad převážně inertní</a:t>
            </a:r>
          </a:p>
          <a:p>
            <a:r>
              <a:rPr lang="cs-CZ" dirty="0" smtClean="0"/>
              <a:t>využití odpadů v okolních obcích – krmení, kompostování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1629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Odpady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/>
          <a:lstStyle/>
          <a:p>
            <a:r>
              <a:rPr lang="cs-CZ" dirty="0" smtClean="0"/>
              <a:t>období 1939 až 1989 – existovala u nás řada předpisů zejména upravujících využívání druhotných surovin</a:t>
            </a:r>
          </a:p>
          <a:p>
            <a:r>
              <a:rPr lang="pl-PL" dirty="0" smtClean="0"/>
              <a:t>1972 v </a:t>
            </a:r>
            <a:r>
              <a:rPr lang="pl-PL" dirty="0"/>
              <a:t>Praze založena ISWA </a:t>
            </a:r>
            <a:endParaRPr lang="pl-PL" dirty="0" smtClean="0"/>
          </a:p>
          <a:p>
            <a:r>
              <a:rPr lang="pl-PL" dirty="0" smtClean="0"/>
              <a:t>1975 – první směrnice EHS</a:t>
            </a:r>
          </a:p>
          <a:p>
            <a:r>
              <a:rPr lang="pl-PL" dirty="0" smtClean="0"/>
              <a:t>1991 – první zákon o odpadech u nás</a:t>
            </a:r>
          </a:p>
          <a:p>
            <a:r>
              <a:rPr lang="pl-PL" dirty="0" smtClean="0"/>
              <a:t>1997 – druhý zákon o odpadech</a:t>
            </a:r>
          </a:p>
          <a:p>
            <a:r>
              <a:rPr lang="pl-PL" dirty="0" smtClean="0"/>
              <a:t>2001 – stávající platný zákon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735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185/2001 </a:t>
            </a:r>
            <a:r>
              <a:rPr lang="cs-CZ" dirty="0"/>
              <a:t>Sb., </a:t>
            </a:r>
            <a:r>
              <a:rPr lang="cs-CZ" dirty="0" smtClean="0"/>
              <a:t>o odpadech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Tento zákon zapracovává příslušné předpisy Evropské </a:t>
            </a:r>
            <a:r>
              <a:rPr lang="cs-CZ" dirty="0" smtClean="0"/>
              <a:t>unie </a:t>
            </a:r>
            <a:r>
              <a:rPr lang="cs-CZ" dirty="0"/>
              <a:t>a upravuje</a:t>
            </a:r>
          </a:p>
          <a:p>
            <a:pPr marL="0" indent="0">
              <a:buNone/>
            </a:pPr>
            <a:r>
              <a:rPr lang="cs-CZ" dirty="0"/>
              <a:t>a) pravidla pro </a:t>
            </a:r>
            <a:r>
              <a:rPr lang="cs-CZ" u="sng" dirty="0"/>
              <a:t>předcházení vzniku odpadů</a:t>
            </a:r>
            <a:r>
              <a:rPr lang="cs-CZ" dirty="0"/>
              <a:t> a pro </a:t>
            </a:r>
            <a:r>
              <a:rPr lang="cs-CZ" u="sng" dirty="0"/>
              <a:t>nakládání s nimi</a:t>
            </a:r>
            <a:r>
              <a:rPr lang="cs-CZ" dirty="0"/>
              <a:t> při dodržování </a:t>
            </a:r>
            <a:r>
              <a:rPr lang="cs-CZ" dirty="0" smtClean="0"/>
              <a:t>ochrany životního </a:t>
            </a:r>
            <a:r>
              <a:rPr lang="cs-CZ" dirty="0"/>
              <a:t>prostředí, ochrany lidského zdraví a trvale udržitelného </a:t>
            </a:r>
            <a:r>
              <a:rPr lang="cs-CZ" dirty="0" smtClean="0"/>
              <a:t>rozvoje </a:t>
            </a:r>
            <a:r>
              <a:rPr lang="cs-CZ" dirty="0"/>
              <a:t>a při </a:t>
            </a:r>
            <a:r>
              <a:rPr lang="cs-CZ" dirty="0" smtClean="0"/>
              <a:t>omezování nepříznivých </a:t>
            </a:r>
            <a:r>
              <a:rPr lang="cs-CZ" dirty="0"/>
              <a:t>dopadů využívání přírodních zdrojů a zlepšování účinnosti tohoto využívání,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u="sng" dirty="0"/>
              <a:t>práva a povinnosti osob</a:t>
            </a:r>
            <a:r>
              <a:rPr lang="cs-CZ" dirty="0"/>
              <a:t> v odpadovém hospodářství a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u="sng" dirty="0"/>
              <a:t>působnost orgánů</a:t>
            </a:r>
            <a:r>
              <a:rPr lang="cs-CZ" dirty="0"/>
              <a:t> veřejné správy v odpadovém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82248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185/2001 </a:t>
            </a:r>
            <a:r>
              <a:rPr lang="cs-CZ" dirty="0"/>
              <a:t>Sb., </a:t>
            </a:r>
            <a:r>
              <a:rPr lang="cs-CZ" dirty="0" smtClean="0"/>
              <a:t>o odpadech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nevztahuje se na:</a:t>
            </a:r>
          </a:p>
          <a:p>
            <a:pPr marL="0" indent="0">
              <a:buNone/>
            </a:pPr>
            <a:r>
              <a:rPr lang="cs-CZ" dirty="0" smtClean="0"/>
              <a:t>odpadní vody</a:t>
            </a:r>
          </a:p>
          <a:p>
            <a:pPr marL="0" indent="0">
              <a:buNone/>
            </a:pPr>
            <a:r>
              <a:rPr lang="cs-CZ" dirty="0" smtClean="0"/>
              <a:t>drahé kovy</a:t>
            </a:r>
          </a:p>
          <a:p>
            <a:pPr marL="0" indent="0">
              <a:buNone/>
            </a:pPr>
            <a:r>
              <a:rPr lang="cs-CZ" dirty="0" smtClean="0"/>
              <a:t>radioaktivní látky</a:t>
            </a:r>
          </a:p>
          <a:p>
            <a:pPr marL="0" indent="0">
              <a:buNone/>
            </a:pPr>
            <a:r>
              <a:rPr lang="cs-CZ" dirty="0" smtClean="0"/>
              <a:t>mrtvá zvířata</a:t>
            </a:r>
          </a:p>
          <a:p>
            <a:pPr marL="0" indent="0">
              <a:buNone/>
            </a:pPr>
            <a:r>
              <a:rPr lang="cs-CZ" dirty="0" smtClean="0"/>
              <a:t>exkrementy</a:t>
            </a:r>
          </a:p>
          <a:p>
            <a:pPr marL="0" indent="0">
              <a:buNone/>
            </a:pPr>
            <a:r>
              <a:rPr lang="cs-CZ" dirty="0" smtClean="0"/>
              <a:t>nezachycené plynné emise</a:t>
            </a:r>
          </a:p>
          <a:p>
            <a:pPr marL="0" indent="0">
              <a:buNone/>
            </a:pPr>
            <a:r>
              <a:rPr lang="cs-CZ" dirty="0" smtClean="0"/>
              <a:t>trhaviny, atd. – a odpady z nich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88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185/2001 </a:t>
            </a:r>
            <a:r>
              <a:rPr lang="cs-CZ" dirty="0"/>
              <a:t>Sb., </a:t>
            </a:r>
            <a:r>
              <a:rPr lang="cs-CZ" dirty="0" smtClean="0"/>
              <a:t>o odpadech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Pojem odpad</a:t>
            </a:r>
          </a:p>
          <a:p>
            <a:pPr marL="0" indent="0">
              <a:buNone/>
            </a:pPr>
            <a:r>
              <a:rPr lang="cs-CZ" dirty="0"/>
              <a:t>(1) </a:t>
            </a:r>
            <a:r>
              <a:rPr lang="cs-CZ" u="sng" dirty="0"/>
              <a:t>Odpad je každá movitá věc</a:t>
            </a:r>
            <a:r>
              <a:rPr lang="cs-CZ" dirty="0"/>
              <a:t>, které se osoba </a:t>
            </a:r>
            <a:r>
              <a:rPr lang="cs-CZ" u="sng" dirty="0"/>
              <a:t>zbavuje</a:t>
            </a:r>
            <a:r>
              <a:rPr lang="cs-CZ" dirty="0"/>
              <a:t> nebo má </a:t>
            </a:r>
            <a:r>
              <a:rPr lang="cs-CZ" u="sng" dirty="0"/>
              <a:t>úmysl</a:t>
            </a:r>
            <a:r>
              <a:rPr lang="cs-CZ" dirty="0"/>
              <a:t> nebo </a:t>
            </a:r>
            <a:r>
              <a:rPr lang="cs-CZ" u="sng" dirty="0"/>
              <a:t>povinnost</a:t>
            </a:r>
            <a:r>
              <a:rPr lang="cs-CZ" dirty="0"/>
              <a:t> se jí zbavit </a:t>
            </a:r>
            <a:r>
              <a:rPr lang="cs-CZ" dirty="0" smtClean="0"/>
              <a:t>a </a:t>
            </a:r>
            <a:r>
              <a:rPr lang="cs-CZ" u="sng" dirty="0" smtClean="0"/>
              <a:t>přísluší </a:t>
            </a:r>
            <a:r>
              <a:rPr lang="cs-CZ" u="sng" dirty="0"/>
              <a:t>do některé</a:t>
            </a:r>
            <a:r>
              <a:rPr lang="cs-CZ" dirty="0"/>
              <a:t> ze </a:t>
            </a:r>
            <a:r>
              <a:rPr lang="cs-CZ" u="sng" dirty="0"/>
              <a:t>skupin</a:t>
            </a:r>
            <a:r>
              <a:rPr lang="cs-CZ" dirty="0"/>
              <a:t> odpadů </a:t>
            </a:r>
            <a:r>
              <a:rPr lang="cs-CZ" u="sng" dirty="0"/>
              <a:t>uvedených v příloze</a:t>
            </a:r>
            <a:r>
              <a:rPr lang="cs-CZ" dirty="0"/>
              <a:t> č. 1 k tomuto zákonu.</a:t>
            </a:r>
          </a:p>
          <a:p>
            <a:pPr marL="0" indent="0">
              <a:buNone/>
            </a:pPr>
            <a:r>
              <a:rPr lang="cs-CZ" dirty="0"/>
              <a:t>(2) Ke </a:t>
            </a:r>
            <a:r>
              <a:rPr lang="cs-CZ" u="sng" dirty="0"/>
              <a:t>zbavování se odpadu</a:t>
            </a:r>
            <a:r>
              <a:rPr lang="cs-CZ" dirty="0"/>
              <a:t> dochází vždy, </a:t>
            </a:r>
            <a:r>
              <a:rPr lang="cs-CZ" u="sng" dirty="0"/>
              <a:t>kdy</a:t>
            </a:r>
            <a:r>
              <a:rPr lang="cs-CZ" dirty="0"/>
              <a:t> osoba </a:t>
            </a:r>
            <a:r>
              <a:rPr lang="cs-CZ" u="sng" dirty="0"/>
              <a:t>předá</a:t>
            </a:r>
            <a:r>
              <a:rPr lang="cs-CZ" dirty="0"/>
              <a:t> movitou </a:t>
            </a:r>
            <a:r>
              <a:rPr lang="cs-CZ" u="sng" dirty="0"/>
              <a:t>věc</a:t>
            </a:r>
            <a:r>
              <a:rPr lang="cs-CZ" dirty="0"/>
              <a:t>, příslušející do některé </a:t>
            </a:r>
            <a:r>
              <a:rPr lang="cs-CZ" dirty="0" smtClean="0"/>
              <a:t>ze skupin </a:t>
            </a:r>
            <a:r>
              <a:rPr lang="cs-CZ" dirty="0"/>
              <a:t>odpadů uvedených v příloze č. 1 k tomuto zákonu, </a:t>
            </a:r>
            <a:r>
              <a:rPr lang="cs-CZ" u="sng" dirty="0"/>
              <a:t>k využití nebo k odstranění</a:t>
            </a:r>
            <a:r>
              <a:rPr lang="cs-CZ" dirty="0"/>
              <a:t> ve </a:t>
            </a:r>
            <a:r>
              <a:rPr lang="cs-CZ" dirty="0" smtClean="0"/>
              <a:t>smyslu tohoto </a:t>
            </a:r>
            <a:r>
              <a:rPr lang="cs-CZ" dirty="0"/>
              <a:t>zákona nebo </a:t>
            </a:r>
            <a:r>
              <a:rPr lang="cs-CZ" u="sng" dirty="0"/>
              <a:t>předá-li</a:t>
            </a:r>
            <a:r>
              <a:rPr lang="cs-CZ" dirty="0"/>
              <a:t> ji </a:t>
            </a:r>
            <a:r>
              <a:rPr lang="cs-CZ" u="sng" dirty="0"/>
              <a:t>osobě oprávněné</a:t>
            </a:r>
            <a:r>
              <a:rPr lang="cs-CZ" dirty="0"/>
              <a:t> ke sběru nebo výkupu odpadů podle tohoto </a:t>
            </a:r>
            <a:r>
              <a:rPr lang="cs-CZ" dirty="0" smtClean="0"/>
              <a:t>zákona bez </a:t>
            </a:r>
            <a:r>
              <a:rPr lang="cs-CZ" dirty="0"/>
              <a:t>ohledu na to, zda se jedná o bezúplatný nebo úplatný převod. Ke zbavování se odpadu </a:t>
            </a:r>
            <a:r>
              <a:rPr lang="cs-CZ" dirty="0" smtClean="0"/>
              <a:t>dochází i </a:t>
            </a:r>
            <a:r>
              <a:rPr lang="cs-CZ" dirty="0"/>
              <a:t>tehdy, odstraní-li movitou věc příslušející do některé ze skupin odpadů uvedených v příloze č. 1 </a:t>
            </a:r>
            <a:r>
              <a:rPr lang="cs-CZ" dirty="0" smtClean="0"/>
              <a:t>k tomuto </a:t>
            </a:r>
            <a:r>
              <a:rPr lang="cs-CZ" dirty="0"/>
              <a:t>zákonu osoba sama.</a:t>
            </a:r>
          </a:p>
        </p:txBody>
      </p:sp>
    </p:spTree>
    <p:extLst>
      <p:ext uri="{BB962C8B-B14F-4D97-AF65-F5344CB8AC3E}">
        <p14:creationId xmlns:p14="http://schemas.microsoft.com/office/powerpoint/2010/main" val="193893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185/2001 </a:t>
            </a:r>
            <a:r>
              <a:rPr lang="cs-CZ" dirty="0"/>
              <a:t>Sb., </a:t>
            </a:r>
            <a:r>
              <a:rPr lang="cs-CZ" dirty="0" smtClean="0"/>
              <a:t>o odpadech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Movitá věc vzniklá při výrobě mimo prvotní účel nemusí být odpadem, ale vedlejším produktem:</a:t>
            </a:r>
          </a:p>
          <a:p>
            <a:r>
              <a:rPr lang="cs-CZ" dirty="0" smtClean="0"/>
              <a:t>je-li to nedílná součást výroby</a:t>
            </a:r>
          </a:p>
          <a:p>
            <a:r>
              <a:rPr lang="cs-CZ" dirty="0" smtClean="0"/>
              <a:t>je zajištěno další využití</a:t>
            </a:r>
          </a:p>
          <a:p>
            <a:r>
              <a:rPr lang="cs-CZ" dirty="0" smtClean="0"/>
              <a:t>je možné jiné využití, v souladu se zvláštními předpisy, nemá nepříznivé účinky na </a:t>
            </a:r>
            <a:r>
              <a:rPr lang="cs-CZ" dirty="0" err="1" smtClean="0"/>
              <a:t>ŽP</a:t>
            </a:r>
            <a:r>
              <a:rPr lang="cs-CZ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3484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1">
      <a:dk1>
        <a:sysClr val="windowText" lastClr="000000"/>
      </a:dk1>
      <a:lt1>
        <a:sysClr val="window" lastClr="FFFFFF"/>
      </a:lt1>
      <a:dk2>
        <a:srgbClr val="1C2D8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8325</TotalTime>
  <Words>2644</Words>
  <Application>Microsoft Office PowerPoint</Application>
  <PresentationFormat>Předvádění na obrazovce (4:3)</PresentationFormat>
  <Paragraphs>235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Odpady a odpadové hospodářství I</vt:lpstr>
      <vt:lpstr>Odpady - ???</vt:lpstr>
      <vt:lpstr>Odpady - ???</vt:lpstr>
      <vt:lpstr>Odpady - historie</vt:lpstr>
      <vt:lpstr>Odpady - historie</vt:lpstr>
      <vt:lpstr>Zákon č. 185/2001 Sb., o odpadech</vt:lpstr>
      <vt:lpstr>Zákon č. 185/2001 Sb., o odpadech</vt:lpstr>
      <vt:lpstr>Zákon č. 185/2001 Sb., o odpadech</vt:lpstr>
      <vt:lpstr>Zákon č. 185/2001 Sb., o odpadech</vt:lpstr>
      <vt:lpstr>Zákon o odpadech, další základní pojmy  (volně a zkráceně)</vt:lpstr>
      <vt:lpstr>Zákon o odpadech, další základní pojmy  (volně a zkráceně)</vt:lpstr>
      <vt:lpstr>Zákon o odpadech, zařazování odpadů  (volně a zkráceně)</vt:lpstr>
      <vt:lpstr>Zákon o odpadech, zařazování odpadů  (volně a zkráceně)</vt:lpstr>
      <vt:lpstr>Hierarchie způsobů nakládání s odpady</vt:lpstr>
      <vt:lpstr>POVINNOSTI PŘI NAKLÁDÁNÍ S ODPADY VŠEOBECNÉ POVINNOSTI</vt:lpstr>
      <vt:lpstr>POVINNOSTI PŘI NAKLÁDÁNÍ S ODPADY OBECNÉ POVINNOSTI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PCB</vt:lpstr>
      <vt:lpstr>Odpadní oleje</vt:lpstr>
      <vt:lpstr>Baterie a akumulátory</vt:lpstr>
      <vt:lpstr>Kaly z čistíren odpadních vod a další biologicky rozložitelné odpady</vt:lpstr>
      <vt:lpstr>Prezentace aplikace PowerPoint</vt:lpstr>
      <vt:lpstr>Biologické zpracování biologicky rozložitelných odpadů</vt:lpstr>
      <vt:lpstr>Prezentace aplikace PowerPoint</vt:lpstr>
      <vt:lpstr>Prezentace aplikace PowerPoint</vt:lpstr>
      <vt:lpstr>Zpětný odběr některých výrobků</vt:lpstr>
      <vt:lpstr>Plány odpadového hospodářství</vt:lpstr>
      <vt:lpstr>Prezentace aplikace PowerPoint</vt:lpstr>
      <vt:lpstr>Plán odpadového hospodářství kraje</vt:lpstr>
      <vt:lpstr>Plán odpadového hospodářství původce odpadů</vt:lpstr>
      <vt:lpstr>Ekonomické nástroje</vt:lpstr>
      <vt:lpstr>Skládky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inovovaného předmětu</dc:title>
  <dc:creator>Vladimír Kočí</dc:creator>
  <cp:lastModifiedBy>Brezina Milan</cp:lastModifiedBy>
  <cp:revision>131</cp:revision>
  <dcterms:created xsi:type="dcterms:W3CDTF">2012-05-03T05:54:43Z</dcterms:created>
  <dcterms:modified xsi:type="dcterms:W3CDTF">2015-11-18T06:53:15Z</dcterms:modified>
</cp:coreProperties>
</file>