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93" r:id="rId3"/>
    <p:sldId id="296" r:id="rId4"/>
    <p:sldId id="294" r:id="rId5"/>
    <p:sldId id="295" r:id="rId6"/>
    <p:sldId id="297" r:id="rId7"/>
    <p:sldId id="298" r:id="rId8"/>
    <p:sldId id="299" r:id="rId9"/>
    <p:sldId id="301" r:id="rId10"/>
    <p:sldId id="302" r:id="rId11"/>
    <p:sldId id="303" r:id="rId12"/>
    <p:sldId id="300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04" r:id="rId22"/>
    <p:sldId id="314" r:id="rId23"/>
    <p:sldId id="315" r:id="rId24"/>
    <p:sldId id="316" r:id="rId25"/>
    <p:sldId id="317" r:id="rId26"/>
    <p:sldId id="318" r:id="rId27"/>
    <p:sldId id="321" r:id="rId28"/>
    <p:sldId id="319" r:id="rId29"/>
    <p:sldId id="320" r:id="rId30"/>
    <p:sldId id="322" r:id="rId31"/>
    <p:sldId id="323" r:id="rId32"/>
    <p:sldId id="325" r:id="rId33"/>
    <p:sldId id="324" r:id="rId34"/>
    <p:sldId id="326" r:id="rId35"/>
    <p:sldId id="327" r:id="rId36"/>
    <p:sldId id="328" r:id="rId37"/>
    <p:sldId id="330" r:id="rId38"/>
    <p:sldId id="331" r:id="rId39"/>
    <p:sldId id="332" r:id="rId40"/>
    <p:sldId id="329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6" autoAdjust="0"/>
    <p:restoredTop sz="94660"/>
  </p:normalViewPr>
  <p:slideViewPr>
    <p:cSldViewPr>
      <p:cViewPr>
        <p:scale>
          <a:sx n="100" d="100"/>
          <a:sy n="100" d="100"/>
        </p:scale>
        <p:origin x="-21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E6D89-7ECD-49F8-A78C-345C1286786C}" type="datetimeFigureOut">
              <a:rPr lang="cs-CZ" smtClean="0"/>
              <a:t>14.5.2013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049B6-9979-438F-9951-8F660695A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00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049B6-9979-438F-9951-8F660695A19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5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049B6-9979-438F-9951-8F660695A19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5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049B6-9979-438F-9951-8F660695A19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59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049B6-9979-438F-9951-8F660695A19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285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049B6-9979-438F-9951-8F660695A19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28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11760" y="6453336"/>
            <a:ext cx="2664296" cy="28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r>
              <a:rPr lang="cs-CZ" dirty="0" smtClean="0"/>
              <a:t>Evropský sociální fond</a:t>
            </a:r>
            <a:br>
              <a:rPr lang="cs-CZ" dirty="0" smtClean="0"/>
            </a:br>
            <a:r>
              <a:rPr lang="cs-CZ" dirty="0" smtClean="0"/>
              <a:t>Praha &amp; EU: Investujeme do vaší budoucnosti</a:t>
            </a:r>
          </a:p>
        </p:txBody>
      </p:sp>
    </p:spTree>
    <p:extLst>
      <p:ext uri="{BB962C8B-B14F-4D97-AF65-F5344CB8AC3E}">
        <p14:creationId xmlns:p14="http://schemas.microsoft.com/office/powerpoint/2010/main" val="122274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DE074-3B40-4FE0-A273-89145AD23DC9}" type="datetimeFigureOut">
              <a:rPr lang="cs-CZ" smtClean="0"/>
              <a:t>14.5.2013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509168" y="6437585"/>
            <a:ext cx="2664296" cy="28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8947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25907"/>
            <a:ext cx="2251883" cy="4128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04641"/>
            <a:ext cx="1224136" cy="455379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2555776" y="641263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Evropský sociální fond</a:t>
            </a:r>
            <a:b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Praha &amp; EU: Investujeme do vaší budoucnosti</a:t>
            </a:r>
          </a:p>
        </p:txBody>
      </p:sp>
    </p:spTree>
    <p:extLst>
      <p:ext uri="{BB962C8B-B14F-4D97-AF65-F5344CB8AC3E}">
        <p14:creationId xmlns:p14="http://schemas.microsoft.com/office/powerpoint/2010/main" val="2484292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pe_vepy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8496944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Odpady a odpadové hospodářství II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910952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Ing. Milan Březina, CSc.</a:t>
            </a:r>
            <a:br>
              <a:rPr lang="cs-CZ" b="1" dirty="0" smtClean="0">
                <a:solidFill>
                  <a:srgbClr val="FFFF00"/>
                </a:solidFill>
              </a:rPr>
            </a:br>
            <a:r>
              <a:rPr lang="cs-CZ" b="1" dirty="0" smtClean="0"/>
              <a:t>(</a:t>
            </a:r>
            <a:r>
              <a:rPr lang="cs-CZ" b="1" dirty="0"/>
              <a:t>budova </a:t>
            </a:r>
            <a:r>
              <a:rPr lang="cs-CZ" b="1" dirty="0" smtClean="0"/>
              <a:t>A </a:t>
            </a:r>
            <a:r>
              <a:rPr lang="cs-CZ" b="1" dirty="0"/>
              <a:t>1.p. </a:t>
            </a:r>
            <a:r>
              <a:rPr lang="cs-CZ" b="1" dirty="0" smtClean="0"/>
              <a:t>177b, </a:t>
            </a:r>
            <a:r>
              <a:rPr lang="cs-CZ" b="1" dirty="0"/>
              <a:t>tel. </a:t>
            </a:r>
            <a:r>
              <a:rPr lang="cs-CZ" b="1" dirty="0" smtClean="0"/>
              <a:t>4147, Milan.Brezina@vscht.cz)</a:t>
            </a:r>
            <a:br>
              <a:rPr lang="cs-CZ" b="1" dirty="0" smtClean="0"/>
            </a:br>
            <a:r>
              <a:rPr lang="cs-CZ" b="1" dirty="0" smtClean="0"/>
              <a:t>Ústav chemie ochrany prostředí</a:t>
            </a:r>
            <a:endParaRPr lang="cs-CZ" b="1" dirty="0" smtClean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23728" y="3140968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FF00"/>
                </a:solidFill>
              </a:rPr>
              <a:t>Základy ochrany životního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6138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Odpady z jednotlivých odvětví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b="1" dirty="0" smtClean="0"/>
              <a:t>Další výroby - produkce</a:t>
            </a:r>
          </a:p>
          <a:p>
            <a:pPr marL="0" indent="0">
              <a:buNone/>
            </a:pPr>
            <a:r>
              <a:rPr lang="cs-CZ" dirty="0" smtClean="0"/>
              <a:t>- potravinářství</a:t>
            </a:r>
          </a:p>
          <a:p>
            <a:pPr marL="0" indent="0">
              <a:buNone/>
            </a:pPr>
            <a:r>
              <a:rPr lang="cs-CZ" dirty="0" smtClean="0"/>
              <a:t>- sklo a keramika</a:t>
            </a:r>
          </a:p>
          <a:p>
            <a:pPr marL="0" indent="0">
              <a:buNone/>
            </a:pPr>
            <a:r>
              <a:rPr lang="cs-CZ" dirty="0" smtClean="0"/>
              <a:t>- dřevo papír</a:t>
            </a:r>
          </a:p>
          <a:p>
            <a:pPr marL="0" indent="0">
              <a:buNone/>
            </a:pPr>
            <a:r>
              <a:rPr lang="cs-CZ" dirty="0" smtClean="0"/>
              <a:t>- kůže, textil</a:t>
            </a:r>
          </a:p>
          <a:p>
            <a:pPr marL="0" indent="0">
              <a:buNone/>
            </a:pPr>
            <a:r>
              <a:rPr lang="cs-CZ" dirty="0" smtClean="0"/>
              <a:t>- energetika</a:t>
            </a:r>
          </a:p>
          <a:p>
            <a:pPr marL="0" indent="0">
              <a:buNone/>
            </a:pPr>
            <a:r>
              <a:rPr lang="cs-CZ" dirty="0" smtClean="0"/>
              <a:t>- radioaktivní odpady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542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Odpady z jednotlivých odvětví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endParaRPr lang="cs-CZ" sz="3600" b="1" dirty="0" smtClean="0"/>
          </a:p>
          <a:p>
            <a:pPr marL="0" indent="0">
              <a:buNone/>
            </a:pPr>
            <a:r>
              <a:rPr lang="cs-CZ" sz="3600" b="1" dirty="0" smtClean="0"/>
              <a:t>Odpady ze zemědělství</a:t>
            </a:r>
          </a:p>
          <a:p>
            <a:pPr marL="0" indent="0">
              <a:buNone/>
            </a:pPr>
            <a:endParaRPr lang="cs-CZ" sz="3600" b="1" dirty="0"/>
          </a:p>
          <a:p>
            <a:pPr marL="0" indent="0">
              <a:buNone/>
            </a:pPr>
            <a:r>
              <a:rPr lang="cs-CZ" sz="3600" b="1" dirty="0" smtClean="0"/>
              <a:t>Odpady ze stavební činnosti</a:t>
            </a:r>
          </a:p>
          <a:p>
            <a:pPr marL="0" indent="0">
              <a:buNone/>
            </a:pPr>
            <a:endParaRPr lang="cs-CZ" sz="3600" b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733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/>
              <a:t>Chemický průmysl</a:t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Organická </a:t>
            </a:r>
            <a:r>
              <a:rPr lang="cs-CZ" sz="2400" b="1" dirty="0"/>
              <a:t>výroba</a:t>
            </a:r>
            <a:endParaRPr lang="cs-CZ" sz="2400" b="1" dirty="0" smtClean="0"/>
          </a:p>
          <a:p>
            <a:r>
              <a:rPr lang="cs-CZ" sz="2400" dirty="0" smtClean="0"/>
              <a:t>odpady z prvotní výroby (</a:t>
            </a:r>
            <a:r>
              <a:rPr lang="cs-CZ" sz="2400" dirty="0" err="1" smtClean="0"/>
              <a:t>zprac</a:t>
            </a:r>
            <a:r>
              <a:rPr lang="cs-CZ" sz="2400" dirty="0" smtClean="0"/>
              <a:t>. ropy, petrochemie apod.)</a:t>
            </a:r>
          </a:p>
          <a:p>
            <a:pPr lvl="1"/>
            <a:r>
              <a:rPr lang="cs-CZ" sz="2000" dirty="0" smtClean="0"/>
              <a:t>zejména - rafinérské kaly – obsah 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SO</a:t>
            </a:r>
            <a:r>
              <a:rPr lang="cs-CZ" sz="2000" baseline="-25000" dirty="0" smtClean="0"/>
              <a:t>4</a:t>
            </a:r>
            <a:r>
              <a:rPr lang="cs-CZ" sz="2000" dirty="0" smtClean="0"/>
              <a:t>, další zbytky kapalné a tuhé</a:t>
            </a:r>
          </a:p>
          <a:p>
            <a:pPr lvl="1"/>
            <a:r>
              <a:rPr lang="cs-CZ" sz="2000" dirty="0" smtClean="0"/>
              <a:t>výroba buničiny (papíru)  - fenoly, </a:t>
            </a:r>
            <a:r>
              <a:rPr lang="cs-CZ" sz="2000" dirty="0" err="1" smtClean="0"/>
              <a:t>NaOH</a:t>
            </a:r>
            <a:r>
              <a:rPr lang="cs-CZ" sz="2000" dirty="0" smtClean="0"/>
              <a:t>....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r>
              <a:rPr lang="cs-CZ" sz="2400" dirty="0"/>
              <a:t>odpady z finální </a:t>
            </a:r>
            <a:r>
              <a:rPr lang="cs-CZ" sz="2400" dirty="0" smtClean="0"/>
              <a:t>výroby</a:t>
            </a:r>
          </a:p>
          <a:p>
            <a:pPr lvl="1"/>
            <a:r>
              <a:rPr lang="cs-CZ" sz="2000" dirty="0" smtClean="0"/>
              <a:t>odpadní monomery, pryskyřice, rozpouštědla...</a:t>
            </a:r>
          </a:p>
          <a:p>
            <a:pPr lvl="1"/>
            <a:r>
              <a:rPr lang="cs-CZ" sz="2000" dirty="0" err="1" smtClean="0"/>
              <a:t>NaOH</a:t>
            </a:r>
            <a:r>
              <a:rPr lang="cs-CZ" sz="2000" dirty="0" smtClean="0"/>
              <a:t>, 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SO</a:t>
            </a:r>
            <a:r>
              <a:rPr lang="cs-CZ" sz="2000" baseline="-25000" dirty="0" smtClean="0"/>
              <a:t>4 </a:t>
            </a:r>
            <a:r>
              <a:rPr lang="cs-CZ" sz="2000" dirty="0" smtClean="0"/>
              <a:t>apod.</a:t>
            </a:r>
            <a:endParaRPr lang="cs-CZ" sz="2000" dirty="0"/>
          </a:p>
          <a:p>
            <a:pPr marL="57150" indent="0">
              <a:buNone/>
            </a:pPr>
            <a:endParaRPr lang="cs-CZ" sz="2400" b="1" dirty="0" smtClean="0"/>
          </a:p>
          <a:p>
            <a:pPr marL="57150" indent="0">
              <a:buNone/>
            </a:pPr>
            <a:r>
              <a:rPr lang="cs-CZ" sz="2400" b="1" dirty="0" smtClean="0"/>
              <a:t>Anorganická výroba</a:t>
            </a:r>
          </a:p>
          <a:p>
            <a:pPr lvl="1"/>
            <a:r>
              <a:rPr lang="cs-CZ" sz="2000" dirty="0" smtClean="0"/>
              <a:t>odpadní CaSO</a:t>
            </a:r>
            <a:r>
              <a:rPr lang="cs-CZ" sz="2000" baseline="-25000" dirty="0" smtClean="0"/>
              <a:t>4</a:t>
            </a:r>
            <a:r>
              <a:rPr lang="cs-CZ" sz="2000" dirty="0"/>
              <a:t>, FeSO</a:t>
            </a:r>
            <a:r>
              <a:rPr lang="cs-CZ" sz="2000" baseline="-25000" dirty="0"/>
              <a:t>4</a:t>
            </a:r>
            <a:r>
              <a:rPr lang="cs-CZ" sz="2000" dirty="0"/>
              <a:t>, </a:t>
            </a:r>
            <a:r>
              <a:rPr lang="cs-CZ" sz="2000" dirty="0" smtClean="0"/>
              <a:t>Na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SO</a:t>
            </a:r>
            <a:r>
              <a:rPr lang="cs-CZ" sz="2000" baseline="-25000" dirty="0" smtClean="0"/>
              <a:t>4, </a:t>
            </a:r>
            <a:r>
              <a:rPr lang="cs-CZ" sz="2000" dirty="0" smtClean="0"/>
              <a:t>zbytky kyselin z výroby TiO</a:t>
            </a:r>
            <a:r>
              <a:rPr lang="cs-CZ" sz="2000" baseline="-25000" dirty="0" smtClean="0"/>
              <a:t>2, </a:t>
            </a:r>
            <a:r>
              <a:rPr lang="cs-CZ" sz="2000" dirty="0" smtClean="0"/>
              <a:t>kaly z čištění OV (těžké kovy),...</a:t>
            </a:r>
          </a:p>
          <a:p>
            <a:pPr lvl="1"/>
            <a:r>
              <a:rPr lang="cs-CZ" sz="2000" dirty="0" smtClean="0"/>
              <a:t>malotonážní výroby – sortiment dle produkce</a:t>
            </a:r>
          </a:p>
          <a:p>
            <a:pPr lvl="1"/>
            <a:endParaRPr lang="cs-CZ" sz="2000" dirty="0"/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2914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/>
              <a:t>Chemický průmysl</a:t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Polymery</a:t>
            </a:r>
          </a:p>
          <a:p>
            <a:r>
              <a:rPr lang="cs-CZ" sz="2400" dirty="0" smtClean="0"/>
              <a:t>odpady ze surovin prvotní výroby </a:t>
            </a:r>
            <a:r>
              <a:rPr lang="cs-CZ" sz="2400" i="1" dirty="0" smtClean="0"/>
              <a:t>(jsou součástí odpadů z nich)</a:t>
            </a:r>
          </a:p>
          <a:p>
            <a:pPr lvl="1"/>
            <a:r>
              <a:rPr lang="cs-CZ" sz="2000" dirty="0" smtClean="0"/>
              <a:t>monomery – např. </a:t>
            </a:r>
            <a:r>
              <a:rPr lang="cs-CZ" sz="2000" dirty="0" err="1" smtClean="0"/>
              <a:t>ethylen</a:t>
            </a:r>
            <a:r>
              <a:rPr lang="cs-CZ" sz="2000" dirty="0" smtClean="0"/>
              <a:t>, fenoly, styren; změkčovadla – ftaláty.</a:t>
            </a:r>
          </a:p>
          <a:p>
            <a:pPr lvl="1"/>
            <a:r>
              <a:rPr lang="cs-CZ" sz="2000" dirty="0" smtClean="0"/>
              <a:t>výroba syntetického kaučuku – isopren, butadien, styren..., plniva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r>
              <a:rPr lang="cs-CZ" sz="2400" dirty="0"/>
              <a:t>odpady </a:t>
            </a:r>
            <a:r>
              <a:rPr lang="cs-CZ" sz="2400" dirty="0" smtClean="0"/>
              <a:t>z výroby</a:t>
            </a:r>
          </a:p>
          <a:p>
            <a:pPr lvl="1"/>
            <a:r>
              <a:rPr lang="cs-CZ" sz="2000" dirty="0" smtClean="0"/>
              <a:t>vratný technologický odpad (zmetky, nálitky, </a:t>
            </a:r>
            <a:r>
              <a:rPr lang="cs-CZ" sz="2000" dirty="0" err="1" smtClean="0"/>
              <a:t>obrusy</a:t>
            </a:r>
            <a:r>
              <a:rPr lang="cs-CZ" sz="2000" dirty="0" smtClean="0"/>
              <a:t>)</a:t>
            </a:r>
          </a:p>
          <a:p>
            <a:pPr marL="457200" lvl="1" indent="0">
              <a:buNone/>
            </a:pPr>
            <a:r>
              <a:rPr lang="cs-CZ" sz="2000" dirty="0" smtClean="0"/>
              <a:t>	zcela známé jednotné složení, z jedné operace, možno poměrně 	snadno opět zpracovat (platí v případě termoplastů)</a:t>
            </a:r>
          </a:p>
          <a:p>
            <a:pPr lvl="1"/>
            <a:r>
              <a:rPr lang="cs-CZ" sz="2000" dirty="0" smtClean="0"/>
              <a:t>průmyslový odpad</a:t>
            </a:r>
          </a:p>
          <a:p>
            <a:pPr marL="457200" lvl="1" indent="0">
              <a:buNone/>
            </a:pPr>
            <a:r>
              <a:rPr lang="cs-CZ" sz="2000" dirty="0" smtClean="0"/>
              <a:t>	z více operací, z více operací, složení jedna či více hmot </a:t>
            </a:r>
            <a:endParaRPr lang="cs-CZ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dirty="0" smtClean="0"/>
              <a:t>uživatelský odpad</a:t>
            </a:r>
          </a:p>
          <a:p>
            <a:pPr lvl="1"/>
            <a:r>
              <a:rPr lang="cs-CZ" sz="2000" dirty="0" smtClean="0"/>
              <a:t>použité hmoty</a:t>
            </a:r>
            <a:endParaRPr lang="cs-CZ" sz="2000" dirty="0"/>
          </a:p>
          <a:p>
            <a:pPr marL="0" lvl="1" indent="0">
              <a:buNone/>
            </a:pPr>
            <a:endParaRPr lang="cs-CZ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9324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Způsoby využití </a:t>
            </a:r>
            <a:r>
              <a:rPr lang="cs-CZ" dirty="0"/>
              <a:t>polymerních</a:t>
            </a:r>
            <a:r>
              <a:rPr lang="cs-CZ" dirty="0" smtClean="0"/>
              <a:t> odpadů</a:t>
            </a:r>
          </a:p>
          <a:p>
            <a:r>
              <a:rPr lang="cs-CZ" dirty="0" smtClean="0"/>
              <a:t>tepelná degradace + spalování</a:t>
            </a:r>
          </a:p>
          <a:p>
            <a:pPr lvl="2"/>
            <a:r>
              <a:rPr lang="cs-CZ" dirty="0" smtClean="0"/>
              <a:t>pyrolýza – vzniká kapalina použitelná jako topný olej</a:t>
            </a:r>
          </a:p>
          <a:p>
            <a:pPr lvl="2"/>
            <a:r>
              <a:rPr lang="cs-CZ" dirty="0" smtClean="0"/>
              <a:t>hydrolýza – na druhotné suroviny</a:t>
            </a:r>
          </a:p>
          <a:p>
            <a:pPr lvl="2"/>
            <a:r>
              <a:rPr lang="cs-CZ" dirty="0" smtClean="0"/>
              <a:t>spalování (oxidační degradace) – zdroj tepelné energie (nehalogenované)</a:t>
            </a:r>
          </a:p>
          <a:p>
            <a:r>
              <a:rPr lang="cs-CZ" dirty="0" smtClean="0"/>
              <a:t>recyklace pryže</a:t>
            </a:r>
          </a:p>
          <a:p>
            <a:pPr lvl="2"/>
            <a:r>
              <a:rPr lang="cs-CZ" dirty="0" smtClean="0"/>
              <a:t>fyzikální a </a:t>
            </a:r>
            <a:r>
              <a:rPr lang="cs-CZ" dirty="0" err="1" smtClean="0"/>
              <a:t>chem</a:t>
            </a:r>
            <a:r>
              <a:rPr lang="en-US" dirty="0" smtClean="0"/>
              <a:t>.</a:t>
            </a:r>
            <a:r>
              <a:rPr lang="cs-CZ" dirty="0" smtClean="0"/>
              <a:t> regenerace (t=140-290°C, P </a:t>
            </a:r>
            <a:r>
              <a:rPr lang="en-US" dirty="0" smtClean="0"/>
              <a:t>&gt;7MPa</a:t>
            </a:r>
            <a:r>
              <a:rPr lang="cs-CZ" dirty="0" smtClean="0"/>
              <a:t>), vzniklý regenerát je použitelná a vhodná přísada do kaučukových směsí</a:t>
            </a:r>
          </a:p>
          <a:p>
            <a:pPr lvl="2"/>
            <a:r>
              <a:rPr lang="cs-CZ" dirty="0" smtClean="0"/>
              <a:t>pryžová drť – přísada do asfaltů, povrchy sportovišť; </a:t>
            </a:r>
          </a:p>
          <a:p>
            <a:pPr lvl="2"/>
            <a:r>
              <a:rPr lang="cs-CZ" dirty="0" smtClean="0"/>
              <a:t>jemná drť – plnivo do kaučuků a elastomerů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792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Způsoby využití polymerních odpadů</a:t>
            </a:r>
          </a:p>
          <a:p>
            <a:r>
              <a:rPr lang="cs-CZ" dirty="0" smtClean="0"/>
              <a:t>recyklace plastových odpadů</a:t>
            </a:r>
          </a:p>
          <a:p>
            <a:pPr lvl="2"/>
            <a:r>
              <a:rPr lang="cs-CZ" dirty="0" smtClean="0"/>
              <a:t>z polyolefinů – další výrobky (folie, přepravky, trubky..</a:t>
            </a:r>
          </a:p>
          <a:p>
            <a:pPr lvl="2"/>
            <a:r>
              <a:rPr lang="cs-CZ" dirty="0" smtClean="0"/>
              <a:t>polyamidy a polykarbonáty - hydrolytická degradace na použitelné monomery</a:t>
            </a:r>
          </a:p>
          <a:p>
            <a:pPr lvl="2"/>
            <a:r>
              <a:rPr lang="cs-CZ" dirty="0" smtClean="0"/>
              <a:t>PET – hodnotná surovina, přepracování po částečné glykolýze na další výrobky (vlákna apod.)</a:t>
            </a:r>
          </a:p>
          <a:p>
            <a:pPr marL="0" indent="0">
              <a:buNone/>
            </a:pPr>
            <a:r>
              <a:rPr lang="cs-CZ" dirty="0" smtClean="0"/>
              <a:t>Biologicky </a:t>
            </a:r>
            <a:r>
              <a:rPr lang="cs-CZ" dirty="0"/>
              <a:t>rozložitelné </a:t>
            </a:r>
            <a:r>
              <a:rPr lang="cs-CZ" dirty="0" smtClean="0"/>
              <a:t>polymery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sz="2400" dirty="0" smtClean="0"/>
              <a:t>(snížení zátěže ŽP)</a:t>
            </a:r>
          </a:p>
          <a:p>
            <a:pPr lvl="2"/>
            <a:r>
              <a:rPr lang="cs-CZ" dirty="0" smtClean="0"/>
              <a:t>zabudované články citlivé na UV záření</a:t>
            </a:r>
          </a:p>
          <a:p>
            <a:pPr lvl="2"/>
            <a:r>
              <a:rPr lang="cs-CZ" dirty="0" smtClean="0"/>
              <a:t>biopolymery (škrob, </a:t>
            </a:r>
            <a:r>
              <a:rPr lang="cs-CZ" dirty="0" err="1" smtClean="0"/>
              <a:t>polytehylen</a:t>
            </a:r>
            <a:r>
              <a:rPr lang="cs-CZ" dirty="0" smtClean="0"/>
              <a:t> plněný škrobem.. – </a:t>
            </a:r>
            <a:r>
              <a:rPr lang="cs-CZ" dirty="0" err="1" smtClean="0"/>
              <a:t>biol</a:t>
            </a:r>
            <a:r>
              <a:rPr lang="cs-CZ" dirty="0" smtClean="0"/>
              <a:t>. </a:t>
            </a:r>
            <a:r>
              <a:rPr lang="cs-CZ" dirty="0" err="1" smtClean="0"/>
              <a:t>desintegrovatelné</a:t>
            </a:r>
            <a:r>
              <a:rPr lang="cs-CZ" dirty="0" smtClean="0"/>
              <a:t>; </a:t>
            </a:r>
            <a:r>
              <a:rPr lang="cs-CZ" dirty="0" err="1" smtClean="0"/>
              <a:t>polyvinylalkohol</a:t>
            </a:r>
            <a:r>
              <a:rPr lang="cs-CZ" dirty="0" smtClean="0"/>
              <a:t>, </a:t>
            </a:r>
            <a:r>
              <a:rPr lang="cs-CZ" dirty="0" err="1" smtClean="0"/>
              <a:t>kys</a:t>
            </a:r>
            <a:r>
              <a:rPr lang="cs-CZ" dirty="0" smtClean="0"/>
              <a:t>. </a:t>
            </a:r>
            <a:r>
              <a:rPr lang="cs-CZ" dirty="0" err="1" smtClean="0"/>
              <a:t>polymléčná</a:t>
            </a:r>
            <a:r>
              <a:rPr lang="cs-CZ" dirty="0" smtClean="0"/>
              <a:t>.. – </a:t>
            </a:r>
            <a:r>
              <a:rPr lang="cs-CZ" dirty="0" err="1" smtClean="0"/>
              <a:t>biol</a:t>
            </a:r>
            <a:r>
              <a:rPr lang="cs-CZ" dirty="0" smtClean="0"/>
              <a:t>. rozložitelné  </a:t>
            </a:r>
          </a:p>
        </p:txBody>
      </p:sp>
    </p:spTree>
    <p:extLst>
      <p:ext uri="{BB962C8B-B14F-4D97-AF65-F5344CB8AC3E}">
        <p14:creationId xmlns:p14="http://schemas.microsoft.com/office/powerpoint/2010/main" val="379595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Potravinářský průmysl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omezená možnost vzniku nebezpečných odpadů</a:t>
            </a:r>
          </a:p>
          <a:p>
            <a:r>
              <a:rPr lang="cs-CZ" sz="2400" dirty="0" smtClean="0"/>
              <a:t>vysoký stupeň přepracování odpadů do dalších produktů</a:t>
            </a:r>
          </a:p>
          <a:p>
            <a:r>
              <a:rPr lang="cs-CZ" sz="2400" dirty="0" smtClean="0"/>
              <a:t>kontaminace vody – čistírny</a:t>
            </a:r>
          </a:p>
          <a:p>
            <a:endParaRPr lang="cs-CZ" sz="800" dirty="0"/>
          </a:p>
          <a:p>
            <a:pPr marL="0" indent="0">
              <a:buNone/>
            </a:pPr>
            <a:r>
              <a:rPr lang="cs-CZ" sz="2000" b="1" dirty="0" smtClean="0"/>
              <a:t>Problematické odpady</a:t>
            </a:r>
          </a:p>
          <a:p>
            <a:r>
              <a:rPr lang="cs-CZ" sz="2000" dirty="0" smtClean="0"/>
              <a:t>suroviny, koncentráty s nadlimitním obsahem. </a:t>
            </a:r>
            <a:r>
              <a:rPr lang="cs-CZ" sz="2000" dirty="0" err="1" smtClean="0"/>
              <a:t>tox</a:t>
            </a:r>
            <a:r>
              <a:rPr lang="cs-CZ" sz="2000" dirty="0" smtClean="0"/>
              <a:t>. látek – kovy, </a:t>
            </a:r>
            <a:r>
              <a:rPr lang="cs-CZ" sz="2000" dirty="0" err="1" smtClean="0"/>
              <a:t>PCB</a:t>
            </a:r>
            <a:r>
              <a:rPr lang="cs-CZ" sz="2000" dirty="0" smtClean="0"/>
              <a:t>..</a:t>
            </a:r>
          </a:p>
          <a:p>
            <a:r>
              <a:rPr lang="cs-CZ" sz="2000" dirty="0" smtClean="0"/>
              <a:t>odpadní vody – zejména vysoký obsah </a:t>
            </a:r>
            <a:r>
              <a:rPr lang="cs-CZ" sz="2000" dirty="0" err="1" smtClean="0"/>
              <a:t>NaCl</a:t>
            </a:r>
            <a:r>
              <a:rPr lang="cs-CZ" sz="2000" dirty="0" smtClean="0"/>
              <a:t>, </a:t>
            </a:r>
            <a:r>
              <a:rPr lang="cs-CZ" sz="2000" dirty="0" err="1" smtClean="0"/>
              <a:t>NO</a:t>
            </a:r>
            <a:r>
              <a:rPr lang="cs-CZ" sz="2000" baseline="-25000" dirty="0" err="1" smtClean="0"/>
              <a:t>3</a:t>
            </a:r>
            <a:r>
              <a:rPr lang="cs-CZ" sz="2000" baseline="30000" dirty="0" smtClean="0"/>
              <a:t>-</a:t>
            </a:r>
            <a:r>
              <a:rPr lang="cs-CZ" sz="2000" dirty="0" smtClean="0"/>
              <a:t>, </a:t>
            </a:r>
            <a:r>
              <a:rPr lang="cs-CZ" sz="2000" dirty="0" err="1" smtClean="0"/>
              <a:t>NO</a:t>
            </a:r>
            <a:r>
              <a:rPr lang="cs-CZ" sz="2000" baseline="-25000" dirty="0" err="1" smtClean="0"/>
              <a:t>2</a:t>
            </a:r>
            <a:r>
              <a:rPr lang="cs-CZ" sz="2000" baseline="30000" dirty="0" smtClean="0"/>
              <a:t>-</a:t>
            </a:r>
          </a:p>
          <a:p>
            <a:r>
              <a:rPr lang="cs-CZ" sz="2000" dirty="0" smtClean="0"/>
              <a:t>odpady z biotechnologických výrob – vzhledem k obsahu např. antibiotik je využití v zemědělství nežádoucí</a:t>
            </a:r>
          </a:p>
          <a:p>
            <a:endParaRPr lang="cs-CZ" sz="800" dirty="0" smtClean="0"/>
          </a:p>
          <a:p>
            <a:pPr marL="0" indent="0">
              <a:buNone/>
            </a:pPr>
            <a:r>
              <a:rPr lang="cs-CZ" sz="2000" b="1" dirty="0" smtClean="0"/>
              <a:t>Možné využití – zpracování</a:t>
            </a:r>
          </a:p>
          <a:p>
            <a:r>
              <a:rPr lang="cs-CZ" sz="2000" dirty="0" smtClean="0"/>
              <a:t>spalování – energetické využití</a:t>
            </a:r>
          </a:p>
          <a:p>
            <a:r>
              <a:rPr lang="cs-CZ" sz="2000" dirty="0" smtClean="0"/>
              <a:t>biologické zpracování (bioplyn, kompost, separace hodnotných látek,..)</a:t>
            </a:r>
          </a:p>
          <a:p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406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Sklářský průmysl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sklářská výroba - většina </a:t>
            </a:r>
            <a:r>
              <a:rPr lang="cs-CZ" sz="2400" dirty="0" err="1" smtClean="0"/>
              <a:t>tech</a:t>
            </a:r>
            <a:r>
              <a:rPr lang="cs-CZ" sz="2400" dirty="0" smtClean="0"/>
              <a:t>. odpadu vrací zpět do výroby</a:t>
            </a:r>
          </a:p>
          <a:p>
            <a:r>
              <a:rPr lang="cs-CZ" sz="2400" dirty="0" smtClean="0"/>
              <a:t>vysoký stupeň použití střepů do vsázky (40%), úspora surovin, energie</a:t>
            </a:r>
          </a:p>
          <a:p>
            <a:endParaRPr lang="cs-CZ" sz="800" dirty="0"/>
          </a:p>
          <a:p>
            <a:pPr marL="0" indent="0">
              <a:buNone/>
            </a:pPr>
            <a:r>
              <a:rPr lang="cs-CZ" sz="2000" b="1" dirty="0" smtClean="0"/>
              <a:t>Problematické nebezpečné odpady</a:t>
            </a:r>
          </a:p>
          <a:p>
            <a:r>
              <a:rPr lang="cs-CZ" sz="2000" dirty="0" smtClean="0"/>
              <a:t>střepy s vysokým obsahem toxických kovů (</a:t>
            </a:r>
            <a:r>
              <a:rPr lang="cs-CZ" sz="2000" dirty="0" err="1" smtClean="0"/>
              <a:t>Pb</a:t>
            </a:r>
            <a:r>
              <a:rPr lang="cs-CZ" sz="2000" dirty="0" smtClean="0"/>
              <a:t>, Se, Cd, </a:t>
            </a:r>
            <a:r>
              <a:rPr lang="cs-CZ" sz="2000" dirty="0" err="1" smtClean="0"/>
              <a:t>Sb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vyzdívky, struska – vysoký obsah toxických kovů</a:t>
            </a:r>
            <a:endParaRPr lang="cs-CZ" sz="2000" baseline="30000" dirty="0" smtClean="0"/>
          </a:p>
          <a:p>
            <a:r>
              <a:rPr lang="cs-CZ" sz="2000" dirty="0" smtClean="0"/>
              <a:t>brusné kaly – zbytky brusiva a skelný prach</a:t>
            </a:r>
          </a:p>
          <a:p>
            <a:r>
              <a:rPr lang="cs-CZ" sz="2000" dirty="0" smtClean="0"/>
              <a:t>zbytky po leptání skla – chemické odpady</a:t>
            </a:r>
          </a:p>
          <a:p>
            <a:endParaRPr lang="cs-CZ" sz="800" dirty="0" smtClean="0"/>
          </a:p>
          <a:p>
            <a:pPr marL="0" indent="0">
              <a:buNone/>
            </a:pPr>
            <a:r>
              <a:rPr lang="cs-CZ" sz="2000" b="1" dirty="0" smtClean="0"/>
              <a:t>Možné využití – požadavky, perspektivy, omezení</a:t>
            </a:r>
          </a:p>
          <a:p>
            <a:r>
              <a:rPr lang="cs-CZ" sz="2000" dirty="0" smtClean="0"/>
              <a:t>skleněné střepy – omezení obsahu nečistot, různé druhy skla, odstranění nežádoucích složek</a:t>
            </a:r>
          </a:p>
          <a:p>
            <a:r>
              <a:rPr lang="cs-CZ" sz="2000" dirty="0" smtClean="0"/>
              <a:t>brusné kaly (možnost stabilizace a </a:t>
            </a:r>
            <a:r>
              <a:rPr lang="cs-CZ" sz="2000" dirty="0" err="1" smtClean="0"/>
              <a:t>solidifikace</a:t>
            </a:r>
            <a:r>
              <a:rPr lang="cs-CZ" sz="2000" dirty="0" smtClean="0"/>
              <a:t>), zbytky po leptání a následné neutralizaci mají obtížné uplatnění)</a:t>
            </a:r>
          </a:p>
          <a:p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208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Dřevařský a papírenský průmysl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 smtClean="0"/>
              <a:t>výroba papíru - cca 35 % těžby dřeva</a:t>
            </a:r>
          </a:p>
          <a:p>
            <a:r>
              <a:rPr lang="cs-CZ" sz="2400" dirty="0" smtClean="0"/>
              <a:t>odpady – zbytky dřevní hmoty (kůra, piliny atd.), zbytky z chemického zpracování – výluhy, odpadní vody, kaly apod.</a:t>
            </a:r>
          </a:p>
          <a:p>
            <a:endParaRPr lang="cs-CZ" sz="800" dirty="0"/>
          </a:p>
          <a:p>
            <a:pPr marL="0" indent="0">
              <a:buNone/>
            </a:pPr>
            <a:r>
              <a:rPr lang="cs-CZ" sz="2000" b="1" dirty="0" smtClean="0"/>
              <a:t>Zbytky dřevní hmoty - zpracování</a:t>
            </a:r>
          </a:p>
          <a:p>
            <a:r>
              <a:rPr lang="cs-CZ" sz="2000" dirty="0" smtClean="0"/>
              <a:t>stavební a dekorační materiály (</a:t>
            </a:r>
            <a:r>
              <a:rPr lang="cs-CZ" sz="2000" dirty="0" err="1" smtClean="0"/>
              <a:t>OSB</a:t>
            </a:r>
            <a:r>
              <a:rPr lang="cs-CZ" sz="2000" dirty="0" smtClean="0"/>
              <a:t> desky, </a:t>
            </a:r>
            <a:r>
              <a:rPr lang="cs-CZ" sz="2000" dirty="0" err="1" smtClean="0"/>
              <a:t>cementopilinové</a:t>
            </a:r>
            <a:r>
              <a:rPr lang="cs-CZ" sz="2000" dirty="0" smtClean="0"/>
              <a:t> desky, </a:t>
            </a:r>
            <a:r>
              <a:rPr lang="cs-CZ" sz="2000" dirty="0" err="1" smtClean="0"/>
              <a:t>MDF</a:t>
            </a:r>
            <a:r>
              <a:rPr lang="cs-CZ" sz="2000" dirty="0" smtClean="0"/>
              <a:t>.., mulčovací kůra)</a:t>
            </a:r>
          </a:p>
          <a:p>
            <a:r>
              <a:rPr lang="cs-CZ" sz="2000" dirty="0" smtClean="0"/>
              <a:t>energetické využití (pelety, ekobrikety, bioplyn)</a:t>
            </a:r>
          </a:p>
          <a:p>
            <a:r>
              <a:rPr lang="cs-CZ" sz="2000" dirty="0" smtClean="0"/>
              <a:t>možnost kompostování</a:t>
            </a:r>
          </a:p>
          <a:p>
            <a:r>
              <a:rPr lang="cs-CZ" sz="2000" dirty="0" smtClean="0"/>
              <a:t>získání cenných látek (terpeny extrakcí z kůry)</a:t>
            </a:r>
          </a:p>
          <a:p>
            <a:endParaRPr lang="cs-CZ" sz="800" dirty="0" smtClean="0"/>
          </a:p>
          <a:p>
            <a:pPr marL="0" indent="0">
              <a:buNone/>
            </a:pPr>
            <a:r>
              <a:rPr lang="cs-CZ" sz="2000" b="1" dirty="0" smtClean="0"/>
              <a:t>Papírenský průmysl</a:t>
            </a:r>
          </a:p>
          <a:p>
            <a:r>
              <a:rPr lang="cs-CZ" sz="2000" dirty="0" smtClean="0"/>
              <a:t>výroba buničiny – cca polovina hmoty přechází do výluhu, spalitelné (nežádoucí exhalace), zdroj dalších cenných látek (vanilin..). Bělení buničiny – přechod na </a:t>
            </a:r>
            <a:r>
              <a:rPr lang="cs-CZ" sz="2000" dirty="0" err="1" smtClean="0"/>
              <a:t>bezchlorové</a:t>
            </a:r>
            <a:r>
              <a:rPr lang="cs-CZ" sz="2000" dirty="0" smtClean="0"/>
              <a:t> postupy</a:t>
            </a:r>
          </a:p>
          <a:p>
            <a:r>
              <a:rPr lang="cs-CZ" sz="2000" dirty="0" smtClean="0"/>
              <a:t>odpadní papír – cenná surovina, nutnost kvalitního separovaného sběru. Velké množství plniv – cca 50% hmoty může být odpad, </a:t>
            </a:r>
            <a:r>
              <a:rPr lang="cs-CZ" sz="2000" smtClean="0"/>
              <a:t>někdy vadí obsah </a:t>
            </a:r>
            <a:r>
              <a:rPr lang="cs-CZ" sz="2000" dirty="0" smtClean="0"/>
              <a:t>látek silně ztěžujících kvalitní recyklaci – plasty, kovy apod.</a:t>
            </a:r>
          </a:p>
          <a:p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646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Kožedělný a textilní průmysl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 smtClean="0"/>
              <a:t>Koželužství</a:t>
            </a:r>
          </a:p>
          <a:p>
            <a:r>
              <a:rPr lang="cs-CZ" sz="2400" dirty="0" smtClean="0"/>
              <a:t>výroba usní a kožešin ze zvířecích kůží</a:t>
            </a:r>
          </a:p>
          <a:p>
            <a:r>
              <a:rPr lang="cs-CZ" sz="2400" dirty="0" smtClean="0"/>
              <a:t>z kůže se odstraní svalovina, odstraňuje se srst (např. Ca(OH)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 praní, neutralizace</a:t>
            </a:r>
          </a:p>
          <a:p>
            <a:r>
              <a:rPr lang="cs-CZ" sz="2400" dirty="0" smtClean="0"/>
              <a:t>činění (chromité a hlinité soli, třísloviny a další)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Vzhledem ke spektru použitých látek je reálná možnost vzniku nebezpečných odpadů 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Odpady možno zpracovat a využít dále</a:t>
            </a:r>
          </a:p>
          <a:p>
            <a:r>
              <a:rPr lang="cs-CZ" sz="2400" dirty="0" smtClean="0"/>
              <a:t>kolagen – želatina</a:t>
            </a:r>
          </a:p>
          <a:p>
            <a:r>
              <a:rPr lang="cs-CZ" sz="2400" dirty="0" smtClean="0"/>
              <a:t>tuky – např. na mýdla a podobné látky</a:t>
            </a:r>
          </a:p>
          <a:p>
            <a:r>
              <a:rPr lang="cs-CZ" sz="2400" dirty="0" smtClean="0"/>
              <a:t>krmiva</a:t>
            </a:r>
          </a:p>
          <a:p>
            <a:r>
              <a:rPr lang="cs-CZ" sz="2400" dirty="0" smtClean="0"/>
              <a:t>biologické zpracování, atd..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636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Produkce odpadů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podíl cca 1% HDP, podobně zaměstnanost</a:t>
            </a:r>
          </a:p>
          <a:p>
            <a:r>
              <a:rPr lang="cs-CZ" sz="2800" dirty="0" smtClean="0"/>
              <a:t>Informační systém odpadového hospodářství (ISOH) </a:t>
            </a:r>
          </a:p>
          <a:p>
            <a:r>
              <a:rPr lang="cs-CZ" sz="2800" dirty="0" smtClean="0"/>
              <a:t>evidence odpadů – CEHO (VÚV T.G.M.) (2001 – 2006)</a:t>
            </a:r>
          </a:p>
          <a:p>
            <a:r>
              <a:rPr lang="cs-CZ" sz="2800" dirty="0" smtClean="0"/>
              <a:t>od </a:t>
            </a:r>
            <a:r>
              <a:rPr lang="cs-CZ" sz="2800" dirty="0"/>
              <a:t>2007 CENIA (http://</a:t>
            </a:r>
            <a:r>
              <a:rPr lang="cs-CZ" sz="2800" dirty="0" smtClean="0"/>
              <a:t>www1.cenia.cz/www/odpady/</a:t>
            </a:r>
            <a:r>
              <a:rPr lang="cs-CZ" sz="2800" dirty="0" err="1" smtClean="0"/>
              <a:t>isoh</a:t>
            </a:r>
            <a:r>
              <a:rPr lang="cs-CZ" sz="2800" dirty="0" smtClean="0"/>
              <a:t>)</a:t>
            </a:r>
          </a:p>
          <a:p>
            <a:pPr marL="0" indent="0">
              <a:buNone/>
            </a:pPr>
            <a:r>
              <a:rPr lang="cs-CZ" sz="2800" dirty="0" smtClean="0"/>
              <a:t>	data od cca 1994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eviduje i ČSÚ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2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Kožedělný a textilní průmysl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 smtClean="0"/>
              <a:t>Textilní průmysl</a:t>
            </a:r>
          </a:p>
          <a:p>
            <a:r>
              <a:rPr lang="cs-CZ" sz="2400" dirty="0" smtClean="0"/>
              <a:t>při výrobě  používané nebezpečné chemikálie (rozpouštědla, barviva..)</a:t>
            </a:r>
          </a:p>
          <a:p>
            <a:pPr marL="0" indent="0">
              <a:buNone/>
            </a:pPr>
            <a:r>
              <a:rPr lang="cs-CZ" sz="2400" dirty="0" smtClean="0"/>
              <a:t>Odpady výroby tkanin a jejich zpracování</a:t>
            </a:r>
          </a:p>
          <a:p>
            <a:r>
              <a:rPr lang="cs-CZ" sz="2400" dirty="0" smtClean="0"/>
              <a:t>vlákna</a:t>
            </a:r>
          </a:p>
          <a:p>
            <a:r>
              <a:rPr lang="cs-CZ" sz="2400" dirty="0" smtClean="0"/>
              <a:t>nitě</a:t>
            </a:r>
          </a:p>
          <a:p>
            <a:r>
              <a:rPr lang="cs-CZ" sz="2400" dirty="0" smtClean="0"/>
              <a:t>odstřižky</a:t>
            </a:r>
          </a:p>
          <a:p>
            <a:r>
              <a:rPr lang="cs-CZ" sz="2400" dirty="0" smtClean="0"/>
              <a:t>prach („nesortimentní odpad“</a:t>
            </a:r>
          </a:p>
          <a:p>
            <a:pPr marL="0" indent="0">
              <a:buNone/>
            </a:pPr>
            <a:r>
              <a:rPr lang="cs-CZ" sz="2400" dirty="0" smtClean="0"/>
              <a:t>V případě syntetických vláken množství odpadu významně vyšší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Odpady možno zpracovat a využít dále</a:t>
            </a:r>
          </a:p>
          <a:p>
            <a:r>
              <a:rPr lang="cs-CZ" sz="2400" dirty="0" smtClean="0"/>
              <a:t>výroba netkaných textilií, </a:t>
            </a:r>
            <a:r>
              <a:rPr lang="cs-CZ" sz="2400" dirty="0" err="1" smtClean="0"/>
              <a:t>geotextilií</a:t>
            </a:r>
            <a:endParaRPr lang="cs-CZ" sz="2400" dirty="0" smtClean="0"/>
          </a:p>
          <a:p>
            <a:r>
              <a:rPr lang="cs-CZ" sz="2400" dirty="0" smtClean="0"/>
              <a:t>čisticí bavlna (</a:t>
            </a:r>
            <a:r>
              <a:rPr lang="cs-CZ" sz="2400" dirty="0" err="1" smtClean="0"/>
              <a:t>pucvol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atd.. </a:t>
            </a:r>
          </a:p>
        </p:txBody>
      </p:sp>
    </p:spTree>
    <p:extLst>
      <p:ext uri="{BB962C8B-B14F-4D97-AF65-F5344CB8AC3E}">
        <p14:creationId xmlns:p14="http://schemas.microsoft.com/office/powerpoint/2010/main" val="3649583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Odpady z energetiky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dirty="0" smtClean="0"/>
              <a:t>odpady z uhelných elektráren, tepláren a podobných zdrojů</a:t>
            </a:r>
          </a:p>
          <a:p>
            <a:pPr lvl="1"/>
            <a:r>
              <a:rPr lang="cs-CZ" dirty="0" smtClean="0"/>
              <a:t>zbytky po spálení uhlí</a:t>
            </a:r>
          </a:p>
          <a:p>
            <a:pPr lvl="2"/>
            <a:r>
              <a:rPr lang="cs-CZ" dirty="0" smtClean="0"/>
              <a:t>škvára (struska)</a:t>
            </a:r>
          </a:p>
          <a:p>
            <a:pPr lvl="2"/>
            <a:r>
              <a:rPr lang="cs-CZ" dirty="0" smtClean="0"/>
              <a:t>popílek z odprášení spalin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zbytky (produkty) po odsíření spalin</a:t>
            </a:r>
          </a:p>
          <a:p>
            <a:pPr lvl="2"/>
            <a:r>
              <a:rPr lang="cs-CZ" dirty="0" err="1" smtClean="0"/>
              <a:t>energosádrovec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9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04656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Odpady z energetiky</a:t>
            </a:r>
          </a:p>
          <a:p>
            <a:r>
              <a:rPr lang="cs-CZ" sz="2800" dirty="0" smtClean="0"/>
              <a:t>popílek a škvára</a:t>
            </a:r>
          </a:p>
          <a:p>
            <a:pPr lvl="1"/>
            <a:r>
              <a:rPr lang="cs-CZ" sz="2400" dirty="0" smtClean="0"/>
              <a:t>původně se odkládalo na odkalištích, částečně též za sucha</a:t>
            </a:r>
          </a:p>
          <a:p>
            <a:pPr lvl="1"/>
            <a:r>
              <a:rPr lang="cs-CZ" sz="2400" dirty="0" smtClean="0"/>
              <a:t>zbytky po odsíření nebo jiné směsi neexistovaly</a:t>
            </a:r>
          </a:p>
          <a:p>
            <a:pPr lvl="1"/>
            <a:endParaRPr lang="cs-CZ" sz="1600" dirty="0"/>
          </a:p>
          <a:p>
            <a:pPr lvl="1"/>
            <a:r>
              <a:rPr lang="cs-CZ" sz="2400" dirty="0"/>
              <a:t>aglomeráty a </a:t>
            </a:r>
            <a:r>
              <a:rPr lang="cs-CZ" sz="2400" dirty="0" err="1"/>
              <a:t>stabilizáty</a:t>
            </a:r>
            <a:r>
              <a:rPr lang="cs-CZ" sz="2400" dirty="0"/>
              <a:t> (+ voda, Ca(OH)</a:t>
            </a:r>
            <a:r>
              <a:rPr lang="cs-CZ" sz="2400" baseline="-25000" dirty="0"/>
              <a:t>2</a:t>
            </a:r>
            <a:r>
              <a:rPr lang="cs-CZ" sz="2400" dirty="0"/>
              <a:t>, CaSO4), omezená vyluhovatelnost</a:t>
            </a:r>
          </a:p>
          <a:p>
            <a:pPr lvl="1"/>
            <a:r>
              <a:rPr lang="cs-CZ" sz="2400" dirty="0" smtClean="0"/>
              <a:t>přechod na využití jako „</a:t>
            </a:r>
            <a:r>
              <a:rPr lang="cs-CZ" sz="2400" dirty="0" smtClean="0">
                <a:solidFill>
                  <a:schemeClr val="bg1"/>
                </a:solidFill>
                <a:hlinkClick r:id="rId2" action="ppaction://hlinkfile"/>
              </a:rPr>
              <a:t>Vedlejší energetické produkty</a:t>
            </a:r>
            <a:r>
              <a:rPr lang="cs-CZ" sz="2400" dirty="0" smtClean="0"/>
              <a:t>“</a:t>
            </a:r>
          </a:p>
          <a:p>
            <a:pPr lvl="2"/>
            <a:r>
              <a:rPr lang="cs-CZ" sz="2000" dirty="0" smtClean="0"/>
              <a:t>struska – certifikace pro stavební účely, posypový zdrsňující materiál</a:t>
            </a:r>
          </a:p>
          <a:p>
            <a:pPr lvl="2"/>
            <a:r>
              <a:rPr lang="cs-CZ" sz="2000" dirty="0" smtClean="0"/>
              <a:t>popílek – vhodná přísada do betonů a malt, i při jejich výrobě</a:t>
            </a:r>
          </a:p>
          <a:p>
            <a:pPr lvl="2"/>
            <a:r>
              <a:rPr lang="cs-CZ" sz="2000" dirty="0" err="1" smtClean="0"/>
              <a:t>energosádrovec</a:t>
            </a:r>
            <a:r>
              <a:rPr lang="cs-CZ" sz="2000" dirty="0" smtClean="0"/>
              <a:t> (REA-produkt) – výroba sádrových stavebních prvků, desek, omítek, štuků, atd.</a:t>
            </a:r>
          </a:p>
          <a:p>
            <a:pPr lvl="2"/>
            <a:r>
              <a:rPr lang="cs-CZ" sz="2000" dirty="0" smtClean="0"/>
              <a:t>granulát, </a:t>
            </a:r>
            <a:r>
              <a:rPr lang="cs-CZ" sz="2000" dirty="0" err="1" smtClean="0"/>
              <a:t>stabilizát</a:t>
            </a:r>
            <a:r>
              <a:rPr lang="cs-CZ" sz="2000" dirty="0" smtClean="0"/>
              <a:t> – směs popílku, </a:t>
            </a:r>
            <a:r>
              <a:rPr lang="cs-CZ" sz="2000" dirty="0" err="1" smtClean="0"/>
              <a:t>energosádrovce</a:t>
            </a:r>
            <a:r>
              <a:rPr lang="cs-CZ" sz="2000" dirty="0" smtClean="0"/>
              <a:t> (a vody) – produkt pro zásypy, rekultivace a jiné terénní úpravy</a:t>
            </a:r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1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04656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Odkaliště (</a:t>
            </a:r>
            <a:r>
              <a:rPr lang="cs-CZ" dirty="0"/>
              <a:t>aktualne.centrum.cz </a:t>
            </a:r>
            <a:r>
              <a:rPr lang="cs-CZ" dirty="0" smtClean="0"/>
              <a:t>)</a:t>
            </a:r>
            <a:endParaRPr lang="cs-CZ" b="1" dirty="0" smtClean="0"/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endParaRPr lang="cs-CZ" dirty="0"/>
          </a:p>
        </p:txBody>
      </p:sp>
      <p:pic>
        <p:nvPicPr>
          <p:cNvPr id="1026" name="Picture 2" descr="D:\Data\MILAN\ekoinoprezentace\5332239-jezero-m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63" y="836712"/>
            <a:ext cx="7757369" cy="517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9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5890666"/>
          </a:xfrm>
        </p:spPr>
        <p:txBody>
          <a:bodyPr>
            <a:normAutofit/>
          </a:bodyPr>
          <a:lstStyle/>
          <a:p>
            <a:pPr algn="l"/>
            <a:r>
              <a:rPr lang="cs-CZ" sz="3200" dirty="0" err="1" smtClean="0"/>
              <a:t>energosádrovec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                               laboratorní příprava </a:t>
            </a:r>
            <a:r>
              <a:rPr lang="cs-CZ" sz="3200" dirty="0" err="1" smtClean="0"/>
              <a:t>solidifikátů</a:t>
            </a:r>
            <a:endParaRPr lang="cs-CZ" sz="3200" dirty="0"/>
          </a:p>
        </p:txBody>
      </p:sp>
      <p:pic>
        <p:nvPicPr>
          <p:cNvPr id="2050" name="Picture 2" descr="D:\Data\MILAN\ekoinoprezentace\energosad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282921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ata\MILAN\solidif_foto\P1010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2520"/>
            <a:ext cx="5999078" cy="449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D:\Data\MILAN\ekoinoprezentace\pe_ve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00" y="1"/>
            <a:ext cx="4920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469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Odpady ze stavebnictví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</a:t>
            </a:r>
            <a:r>
              <a:rPr lang="cs-CZ" dirty="0" smtClean="0"/>
              <a:t>átěž pro ŽP</a:t>
            </a:r>
          </a:p>
          <a:p>
            <a:r>
              <a:rPr lang="cs-CZ" dirty="0" smtClean="0"/>
              <a:t>výroba stavebních hmot – energeticky náročná</a:t>
            </a:r>
          </a:p>
          <a:p>
            <a:r>
              <a:rPr lang="cs-CZ" dirty="0" smtClean="0"/>
              <a:t>těžba surovin</a:t>
            </a:r>
          </a:p>
          <a:p>
            <a:r>
              <a:rPr lang="cs-CZ" dirty="0" smtClean="0"/>
              <a:t>doprava, hluk – při stavbě, při odstranění</a:t>
            </a:r>
          </a:p>
          <a:p>
            <a:r>
              <a:rPr lang="cs-CZ" dirty="0" smtClean="0"/>
              <a:t>a jiné (vlastní provoz staveb)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Poměrně značná možnost využití odpadů, recyklátů a podobných alternativ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3166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Odpady ze stavebnictví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Zdroje – struktura (± 5-15%)</a:t>
            </a:r>
          </a:p>
          <a:p>
            <a:r>
              <a:rPr lang="cs-CZ" dirty="0" smtClean="0"/>
              <a:t>výkopová zemina 				70%</a:t>
            </a:r>
          </a:p>
          <a:p>
            <a:r>
              <a:rPr lang="cs-CZ" dirty="0" smtClean="0"/>
              <a:t>materiál z demolice vozovek		12%	</a:t>
            </a:r>
          </a:p>
          <a:p>
            <a:r>
              <a:rPr lang="cs-CZ" dirty="0" smtClean="0"/>
              <a:t>demoliční suť					12%</a:t>
            </a:r>
          </a:p>
          <a:p>
            <a:r>
              <a:rPr lang="cs-CZ" dirty="0" smtClean="0"/>
              <a:t>odpady ze stavenišť				10%</a:t>
            </a:r>
          </a:p>
          <a:p>
            <a:pPr marL="0" indent="0">
              <a:buNone/>
            </a:pPr>
            <a:r>
              <a:rPr lang="cs-CZ" sz="2800" dirty="0" smtClean="0"/>
              <a:t>směs – ornice, cihly (zdivo), beton, železo, dřevo, sádrové hmoty, plasty, papír, živice apod..</a:t>
            </a:r>
          </a:p>
          <a:p>
            <a:pPr marL="0" indent="0">
              <a:buNone/>
            </a:pPr>
            <a:r>
              <a:rPr lang="cs-CZ" sz="2800" dirty="0" smtClean="0"/>
              <a:t>s kvalitou vytřídění roste upotřebitelnost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7524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Recyklovatelné materiály a produkty z nich</a:t>
            </a:r>
          </a:p>
          <a:p>
            <a:r>
              <a:rPr lang="cs-CZ" sz="2800" dirty="0" smtClean="0"/>
              <a:t>cihelný recyklát – zásypový materiál, </a:t>
            </a:r>
            <a:r>
              <a:rPr lang="cs-CZ" sz="2800" dirty="0" err="1" smtClean="0"/>
              <a:t>cihlobeton</a:t>
            </a:r>
            <a:r>
              <a:rPr lang="cs-CZ" sz="2800" dirty="0" smtClean="0"/>
              <a:t>, přísada do malt, speciální výrobky</a:t>
            </a:r>
          </a:p>
          <a:p>
            <a:r>
              <a:rPr lang="cs-CZ" sz="2800" dirty="0" smtClean="0"/>
              <a:t>betonový recyklát – přísada do betonů (náhrada kameniva), směs s asfaltem – vozovky</a:t>
            </a:r>
          </a:p>
          <a:p>
            <a:r>
              <a:rPr lang="cs-CZ" sz="2800" dirty="0" smtClean="0"/>
              <a:t>asfaltový recyklát – znovuvyužití pro studené postupy (emulze), směsi s cementem, obalované živičné směsi (vozovky) </a:t>
            </a:r>
          </a:p>
          <a:p>
            <a:endParaRPr lang="cs-CZ" sz="2800" dirty="0"/>
          </a:p>
          <a:p>
            <a:r>
              <a:rPr lang="cs-CZ" sz="2800" dirty="0" smtClean="0"/>
              <a:t>železo se vrací do hutí atd.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ukázkové video, fotodokumentace</a:t>
            </a: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869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čelisťový drtič</a:t>
            </a:r>
            <a:endParaRPr lang="cs-CZ" sz="2800" dirty="0"/>
          </a:p>
        </p:txBody>
      </p:sp>
      <p:pic>
        <p:nvPicPr>
          <p:cNvPr id="3074" name="Picture 2" descr="D:\Data\MILAN\ekoinoprezentace\01-01-drtic_rudy_celistov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5024"/>
            <a:ext cx="6624736" cy="515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914400" y="5445224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200" dirty="0" smtClean="0"/>
              <a:t>obr. web </a:t>
            </a:r>
            <a:r>
              <a:rPr lang="cs-CZ" sz="1200" dirty="0" err="1" smtClean="0"/>
              <a:t>L.Mikel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7615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2000" dirty="0"/>
              <a:t>Vývoj celkové produkce odpadů v ČR v letech 2002–2010 (tis. t</a:t>
            </a:r>
            <a:r>
              <a:rPr lang="cs-CZ" sz="2000" dirty="0" smtClean="0"/>
              <a:t>) - MŽP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19138"/>
            <a:ext cx="9066213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mobilní čelisťový drtič</a:t>
            </a:r>
            <a:endParaRPr lang="cs-CZ" sz="28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14400" y="5445224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1200" dirty="0"/>
          </a:p>
        </p:txBody>
      </p:sp>
      <p:pic>
        <p:nvPicPr>
          <p:cNvPr id="4098" name="Picture 2" descr="D:\Data\MILAN\ekoinoprezentace\C40_roc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857139" cy="47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582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Mobilní linka</a:t>
            </a:r>
            <a:endParaRPr lang="cs-CZ" sz="28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14400" y="5445224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1200" dirty="0"/>
          </a:p>
        </p:txBody>
      </p:sp>
      <p:pic>
        <p:nvPicPr>
          <p:cNvPr id="5122" name="Picture 2" descr="D:\Data\MILAN\ekoinoprezentace\2007_09_skopan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5591"/>
            <a:ext cx="787168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95536" y="5596830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200" dirty="0"/>
              <a:t>Kombinovaná recyklační linka se zpětným vedením nadsítné složky</a:t>
            </a:r>
          </a:p>
          <a:p>
            <a:pPr algn="r"/>
            <a:r>
              <a:rPr lang="cs-CZ" sz="1200" dirty="0" smtClean="0"/>
              <a:t>1</a:t>
            </a:r>
            <a:r>
              <a:rPr lang="cs-CZ" sz="1200" dirty="0"/>
              <a:t>) vibrační podavač, 2) odrazový drtič, 3) hnací agregát (spalovací motor), 4) magnetický separátor, 5) vibrační třídič, 6) zpětný </a:t>
            </a:r>
            <a:r>
              <a:rPr lang="cs-CZ" sz="1200" dirty="0" smtClean="0"/>
              <a:t>pás </a:t>
            </a:r>
            <a:r>
              <a:rPr lang="cs-CZ" sz="1200" dirty="0"/>
              <a:t>obr</a:t>
            </a:r>
            <a:r>
              <a:rPr lang="cs-CZ" sz="1200" dirty="0" smtClean="0"/>
              <a:t>. doc. </a:t>
            </a:r>
            <a:r>
              <a:rPr lang="cs-CZ" sz="1200" dirty="0" err="1" smtClean="0"/>
              <a:t>Škopán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41368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Mobilní linka, recyklace povrchu vozovky</a:t>
            </a:r>
            <a:endParaRPr lang="cs-CZ" sz="28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14400" y="5445224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1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5596830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200" dirty="0" smtClean="0"/>
              <a:t>obr. </a:t>
            </a:r>
            <a:r>
              <a:rPr lang="cs-CZ" sz="1200" dirty="0" err="1" smtClean="0"/>
              <a:t>H.Solařová</a:t>
            </a:r>
            <a:endParaRPr lang="cs-CZ" sz="1200" dirty="0"/>
          </a:p>
        </p:txBody>
      </p:sp>
      <p:pic>
        <p:nvPicPr>
          <p:cNvPr id="6146" name="Picture 2" descr="D:\Data\MILAN\ekoinoprezentace\2007_06_recyklace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1" y="1700808"/>
            <a:ext cx="9121305" cy="29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99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Zemědělské odpady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/>
              <a:t>zemědělství – z podstaty bezodpadové</a:t>
            </a:r>
          </a:p>
          <a:p>
            <a:pPr marL="0" indent="0">
              <a:buNone/>
            </a:pPr>
            <a:r>
              <a:rPr lang="cs-CZ" sz="2400" dirty="0" smtClean="0"/>
              <a:t>	půda → </a:t>
            </a:r>
            <a:r>
              <a:rPr lang="cs-CZ" sz="2400" dirty="0"/>
              <a:t>krmivo </a:t>
            </a:r>
            <a:r>
              <a:rPr lang="cs-CZ" sz="2400" dirty="0" smtClean="0"/>
              <a:t>→ </a:t>
            </a:r>
            <a:r>
              <a:rPr lang="cs-CZ" sz="2400" dirty="0"/>
              <a:t>zvíře </a:t>
            </a:r>
            <a:r>
              <a:rPr lang="cs-CZ" sz="2400" dirty="0" smtClean="0"/>
              <a:t>→ </a:t>
            </a:r>
            <a:r>
              <a:rPr lang="cs-CZ" sz="2400" dirty="0"/>
              <a:t>exkrementy </a:t>
            </a:r>
            <a:r>
              <a:rPr lang="cs-CZ" sz="2400" dirty="0" smtClean="0"/>
              <a:t>→ půda</a:t>
            </a:r>
          </a:p>
          <a:p>
            <a:r>
              <a:rPr lang="cs-CZ" dirty="0" smtClean="0"/>
              <a:t>velkochovy (velkoprodukce vůbec) – nadměrné množství odpadů na jednom místě</a:t>
            </a:r>
          </a:p>
          <a:p>
            <a:endParaRPr lang="cs-CZ" dirty="0"/>
          </a:p>
          <a:p>
            <a:r>
              <a:rPr lang="cs-CZ" dirty="0" smtClean="0"/>
              <a:t>zlepšení bilance </a:t>
            </a:r>
            <a:r>
              <a:rPr lang="cs-CZ" dirty="0" err="1" smtClean="0"/>
              <a:t>org</a:t>
            </a:r>
            <a:r>
              <a:rPr lang="cs-CZ" dirty="0" smtClean="0"/>
              <a:t>. hmoty v půdě (nyní deficit), možnost použití i dalších produktů (z odpadů)</a:t>
            </a:r>
            <a:endParaRPr lang="cs-CZ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54082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Zemědělské odpady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/>
              <a:t>zemědělství – z podstaty bezodpadové</a:t>
            </a:r>
          </a:p>
          <a:p>
            <a:pPr marL="0" indent="0">
              <a:buNone/>
            </a:pPr>
            <a:r>
              <a:rPr lang="cs-CZ" sz="2400" dirty="0" smtClean="0"/>
              <a:t>	půda → krmivo → zvíře → exkrementy → půda</a:t>
            </a:r>
          </a:p>
          <a:p>
            <a:r>
              <a:rPr lang="cs-CZ" sz="2800" dirty="0" smtClean="0"/>
              <a:t>velkochovy (velkoprodukce vůbec) – nadměrné množství odpadů na jednom místě</a:t>
            </a:r>
            <a:endParaRPr lang="cs-CZ" sz="2400" dirty="0" smtClean="0"/>
          </a:p>
          <a:p>
            <a:pPr lvl="1"/>
            <a:r>
              <a:rPr lang="cs-CZ" sz="2200" dirty="0" smtClean="0"/>
              <a:t>kejda, hnojiště, močůvka, hnojůvka, </a:t>
            </a:r>
            <a:r>
              <a:rPr lang="cs-CZ" sz="2200" dirty="0" err="1" smtClean="0"/>
              <a:t>kompostoviště</a:t>
            </a:r>
            <a:r>
              <a:rPr lang="cs-CZ" sz="2200" dirty="0" smtClean="0"/>
              <a:t>, silážní šťávy </a:t>
            </a:r>
          </a:p>
          <a:p>
            <a:pPr lvl="1"/>
            <a:r>
              <a:rPr lang="cs-CZ" sz="2200" dirty="0" smtClean="0"/>
              <a:t>nemusí se jednat o odpad, ale o statkové hnojivo</a:t>
            </a:r>
          </a:p>
          <a:p>
            <a:pPr lvl="1"/>
            <a:r>
              <a:rPr lang="cs-CZ" sz="2200" dirty="0" smtClean="0"/>
              <a:t>nutno postupovat s ohledem na zatížení oblastí dusičnany</a:t>
            </a:r>
          </a:p>
          <a:p>
            <a:pPr lvl="1"/>
            <a:r>
              <a:rPr lang="cs-CZ" sz="2200" dirty="0" smtClean="0"/>
              <a:t>certifikace na organické hnojivo nebo surovinu k výrobě</a:t>
            </a:r>
          </a:p>
          <a:p>
            <a:pPr lvl="1"/>
            <a:r>
              <a:rPr lang="cs-CZ" sz="2200" dirty="0" smtClean="0"/>
              <a:t>uvedení do oběhu / obsah rizikových prvků a látek</a:t>
            </a:r>
          </a:p>
          <a:p>
            <a:pPr lvl="1"/>
            <a:r>
              <a:rPr lang="cs-CZ" sz="2200" dirty="0" smtClean="0"/>
              <a:t>nutná ochrana proti úniku do prostředí, ochrana vod, nepropustné plochy, skladovací kapacita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6077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Zemědělské odpady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Vhodné způsoby </a:t>
            </a:r>
            <a:r>
              <a:rPr lang="cs-CZ" dirty="0" smtClean="0"/>
              <a:t>odstranění</a:t>
            </a:r>
          </a:p>
          <a:p>
            <a:pPr marL="742950" lvl="2" indent="-342900"/>
            <a:r>
              <a:rPr lang="cs-CZ" dirty="0" smtClean="0"/>
              <a:t>anaerobní digesce (bioplyn, hnojivo)</a:t>
            </a:r>
          </a:p>
          <a:p>
            <a:pPr marL="742950" lvl="2" indent="-342900"/>
            <a:r>
              <a:rPr lang="cs-CZ" dirty="0" smtClean="0"/>
              <a:t>kompostování</a:t>
            </a:r>
            <a:endParaRPr lang="cs-CZ" dirty="0"/>
          </a:p>
          <a:p>
            <a:r>
              <a:rPr lang="cs-CZ" sz="3000" dirty="0" smtClean="0"/>
              <a:t>další zemědělské odpady</a:t>
            </a:r>
          </a:p>
          <a:p>
            <a:pPr lvl="1"/>
            <a:r>
              <a:rPr lang="cs-CZ" dirty="0" smtClean="0"/>
              <a:t>zbytky živočišných a rostlinných tkání</a:t>
            </a:r>
          </a:p>
          <a:p>
            <a:pPr lvl="1"/>
            <a:r>
              <a:rPr lang="cs-CZ" dirty="0" smtClean="0"/>
              <a:t>plasty</a:t>
            </a:r>
          </a:p>
          <a:p>
            <a:pPr lvl="1"/>
            <a:r>
              <a:rPr lang="cs-CZ" dirty="0" smtClean="0"/>
              <a:t>odpady z lesnictví</a:t>
            </a:r>
          </a:p>
          <a:p>
            <a:pPr lvl="1"/>
            <a:r>
              <a:rPr lang="cs-CZ" dirty="0" smtClean="0"/>
              <a:t>agrochemikálie</a:t>
            </a:r>
          </a:p>
          <a:p>
            <a:pPr lvl="1"/>
            <a:r>
              <a:rPr lang="cs-CZ" dirty="0" smtClean="0"/>
              <a:t>jiné</a:t>
            </a:r>
          </a:p>
          <a:p>
            <a:pPr lvl="1"/>
            <a:r>
              <a:rPr lang="cs-CZ" dirty="0" smtClean="0"/>
              <a:t>+ obaly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773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Komunální odpady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/>
          <a:lstStyle/>
          <a:p>
            <a:r>
              <a:rPr lang="cs-CZ" dirty="0" smtClean="0"/>
              <a:t>odpady vznikající na území obce u občanů, nikoli podnikatelů</a:t>
            </a:r>
          </a:p>
          <a:p>
            <a:r>
              <a:rPr lang="cs-CZ" sz="2800" dirty="0" smtClean="0"/>
              <a:t>obecné zásady</a:t>
            </a:r>
          </a:p>
          <a:p>
            <a:pPr lvl="1"/>
            <a:r>
              <a:rPr lang="cs-CZ" sz="2400" dirty="0" smtClean="0"/>
              <a:t>předcházení vzniku</a:t>
            </a:r>
          </a:p>
          <a:p>
            <a:pPr lvl="1"/>
            <a:r>
              <a:rPr lang="cs-CZ" sz="2400" dirty="0" smtClean="0"/>
              <a:t>oddělený sběr nebezpečných složek (barvy, ředidla, i výrobky s režimem zpětného odběru</a:t>
            </a:r>
          </a:p>
          <a:p>
            <a:pPr lvl="1"/>
            <a:r>
              <a:rPr lang="cs-CZ" sz="2400" dirty="0" smtClean="0"/>
              <a:t>oddělené shromažďování a využívání složek (u zdroje – kompostování, zkrmování, bioodpad – komunitní kompostárny, atd.</a:t>
            </a:r>
          </a:p>
          <a:p>
            <a:pPr lvl="1"/>
            <a:r>
              <a:rPr lang="cs-CZ" sz="2400" dirty="0" smtClean="0"/>
              <a:t>vhodné </a:t>
            </a:r>
            <a:r>
              <a:rPr lang="cs-CZ" sz="2400" dirty="0"/>
              <a:t>využití </a:t>
            </a:r>
            <a:r>
              <a:rPr lang="cs-CZ" sz="2400" dirty="0" smtClean="0"/>
              <a:t>(energetické, stav. suť)</a:t>
            </a:r>
          </a:p>
          <a:p>
            <a:pPr lvl="1"/>
            <a:r>
              <a:rPr lang="cs-CZ" sz="2400" dirty="0" smtClean="0"/>
              <a:t>pouze zbytek skládkovat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4757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Komunální odpady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/>
          <a:lstStyle/>
          <a:p>
            <a:r>
              <a:rPr lang="cs-CZ" sz="2800" dirty="0" smtClean="0"/>
              <a:t>obaly</a:t>
            </a:r>
          </a:p>
          <a:p>
            <a:r>
              <a:rPr lang="cs-CZ" sz="2800" dirty="0" smtClean="0"/>
              <a:t>zákon </a:t>
            </a:r>
            <a:r>
              <a:rPr lang="pl-PL" sz="2800" dirty="0" smtClean="0"/>
              <a:t>č</a:t>
            </a:r>
            <a:r>
              <a:rPr lang="pl-PL" sz="2800" dirty="0"/>
              <a:t>. 477/2001 Sb. o </a:t>
            </a:r>
            <a:r>
              <a:rPr lang="pl-PL" sz="2800" dirty="0" smtClean="0"/>
              <a:t>obalech</a:t>
            </a:r>
          </a:p>
          <a:p>
            <a:pPr marL="400050" lvl="1" indent="0">
              <a:buNone/>
            </a:pPr>
            <a:r>
              <a:rPr lang="pl-PL" sz="2400" dirty="0" smtClean="0"/>
              <a:t>požadavky – např. povinnost zpětného odběru obalů, procenta recyklace, povinnost prodeje i v zálohovaných obalech.</a:t>
            </a:r>
          </a:p>
          <a:p>
            <a:pPr marL="400050" lvl="1" indent="0">
              <a:buNone/>
            </a:pPr>
            <a:r>
              <a:rPr lang="pl-PL" sz="2400" dirty="0" smtClean="0"/>
              <a:t>efektivita – třídit na složky, oddělený sběr</a:t>
            </a:r>
            <a:endParaRPr lang="cs-CZ" sz="2400" dirty="0" smtClean="0"/>
          </a:p>
          <a:p>
            <a:pPr marL="457200" lvl="1" indent="0">
              <a:buNone/>
            </a:pPr>
            <a:r>
              <a:rPr lang="cs-CZ" dirty="0" smtClean="0"/>
              <a:t>Kolektivní systém</a:t>
            </a:r>
          </a:p>
          <a:p>
            <a:pPr lvl="1"/>
            <a:r>
              <a:rPr lang="cs-CZ" sz="2400" dirty="0" smtClean="0"/>
              <a:t>autorizovaná společnost </a:t>
            </a:r>
          </a:p>
          <a:p>
            <a:pPr lvl="1"/>
            <a:r>
              <a:rPr lang="cs-CZ" sz="2400" dirty="0" smtClean="0"/>
              <a:t>separovaný sběr, finanční motivace obcí</a:t>
            </a:r>
          </a:p>
          <a:p>
            <a:pPr lvl="1"/>
            <a:r>
              <a:rPr lang="cs-CZ" sz="2400" dirty="0" smtClean="0"/>
              <a:t>zajištění zpětného odběru, povinnosti </a:t>
            </a:r>
          </a:p>
          <a:p>
            <a:pPr lvl="1"/>
            <a:r>
              <a:rPr lang="cs-CZ" sz="2400" dirty="0" smtClean="0"/>
              <a:t>EKOKOM (www.ekokom.cz)</a:t>
            </a:r>
          </a:p>
          <a:p>
            <a:pPr lvl="1"/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442506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Elektrošrot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/>
          <a:lstStyle/>
          <a:p>
            <a:pPr marL="457200" lvl="1" indent="0">
              <a:buNone/>
            </a:pPr>
            <a:r>
              <a:rPr lang="cs-CZ" sz="2400" dirty="0" smtClean="0"/>
              <a:t>Domácí spotřebiče (malé, velké), telekomunikační a informační, </a:t>
            </a:r>
            <a:r>
              <a:rPr lang="cs-CZ" sz="2400" dirty="0" err="1" smtClean="0"/>
              <a:t>spotř</a:t>
            </a:r>
            <a:r>
              <a:rPr lang="cs-CZ" sz="2400" dirty="0" smtClean="0"/>
              <a:t>. elektronika, osvětlovací zařízení, elektro- nástroje, hračky + sporty + volný čas, lékařské přístroje, monitoring, automaty (výdejní), sol. panely...</a:t>
            </a:r>
          </a:p>
          <a:p>
            <a:pPr lvl="1"/>
            <a:endParaRPr lang="cs-CZ" sz="2400" dirty="0" smtClean="0"/>
          </a:p>
          <a:p>
            <a:pPr lvl="1"/>
            <a:r>
              <a:rPr lang="cs-CZ" sz="2400" dirty="0" smtClean="0"/>
              <a:t>životnost, složení, kvalita výrobku </a:t>
            </a:r>
          </a:p>
          <a:p>
            <a:pPr lvl="1"/>
            <a:r>
              <a:rPr lang="cs-CZ" sz="2400" dirty="0" smtClean="0"/>
              <a:t>oddělený </a:t>
            </a:r>
            <a:r>
              <a:rPr lang="cs-CZ" sz="2400" dirty="0"/>
              <a:t>sběr, zpětný </a:t>
            </a:r>
            <a:r>
              <a:rPr lang="cs-CZ" sz="2400" dirty="0" smtClean="0"/>
              <a:t>odběr (= z domácností)</a:t>
            </a:r>
          </a:p>
          <a:p>
            <a:pPr lvl="2"/>
            <a:r>
              <a:rPr lang="cs-CZ" sz="2000" dirty="0" smtClean="0"/>
              <a:t>široké spektrum složek - měď, </a:t>
            </a:r>
            <a:r>
              <a:rPr lang="cs-CZ" sz="2000" dirty="0" err="1" smtClean="0"/>
              <a:t>Fe</a:t>
            </a:r>
            <a:r>
              <a:rPr lang="cs-CZ" sz="2000" dirty="0" smtClean="0"/>
              <a:t> slitiny, sklo (různé), plasty, kovy (cenné složky), nebezpečné složky (kovy, luminofory)...</a:t>
            </a:r>
          </a:p>
          <a:p>
            <a:pPr lvl="2"/>
            <a:r>
              <a:rPr lang="cs-CZ" sz="2000" dirty="0" smtClean="0"/>
              <a:t>povinnost financovat nakládání – výrobcům, prodejcům, distributorům</a:t>
            </a:r>
          </a:p>
          <a:p>
            <a:pPr lvl="2"/>
            <a:r>
              <a:rPr lang="cs-CZ" sz="2000" dirty="0" smtClean="0"/>
              <a:t>povinnost zpětného odběru – baterie, svět. zdroje..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685107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Autovraky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Zpracování autovraku</a:t>
            </a:r>
          </a:p>
          <a:p>
            <a:r>
              <a:rPr lang="cs-CZ" sz="2400" dirty="0" smtClean="0"/>
              <a:t>odčerpávají se a odděleně shromažďují provozní kapaliny</a:t>
            </a:r>
          </a:p>
          <a:p>
            <a:r>
              <a:rPr lang="cs-CZ" sz="2400" dirty="0" smtClean="0"/>
              <a:t>demontují se  stanovené části</a:t>
            </a:r>
          </a:p>
          <a:p>
            <a:r>
              <a:rPr lang="cs-CZ" sz="2400" dirty="0" smtClean="0"/>
              <a:t>oddělují se části s obsahem </a:t>
            </a:r>
            <a:r>
              <a:rPr lang="cs-CZ" sz="2400" dirty="0" err="1" smtClean="0"/>
              <a:t>Pb</a:t>
            </a:r>
            <a:r>
              <a:rPr lang="cs-CZ" sz="2400" dirty="0" smtClean="0"/>
              <a:t>, </a:t>
            </a:r>
            <a:r>
              <a:rPr lang="cs-CZ" sz="2400" dirty="0" err="1" smtClean="0"/>
              <a:t>Hg</a:t>
            </a:r>
            <a:r>
              <a:rPr lang="cs-CZ" sz="2400" dirty="0" smtClean="0"/>
              <a:t>, Cd, Cr</a:t>
            </a:r>
            <a:r>
              <a:rPr lang="cs-CZ" sz="2400" baseline="30000" dirty="0" smtClean="0"/>
              <a:t>6+</a:t>
            </a:r>
          </a:p>
          <a:p>
            <a:r>
              <a:rPr lang="cs-CZ" sz="2400" dirty="0" smtClean="0"/>
              <a:t>snahou je rozebrané části v maximální míře opětovně použít, </a:t>
            </a:r>
            <a:r>
              <a:rPr lang="cs-CZ" sz="2400" smtClean="0"/>
              <a:t>materiálově využít</a:t>
            </a:r>
          </a:p>
          <a:p>
            <a:endParaRPr lang="cs-CZ" sz="2400" dirty="0" smtClean="0"/>
          </a:p>
          <a:p>
            <a:r>
              <a:rPr lang="cs-CZ" sz="2000" dirty="0" smtClean="0"/>
              <a:t>při registraci se platí poplatek na podporu zprac</a:t>
            </a:r>
            <a:r>
              <a:rPr lang="cs-CZ" sz="2000" dirty="0" smtClean="0"/>
              <a:t>ování vybraných autovraků – závisí na emisní normě </a:t>
            </a:r>
            <a:r>
              <a:rPr lang="cs-CZ" sz="2000" dirty="0" err="1" smtClean="0"/>
              <a:t>reg</a:t>
            </a:r>
            <a:r>
              <a:rPr lang="cs-CZ" sz="2000" dirty="0" smtClean="0"/>
              <a:t>. vozidla</a:t>
            </a:r>
          </a:p>
          <a:p>
            <a:r>
              <a:rPr lang="cs-CZ" sz="2000" dirty="0" smtClean="0"/>
              <a:t>po demontáži autovraku se kovové části drtí a používají k následnému hutnímu zpracování</a:t>
            </a:r>
          </a:p>
          <a:p>
            <a:pPr marL="0" indent="0">
              <a:buNone/>
            </a:pPr>
            <a:endParaRPr 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739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Největší producenti</a:t>
            </a:r>
          </a:p>
          <a:p>
            <a:r>
              <a:rPr lang="cs-CZ" dirty="0" smtClean="0"/>
              <a:t>průmysl</a:t>
            </a:r>
          </a:p>
          <a:p>
            <a:r>
              <a:rPr lang="cs-CZ" dirty="0" smtClean="0"/>
              <a:t>stavebnictví</a:t>
            </a:r>
          </a:p>
          <a:p>
            <a:r>
              <a:rPr lang="cs-CZ" dirty="0" smtClean="0"/>
              <a:t>energetika</a:t>
            </a:r>
          </a:p>
          <a:p>
            <a:pPr marL="0" indent="0">
              <a:buNone/>
            </a:pPr>
            <a:r>
              <a:rPr lang="cs-CZ" sz="2400" dirty="0" smtClean="0"/>
              <a:t>(80% od cca 300 producentů v ČR)</a:t>
            </a:r>
          </a:p>
          <a:p>
            <a:r>
              <a:rPr lang="cs-CZ" dirty="0" smtClean="0"/>
              <a:t>komunální sféra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sz="2400" dirty="0" smtClean="0"/>
              <a:t>skládkování</a:t>
            </a:r>
          </a:p>
          <a:p>
            <a:pPr marL="0" indent="0">
              <a:buNone/>
            </a:pPr>
            <a:r>
              <a:rPr lang="cs-CZ" sz="2400" dirty="0" smtClean="0"/>
              <a:t>	spalování (energetické využití) – 3 zařízení v ČR na KO</a:t>
            </a:r>
          </a:p>
          <a:p>
            <a:pPr marL="0" indent="0">
              <a:buNone/>
            </a:pPr>
            <a:r>
              <a:rPr lang="cs-CZ" sz="2400" dirty="0" smtClean="0"/>
              <a:t>	separace, třídění, využitelné složky, recyklace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využití biologicky rozložitelných složek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053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97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Produkce odpadů ve vztahu k HDP (PPS – přepočtená paritní síla)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33475"/>
            <a:ext cx="8285163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6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Skládkováno je přes 80% komunálního odpadu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Počet skládek klesá</a:t>
            </a:r>
          </a:p>
          <a:p>
            <a:pPr marL="0" indent="0">
              <a:buNone/>
            </a:pPr>
            <a:r>
              <a:rPr lang="cs-CZ" dirty="0" smtClean="0"/>
              <a:t>Od roku poloviny roku 2009 provozovány </a:t>
            </a:r>
            <a:r>
              <a:rPr lang="cs-CZ" dirty="0"/>
              <a:t>pouze </a:t>
            </a:r>
            <a:r>
              <a:rPr lang="cs-CZ" dirty="0" smtClean="0"/>
              <a:t>skládky plně </a:t>
            </a:r>
            <a:r>
              <a:rPr lang="cs-CZ" dirty="0"/>
              <a:t>v souladu s legislativou </a:t>
            </a:r>
            <a:r>
              <a:rPr lang="cs-CZ" dirty="0" smtClean="0"/>
              <a:t>EU. Provoz ostatních ukončen. </a:t>
            </a:r>
          </a:p>
          <a:p>
            <a:pPr marL="0" indent="0">
              <a:buNone/>
            </a:pPr>
            <a:r>
              <a:rPr lang="cs-CZ" dirty="0"/>
              <a:t>Snižování podílu biologicky rozložitelných složek</a:t>
            </a:r>
          </a:p>
          <a:p>
            <a:pPr marL="0" indent="0">
              <a:buNone/>
            </a:pPr>
            <a:r>
              <a:rPr lang="cs-CZ" dirty="0" smtClean="0"/>
              <a:t>Recyklace, využití, zpětný odběr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Energetické využití – Praha, Brno, Liberec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728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Odpady z výroby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odpady vznikající </a:t>
            </a:r>
            <a:r>
              <a:rPr lang="cs-CZ" dirty="0"/>
              <a:t>při těžbě </a:t>
            </a:r>
            <a:r>
              <a:rPr lang="cs-CZ" dirty="0" smtClean="0"/>
              <a:t>surovin (hlušina a podobné zbytky) </a:t>
            </a:r>
            <a:endParaRPr lang="cs-CZ" dirty="0"/>
          </a:p>
          <a:p>
            <a:r>
              <a:rPr lang="cs-CZ" dirty="0" smtClean="0"/>
              <a:t>odpady vzniklé při výrobě (surovina – výrobky)</a:t>
            </a:r>
            <a:endParaRPr lang="cs-CZ" dirty="0"/>
          </a:p>
          <a:p>
            <a:r>
              <a:rPr lang="cs-CZ" dirty="0" smtClean="0"/>
              <a:t>odpady </a:t>
            </a:r>
            <a:r>
              <a:rPr lang="cs-CZ" dirty="0"/>
              <a:t>vznikající při zpracování </a:t>
            </a:r>
            <a:r>
              <a:rPr lang="cs-CZ" dirty="0" smtClean="0"/>
              <a:t>odpadů (popílek, škvára, neutralizační kaly, filtrační koláče)</a:t>
            </a:r>
            <a:endParaRPr lang="cs-CZ" dirty="0"/>
          </a:p>
          <a:p>
            <a:r>
              <a:rPr lang="cs-CZ" dirty="0" smtClean="0"/>
              <a:t>spotřební </a:t>
            </a:r>
            <a:r>
              <a:rPr lang="cs-CZ" dirty="0"/>
              <a:t>odpady (při </a:t>
            </a:r>
            <a:r>
              <a:rPr lang="cs-CZ" dirty="0" smtClean="0"/>
              <a:t>použití, po </a:t>
            </a:r>
            <a:r>
              <a:rPr lang="cs-CZ" dirty="0"/>
              <a:t>ukončení životnosti </a:t>
            </a:r>
            <a:r>
              <a:rPr lang="cs-CZ" dirty="0" smtClean="0"/>
              <a:t>výrobku - </a:t>
            </a:r>
            <a:r>
              <a:rPr lang="cs-CZ" dirty="0"/>
              <a:t>komunální, </a:t>
            </a:r>
            <a:r>
              <a:rPr lang="cs-CZ" dirty="0" smtClean="0"/>
              <a:t>zdravotnické apod.)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71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Odpady z jednotlivých odvětví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Těžba a zpracování nerostů</a:t>
            </a:r>
          </a:p>
          <a:p>
            <a:pPr marL="0" indent="0">
              <a:buNone/>
            </a:pPr>
            <a:r>
              <a:rPr lang="cs-CZ" dirty="0" smtClean="0"/>
              <a:t>- řídí se horním zákonem</a:t>
            </a:r>
          </a:p>
          <a:p>
            <a:pPr marL="0" indent="0">
              <a:buNone/>
            </a:pPr>
            <a:r>
              <a:rPr lang="cs-CZ" dirty="0" smtClean="0"/>
              <a:t>- jsou to odpady ale i zdroje surovin</a:t>
            </a:r>
          </a:p>
          <a:p>
            <a:pPr marL="0" indent="0">
              <a:buNone/>
            </a:pPr>
            <a:r>
              <a:rPr lang="cs-CZ" dirty="0" smtClean="0"/>
              <a:t>skrývka – výkopová zemina – využití k rekultivaci a podobné</a:t>
            </a:r>
          </a:p>
          <a:p>
            <a:pPr marL="0" indent="0">
              <a:buNone/>
            </a:pPr>
            <a:r>
              <a:rPr lang="cs-CZ" dirty="0" smtClean="0"/>
              <a:t>zbytky z úpravy kapalinou (flotací) – mohou být s nebezpečně znečištěné</a:t>
            </a:r>
          </a:p>
          <a:p>
            <a:pPr marL="0" indent="0">
              <a:buNone/>
            </a:pPr>
            <a:r>
              <a:rPr lang="cs-CZ" dirty="0" smtClean="0"/>
              <a:t>uhelné kaly – převážně se ukládají jako odpad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21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Odpady z jednotlivých odvětví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600" b="1" dirty="0" smtClean="0"/>
              <a:t>Odpady z průmyslu</a:t>
            </a:r>
          </a:p>
          <a:p>
            <a:r>
              <a:rPr lang="cs-CZ" b="1" dirty="0" smtClean="0"/>
              <a:t>Chemický průmysl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organická výroba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anorganická výroba</a:t>
            </a:r>
          </a:p>
          <a:p>
            <a:r>
              <a:rPr lang="cs-CZ" b="1" dirty="0" smtClean="0"/>
              <a:t>Další výroby</a:t>
            </a:r>
          </a:p>
          <a:p>
            <a:pPr marL="0" indent="0">
              <a:buNone/>
            </a:pPr>
            <a:r>
              <a:rPr lang="cs-CZ" dirty="0" smtClean="0"/>
              <a:t>- polymery</a:t>
            </a:r>
          </a:p>
          <a:p>
            <a:pPr marL="0" indent="0">
              <a:buNone/>
            </a:pPr>
            <a:r>
              <a:rPr lang="cs-CZ" dirty="0" smtClean="0"/>
              <a:t>- farmacie</a:t>
            </a:r>
          </a:p>
          <a:p>
            <a:pPr marL="0" indent="0">
              <a:buNone/>
            </a:pPr>
            <a:r>
              <a:rPr lang="cs-CZ" dirty="0" smtClean="0"/>
              <a:t>- kovy</a:t>
            </a:r>
          </a:p>
          <a:p>
            <a:pPr marL="0" indent="0">
              <a:buNone/>
            </a:pPr>
            <a:r>
              <a:rPr lang="cs-CZ" dirty="0" smtClean="0"/>
              <a:t> -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9727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lastní 1">
      <a:dk1>
        <a:sysClr val="windowText" lastClr="000000"/>
      </a:dk1>
      <a:lt1>
        <a:sysClr val="window" lastClr="FFFFFF"/>
      </a:lt1>
      <a:dk2>
        <a:srgbClr val="1C2D8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10057</TotalTime>
  <Words>1694</Words>
  <Application>Microsoft Office PowerPoint</Application>
  <PresentationFormat>Předvádění na obrazovce (4:3)</PresentationFormat>
  <Paragraphs>303</Paragraphs>
  <Slides>40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Motiv systému Office</vt:lpstr>
      <vt:lpstr>Odpady a odpadové hospodářství II</vt:lpstr>
      <vt:lpstr>Produkce odpadů</vt:lpstr>
      <vt:lpstr>Vývoj celkové produkce odpadů v ČR v letech 2002–2010 (tis. t) - MŽP</vt:lpstr>
      <vt:lpstr>Prezentace aplikace PowerPoint</vt:lpstr>
      <vt:lpstr>Produkce odpadů ve vztahu k HDP (PPS – přepočtená paritní síla)</vt:lpstr>
      <vt:lpstr>Skládkováno je přes 80% komunálního odpadu</vt:lpstr>
      <vt:lpstr>Odpady z výroby</vt:lpstr>
      <vt:lpstr>Odpady z jednotlivých odvětví</vt:lpstr>
      <vt:lpstr>Odpady z jednotlivých odvětví</vt:lpstr>
      <vt:lpstr>Odpady z jednotlivých odvětví</vt:lpstr>
      <vt:lpstr>Odpady z jednotlivých odvětví</vt:lpstr>
      <vt:lpstr>Chemický průmysl </vt:lpstr>
      <vt:lpstr>Chemický průmysl </vt:lpstr>
      <vt:lpstr>Prezentace aplikace PowerPoint</vt:lpstr>
      <vt:lpstr>Prezentace aplikace PowerPoint</vt:lpstr>
      <vt:lpstr>Potravinářský průmysl</vt:lpstr>
      <vt:lpstr>Sklářský průmysl</vt:lpstr>
      <vt:lpstr>Dřevařský a papírenský průmysl</vt:lpstr>
      <vt:lpstr>Kožedělný a textilní průmysl</vt:lpstr>
      <vt:lpstr>Kožedělný a textilní průmysl</vt:lpstr>
      <vt:lpstr>Prezentace aplikace PowerPoint</vt:lpstr>
      <vt:lpstr>Prezentace aplikace PowerPoint</vt:lpstr>
      <vt:lpstr>Prezentace aplikace PowerPoint</vt:lpstr>
      <vt:lpstr>energosádrovec                                          laboratorní příprava solidifikátů</vt:lpstr>
      <vt:lpstr>Prezentace aplikace PowerPoint</vt:lpstr>
      <vt:lpstr>Odpady ze stavebnictví</vt:lpstr>
      <vt:lpstr>Odpady ze stavebnictví</vt:lpstr>
      <vt:lpstr>Prezentace aplikace PowerPoint</vt:lpstr>
      <vt:lpstr>čelisťový drtič</vt:lpstr>
      <vt:lpstr>mobilní čelisťový drtič</vt:lpstr>
      <vt:lpstr>Mobilní linka</vt:lpstr>
      <vt:lpstr>Mobilní linka, recyklace povrchu vozovky</vt:lpstr>
      <vt:lpstr>Zemědělské odpady</vt:lpstr>
      <vt:lpstr>Zemědělské odpady</vt:lpstr>
      <vt:lpstr>Zemědělské odpady</vt:lpstr>
      <vt:lpstr>Komunální odpady</vt:lpstr>
      <vt:lpstr>Komunální odpady</vt:lpstr>
      <vt:lpstr>Elektrošrot</vt:lpstr>
      <vt:lpstr>Autovraky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inovovaného předmětu</dc:title>
  <dc:creator>Vladimír Kočí</dc:creator>
  <cp:lastModifiedBy>Brezina Milan</cp:lastModifiedBy>
  <cp:revision>239</cp:revision>
  <dcterms:created xsi:type="dcterms:W3CDTF">2012-05-03T05:54:43Z</dcterms:created>
  <dcterms:modified xsi:type="dcterms:W3CDTF">2013-05-14T06:33:20Z</dcterms:modified>
</cp:coreProperties>
</file>