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93" r:id="rId3"/>
    <p:sldId id="294" r:id="rId4"/>
    <p:sldId id="295" r:id="rId5"/>
    <p:sldId id="296" r:id="rId6"/>
    <p:sldId id="298" r:id="rId7"/>
    <p:sldId id="299" r:id="rId8"/>
    <p:sldId id="311" r:id="rId9"/>
    <p:sldId id="300" r:id="rId10"/>
    <p:sldId id="301" r:id="rId11"/>
    <p:sldId id="306" r:id="rId12"/>
    <p:sldId id="304" r:id="rId13"/>
    <p:sldId id="305" r:id="rId14"/>
    <p:sldId id="302" r:id="rId15"/>
    <p:sldId id="303" r:id="rId16"/>
    <p:sldId id="308" r:id="rId17"/>
    <p:sldId id="312" r:id="rId18"/>
    <p:sldId id="313" r:id="rId19"/>
    <p:sldId id="307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3" r:id="rId28"/>
    <p:sldId id="324" r:id="rId29"/>
    <p:sldId id="325" r:id="rId30"/>
    <p:sldId id="326" r:id="rId31"/>
    <p:sldId id="327" r:id="rId32"/>
    <p:sldId id="328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4660"/>
  </p:normalViewPr>
  <p:slideViewPr>
    <p:cSldViewPr>
      <p:cViewPr>
        <p:scale>
          <a:sx n="100" d="100"/>
          <a:sy n="100" d="100"/>
        </p:scale>
        <p:origin x="-21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6D89-7ECD-49F8-A78C-345C1286786C}" type="datetimeFigureOut">
              <a:rPr lang="cs-CZ" smtClean="0"/>
              <a:t>14.5.2013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9B6-9979-438F-9951-8F660695A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00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cs-CZ" dirty="0" smtClean="0"/>
              <a:t>Evropský sociální fond</a:t>
            </a:r>
            <a:br>
              <a:rPr lang="cs-CZ" dirty="0" smtClean="0"/>
            </a:br>
            <a:r>
              <a:rPr lang="cs-CZ" dirty="0" smtClean="0"/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12227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DE074-3B40-4FE0-A273-89145AD23DC9}" type="datetimeFigureOut">
              <a:rPr lang="cs-CZ" smtClean="0"/>
              <a:t>14.5.2013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09168" y="6437585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94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907"/>
            <a:ext cx="2251883" cy="4128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4641"/>
            <a:ext cx="1224136" cy="45537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2555776" y="641263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Evropský sociální fond</a:t>
            </a:r>
            <a:b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48429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496944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Odpady a odpadové hospodářství II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91095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Ing. Milan Březina, CSc.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/>
              <a:t>(</a:t>
            </a:r>
            <a:r>
              <a:rPr lang="cs-CZ" b="1" dirty="0"/>
              <a:t>budova </a:t>
            </a:r>
            <a:r>
              <a:rPr lang="cs-CZ" b="1" dirty="0" smtClean="0"/>
              <a:t>A </a:t>
            </a:r>
            <a:r>
              <a:rPr lang="cs-CZ" b="1" dirty="0"/>
              <a:t>1.p. </a:t>
            </a:r>
            <a:r>
              <a:rPr lang="cs-CZ" b="1" dirty="0" smtClean="0"/>
              <a:t>177b, </a:t>
            </a:r>
            <a:r>
              <a:rPr lang="cs-CZ" b="1" dirty="0"/>
              <a:t>tel. </a:t>
            </a:r>
            <a:r>
              <a:rPr lang="cs-CZ" b="1" dirty="0" smtClean="0"/>
              <a:t>4147, Milan.Brezina@vscht.cz)</a:t>
            </a:r>
            <a:br>
              <a:rPr lang="cs-CZ" b="1" dirty="0" smtClean="0"/>
            </a:br>
            <a:r>
              <a:rPr lang="cs-CZ" b="1" dirty="0" smtClean="0"/>
              <a:t>Ústav chemie ochrany prostředí</a:t>
            </a: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409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Základy ochrany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613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Kompostování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dirty="0" smtClean="0"/>
              <a:t>Centrální kompostování</a:t>
            </a:r>
          </a:p>
          <a:p>
            <a:pPr marL="0" indent="0">
              <a:buNone/>
            </a:pPr>
            <a:r>
              <a:rPr lang="cs-CZ" sz="2800" dirty="0" smtClean="0"/>
              <a:t>Průmyslové kompostárny – podnikatelský subjekt, produkt kompost dle ČSN</a:t>
            </a:r>
          </a:p>
          <a:p>
            <a:pPr marL="0" indent="0">
              <a:buNone/>
            </a:pPr>
            <a:r>
              <a:rPr lang="cs-CZ" sz="2800" dirty="0" smtClean="0"/>
              <a:t>Musí </a:t>
            </a:r>
            <a:r>
              <a:rPr lang="cs-CZ" sz="2800" dirty="0"/>
              <a:t>být zabezpečeny </a:t>
            </a:r>
            <a:r>
              <a:rPr lang="cs-CZ" sz="2800" dirty="0" smtClean="0"/>
              <a:t>proti </a:t>
            </a:r>
            <a:r>
              <a:rPr lang="cs-CZ" sz="2800" dirty="0"/>
              <a:t>riziku úniku </a:t>
            </a:r>
            <a:r>
              <a:rPr lang="cs-CZ" sz="2800" dirty="0" smtClean="0"/>
              <a:t>látek </a:t>
            </a:r>
            <a:r>
              <a:rPr lang="cs-CZ" sz="2800" dirty="0"/>
              <a:t>do půdy nebo do </a:t>
            </a:r>
            <a:r>
              <a:rPr lang="cs-CZ" sz="2800" dirty="0" smtClean="0"/>
              <a:t>vod, zabraňovat smísení </a:t>
            </a:r>
            <a:r>
              <a:rPr lang="cs-CZ" sz="2800" dirty="0"/>
              <a:t>látek se srážkovými vodami. </a:t>
            </a:r>
            <a:r>
              <a:rPr lang="cs-CZ" sz="2800" dirty="0" smtClean="0"/>
              <a:t>Musí </a:t>
            </a:r>
            <a:r>
              <a:rPr lang="cs-CZ" sz="2800" dirty="0"/>
              <a:t>být konstrukčně řešeny tak, aby umožnily odvod srážkových vod a splachů z kompostů do </a:t>
            </a:r>
            <a:r>
              <a:rPr lang="cs-CZ" sz="2800" dirty="0" smtClean="0"/>
              <a:t>jímky </a:t>
            </a:r>
            <a:r>
              <a:rPr lang="cs-CZ" sz="2800" dirty="0"/>
              <a:t>odpovídající kapacity. </a:t>
            </a:r>
            <a:r>
              <a:rPr lang="cs-CZ" sz="2800" dirty="0" smtClean="0"/>
              <a:t>Často se tak využívají </a:t>
            </a:r>
            <a:r>
              <a:rPr lang="cs-CZ" sz="2800" dirty="0"/>
              <a:t>vodohospodářsky zabezpečené silážní žlaby, hnojiště a zemědělská složiště a ve městech též areály bývalých uhelných skladů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smtClean="0"/>
              <a:t>Provozy nezastřešené i zastřešené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986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Zastřešená kompostárna</a:t>
            </a:r>
            <a:endParaRPr lang="cs-CZ" dirty="0"/>
          </a:p>
        </p:txBody>
      </p:sp>
      <p:pic>
        <p:nvPicPr>
          <p:cNvPr id="4" name="Picture 4" descr="kom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476672"/>
            <a:ext cx="7560840" cy="55046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56784" cy="514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tseite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1" y="11663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startseit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93496" cy="59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Kompostování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600" dirty="0"/>
              <a:t>Technické vybavení kompostáren</a:t>
            </a:r>
          </a:p>
          <a:p>
            <a:r>
              <a:rPr lang="cs-CZ" sz="3600" dirty="0" smtClean="0"/>
              <a:t>drtiče </a:t>
            </a:r>
            <a:r>
              <a:rPr lang="cs-CZ" sz="3600" dirty="0"/>
              <a:t>a </a:t>
            </a:r>
            <a:r>
              <a:rPr lang="cs-CZ" sz="3600" dirty="0" err="1"/>
              <a:t>štěpkovače</a:t>
            </a:r>
            <a:r>
              <a:rPr lang="cs-CZ" sz="3600" dirty="0"/>
              <a:t> pro úpravu rostlinného </a:t>
            </a:r>
            <a:r>
              <a:rPr lang="cs-CZ" sz="3600" dirty="0" smtClean="0"/>
              <a:t>odpadu</a:t>
            </a:r>
          </a:p>
          <a:p>
            <a:r>
              <a:rPr lang="cs-CZ" sz="3600" dirty="0" smtClean="0"/>
              <a:t>překopávače kompostu</a:t>
            </a:r>
          </a:p>
          <a:p>
            <a:r>
              <a:rPr lang="cs-CZ" sz="3600" dirty="0" smtClean="0"/>
              <a:t>prosévače </a:t>
            </a:r>
            <a:r>
              <a:rPr lang="cs-CZ" sz="3600" dirty="0"/>
              <a:t>kompostu (nejčastěji rotační síta).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4500" b="1" dirty="0" smtClean="0"/>
              <a:t>Zařízení - reaktor</a:t>
            </a:r>
          </a:p>
          <a:p>
            <a:pPr marL="0" indent="0">
              <a:buNone/>
            </a:pPr>
            <a:r>
              <a:rPr lang="cs-CZ" sz="3600" dirty="0" smtClean="0"/>
              <a:t>Kompostovací </a:t>
            </a:r>
            <a:r>
              <a:rPr lang="cs-CZ" sz="3600" dirty="0" err="1"/>
              <a:t>biofermentory</a:t>
            </a:r>
            <a:r>
              <a:rPr lang="cs-CZ" sz="3600" dirty="0"/>
              <a:t> </a:t>
            </a:r>
            <a:r>
              <a:rPr lang="cs-CZ" sz="3600" dirty="0" smtClean="0"/>
              <a:t>- zrání </a:t>
            </a:r>
            <a:r>
              <a:rPr lang="cs-CZ" sz="3600" dirty="0"/>
              <a:t>čerstvého kompostu </a:t>
            </a:r>
            <a:r>
              <a:rPr lang="cs-CZ" sz="3600" dirty="0" smtClean="0"/>
              <a:t>za intenzivní </a:t>
            </a:r>
            <a:r>
              <a:rPr lang="cs-CZ" sz="3600" dirty="0"/>
              <a:t>aerace </a:t>
            </a:r>
            <a:r>
              <a:rPr lang="cs-CZ" sz="3600" dirty="0" smtClean="0"/>
              <a:t>a dodržování </a:t>
            </a:r>
            <a:r>
              <a:rPr lang="cs-CZ" sz="3600" dirty="0" err="1" smtClean="0"/>
              <a:t>hygienizačních</a:t>
            </a:r>
            <a:r>
              <a:rPr lang="cs-CZ" sz="3600" dirty="0" smtClean="0"/>
              <a:t> </a:t>
            </a:r>
            <a:r>
              <a:rPr lang="cs-CZ" sz="3600" dirty="0"/>
              <a:t>teplot 65 - </a:t>
            </a:r>
            <a:r>
              <a:rPr lang="cs-CZ" sz="3600" dirty="0" err="1"/>
              <a:t>75°C</a:t>
            </a:r>
            <a:r>
              <a:rPr lang="cs-CZ" sz="3600" dirty="0"/>
              <a:t>. </a:t>
            </a: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Většinou jsou to tepelně </a:t>
            </a:r>
            <a:r>
              <a:rPr lang="cs-CZ" sz="3600" dirty="0"/>
              <a:t>izolované kontejnery o rozměru </a:t>
            </a:r>
            <a:r>
              <a:rPr lang="cs-CZ" sz="3600" dirty="0" smtClean="0"/>
              <a:t>cca 8 </a:t>
            </a:r>
            <a:r>
              <a:rPr lang="cs-CZ" sz="3600" dirty="0"/>
              <a:t>x 4 x 3,5 m s předním nebo horním plněním a se zabudovanou vzduchotechnikou napojenou na </a:t>
            </a:r>
            <a:r>
              <a:rPr lang="cs-CZ" sz="3600" dirty="0" smtClean="0"/>
              <a:t>biologický </a:t>
            </a:r>
            <a:r>
              <a:rPr lang="cs-CZ" sz="3600" dirty="0"/>
              <a:t>filtr. 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21807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Drtič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600" dirty="0" smtClean="0"/>
          </a:p>
        </p:txBody>
      </p:sp>
      <p:pic>
        <p:nvPicPr>
          <p:cNvPr id="4" name="Picture 4" descr="kom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124744"/>
            <a:ext cx="6696744" cy="5022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Překopávač</a:t>
            </a:r>
            <a:endParaRPr lang="cs-CZ" dirty="0"/>
          </a:p>
        </p:txBody>
      </p:sp>
      <p:pic>
        <p:nvPicPr>
          <p:cNvPr id="4" name="Picture 2" descr="P10207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48739" cy="49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amlinger_typicka_zemedelska_kompostar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548680"/>
            <a:ext cx="7750110" cy="50405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kom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512" y="188640"/>
            <a:ext cx="7495495" cy="56166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7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Třídič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kom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192" y="1124743"/>
            <a:ext cx="7335215" cy="50012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1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Způsoby zpracování a využití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 smtClean="0"/>
              <a:t>„druhotná surovina“ – sběr, výkup, prodej, zpracování – kovy, sklo, plasty, textil, papír..</a:t>
            </a:r>
          </a:p>
          <a:p>
            <a:r>
              <a:rPr lang="cs-CZ" sz="2800" dirty="0" smtClean="0"/>
              <a:t>nejedná se o odpad – jsou určeny pro následné použití</a:t>
            </a:r>
          </a:p>
          <a:p>
            <a:r>
              <a:rPr lang="cs-CZ" sz="2800" dirty="0" smtClean="0"/>
              <a:t>je-li materiál použitelný, nemusí být odpadem</a:t>
            </a:r>
          </a:p>
          <a:p>
            <a:r>
              <a:rPr lang="cs-CZ" sz="2800" dirty="0" smtClean="0"/>
              <a:t>odpadem je, není-li obchodovatelný, nebo nesplňuje-li technické podmínky využití</a:t>
            </a:r>
          </a:p>
          <a:p>
            <a:r>
              <a:rPr lang="cs-CZ" sz="2800" dirty="0" smtClean="0"/>
              <a:t>„recyklace“ – opětovné použití  (např.) – ve stejném, ale i jiném výrobním odvětví, snížení zátěže </a:t>
            </a:r>
            <a:r>
              <a:rPr lang="cs-CZ" sz="2800" dirty="0" err="1" smtClean="0"/>
              <a:t>ŽP</a:t>
            </a:r>
            <a:r>
              <a:rPr lang="cs-CZ" sz="2800" dirty="0" smtClean="0"/>
              <a:t> (</a:t>
            </a:r>
            <a:r>
              <a:rPr lang="cs-CZ" sz="2800" dirty="0" err="1" smtClean="0"/>
              <a:t>přír</a:t>
            </a:r>
            <a:r>
              <a:rPr lang="cs-CZ" sz="2800" dirty="0" smtClean="0"/>
              <a:t>. zdroje, energie, emise...)</a:t>
            </a:r>
          </a:p>
          <a:p>
            <a:r>
              <a:rPr lang="cs-CZ" sz="2800" dirty="0" smtClean="0"/>
              <a:t>získání – navrácení surovin, získání energie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2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boxenkompostierung_bufleben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92888" cy="60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kom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6632"/>
            <a:ext cx="7848872" cy="5828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Anaerobní procesy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Anaerobní </a:t>
            </a:r>
            <a:r>
              <a:rPr lang="cs-CZ" dirty="0" err="1" smtClean="0"/>
              <a:t>methanogenní</a:t>
            </a:r>
            <a:r>
              <a:rPr lang="cs-CZ" dirty="0" smtClean="0"/>
              <a:t> fermentace – zpracování zvířecích exkrementů a dalších biologických odpadů</a:t>
            </a:r>
          </a:p>
          <a:p>
            <a:r>
              <a:rPr lang="cs-CZ" dirty="0" smtClean="0"/>
              <a:t>vznik bioplynu (55 – 70% </a:t>
            </a:r>
            <a:r>
              <a:rPr lang="cs-CZ" dirty="0" err="1" smtClean="0"/>
              <a:t>CH</a:t>
            </a:r>
            <a:r>
              <a:rPr lang="cs-CZ" baseline="-25000" dirty="0" err="1" smtClean="0"/>
              <a:t>4</a:t>
            </a:r>
            <a:r>
              <a:rPr lang="cs-CZ" dirty="0" smtClean="0"/>
              <a:t>) – z 1 kg substrátu až 1 </a:t>
            </a:r>
            <a:r>
              <a:rPr lang="cs-CZ" dirty="0" err="1" smtClean="0"/>
              <a:t>m</a:t>
            </a:r>
            <a:r>
              <a:rPr lang="cs-CZ" baseline="30000" dirty="0" err="1" smtClean="0"/>
              <a:t>3</a:t>
            </a:r>
            <a:r>
              <a:rPr lang="cs-CZ" dirty="0" smtClean="0"/>
              <a:t> bioplynu (20-</a:t>
            </a:r>
            <a:r>
              <a:rPr lang="cs-CZ" dirty="0" err="1" smtClean="0"/>
              <a:t>25MJ</a:t>
            </a:r>
            <a:r>
              <a:rPr lang="cs-CZ" dirty="0" smtClean="0"/>
              <a:t>/</a:t>
            </a:r>
            <a:r>
              <a:rPr lang="cs-CZ" dirty="0" err="1" smtClean="0"/>
              <a:t>m</a:t>
            </a:r>
            <a:r>
              <a:rPr lang="cs-CZ" baseline="30000" dirty="0" err="1" smtClean="0"/>
              <a:t>3</a:t>
            </a:r>
            <a:r>
              <a:rPr lang="cs-CZ" dirty="0" smtClean="0"/>
              <a:t>)</a:t>
            </a:r>
          </a:p>
          <a:p>
            <a:r>
              <a:rPr lang="cs-CZ" dirty="0" smtClean="0"/>
              <a:t>bioplyn použitelný jako zdroj energie (zkapalněný - pohon vozidel, </a:t>
            </a:r>
            <a:r>
              <a:rPr lang="cs-CZ" dirty="0" err="1" smtClean="0"/>
              <a:t>kogenerace</a:t>
            </a:r>
            <a:r>
              <a:rPr lang="cs-CZ" dirty="0" smtClean="0"/>
              <a:t> – spalování - motorgenerátor vyrábí el. energii a teplo – také  pro ohřev </a:t>
            </a:r>
            <a:r>
              <a:rPr lang="cs-CZ" dirty="0" err="1" smtClean="0"/>
              <a:t>fermentorů</a:t>
            </a:r>
            <a:r>
              <a:rPr lang="cs-CZ" dirty="0" smtClean="0"/>
              <a:t>)</a:t>
            </a:r>
          </a:p>
          <a:p>
            <a:r>
              <a:rPr lang="cs-CZ" dirty="0" smtClean="0"/>
              <a:t>zbytek po fermentaci použitelný jako hnojivo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8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Anaerobní procesy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Čtyři stupně – fáze</a:t>
            </a:r>
          </a:p>
          <a:p>
            <a:r>
              <a:rPr lang="cs-CZ" dirty="0" smtClean="0"/>
              <a:t>základní rozklad odpadní hmoty hydrolytickými bakteriemi na </a:t>
            </a:r>
            <a:r>
              <a:rPr lang="cs-CZ" dirty="0" err="1" smtClean="0"/>
              <a:t>H</a:t>
            </a:r>
            <a:r>
              <a:rPr lang="cs-CZ" baseline="-25000" dirty="0" err="1" smtClean="0"/>
              <a:t>2</a:t>
            </a:r>
            <a:r>
              <a:rPr lang="cs-CZ" dirty="0" smtClean="0"/>
              <a:t>, </a:t>
            </a:r>
            <a:r>
              <a:rPr lang="cs-CZ" dirty="0" err="1" smtClean="0"/>
              <a:t>CO</a:t>
            </a:r>
            <a:r>
              <a:rPr lang="cs-CZ" baseline="-25000" dirty="0" err="1" smtClean="0"/>
              <a:t>2</a:t>
            </a:r>
            <a:r>
              <a:rPr lang="cs-CZ" dirty="0" smtClean="0"/>
              <a:t>, vyšší </a:t>
            </a:r>
            <a:r>
              <a:rPr lang="cs-CZ" dirty="0" err="1" smtClean="0"/>
              <a:t>org</a:t>
            </a:r>
            <a:r>
              <a:rPr lang="cs-CZ" dirty="0" smtClean="0"/>
              <a:t>. kyseliny...</a:t>
            </a:r>
          </a:p>
          <a:p>
            <a:r>
              <a:rPr lang="cs-CZ" dirty="0" err="1" smtClean="0"/>
              <a:t>acetogenické</a:t>
            </a:r>
            <a:r>
              <a:rPr lang="cs-CZ" dirty="0" smtClean="0"/>
              <a:t> bakterie produkující </a:t>
            </a:r>
            <a:r>
              <a:rPr lang="cs-CZ" dirty="0" err="1" smtClean="0"/>
              <a:t>H</a:t>
            </a:r>
            <a:r>
              <a:rPr lang="cs-CZ" baseline="-25000" dirty="0" err="1" smtClean="0"/>
              <a:t>2</a:t>
            </a:r>
            <a:r>
              <a:rPr lang="cs-CZ" dirty="0" smtClean="0"/>
              <a:t> rozkládají (fermentují) vyšší kyselina na </a:t>
            </a:r>
            <a:r>
              <a:rPr lang="cs-CZ" dirty="0" err="1" smtClean="0"/>
              <a:t>H</a:t>
            </a:r>
            <a:r>
              <a:rPr lang="cs-CZ" baseline="-25000" dirty="0" err="1" smtClean="0"/>
              <a:t>2</a:t>
            </a:r>
            <a:r>
              <a:rPr lang="cs-CZ" dirty="0" smtClean="0"/>
              <a:t> a </a:t>
            </a:r>
            <a:r>
              <a:rPr lang="cs-CZ" dirty="0" err="1" smtClean="0"/>
              <a:t>CO</a:t>
            </a:r>
            <a:r>
              <a:rPr lang="cs-CZ" baseline="-25000" dirty="0" err="1" smtClean="0"/>
              <a:t>2</a:t>
            </a:r>
            <a:endParaRPr lang="cs-CZ" baseline="-25000" dirty="0" smtClean="0"/>
          </a:p>
          <a:p>
            <a:r>
              <a:rPr lang="cs-CZ" dirty="0" err="1" smtClean="0"/>
              <a:t>homoacetogenické</a:t>
            </a:r>
            <a:r>
              <a:rPr lang="cs-CZ" dirty="0" smtClean="0"/>
              <a:t> bakterie – produktem přeměny kyselina octová</a:t>
            </a:r>
          </a:p>
          <a:p>
            <a:r>
              <a:rPr lang="cs-CZ" dirty="0" err="1" smtClean="0"/>
              <a:t>methanogeny</a:t>
            </a:r>
            <a:r>
              <a:rPr lang="cs-CZ" dirty="0" smtClean="0"/>
              <a:t> – z acetátů, </a:t>
            </a:r>
            <a:r>
              <a:rPr lang="cs-CZ" dirty="0" err="1" smtClean="0"/>
              <a:t>CO</a:t>
            </a:r>
            <a:r>
              <a:rPr lang="cs-CZ" baseline="-25000" dirty="0" err="1" smtClean="0"/>
              <a:t>2</a:t>
            </a:r>
            <a:r>
              <a:rPr lang="cs-CZ" dirty="0" smtClean="0"/>
              <a:t> a </a:t>
            </a:r>
            <a:r>
              <a:rPr lang="cs-CZ" dirty="0" err="1" smtClean="0"/>
              <a:t>H</a:t>
            </a:r>
            <a:r>
              <a:rPr lang="cs-CZ" baseline="-25000" dirty="0" err="1" smtClean="0"/>
              <a:t>2</a:t>
            </a:r>
            <a:r>
              <a:rPr lang="cs-CZ" dirty="0" smtClean="0"/>
              <a:t> mohou produkovat </a:t>
            </a:r>
            <a:r>
              <a:rPr lang="cs-CZ" dirty="0" err="1" smtClean="0"/>
              <a:t>methan</a:t>
            </a:r>
            <a:endParaRPr lang="cs-CZ" dirty="0" smtClean="0"/>
          </a:p>
          <a:p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14634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490066"/>
          </a:xfrm>
        </p:spPr>
        <p:txBody>
          <a:bodyPr>
            <a:noAutofit/>
          </a:bodyPr>
          <a:lstStyle/>
          <a:p>
            <a:r>
              <a:rPr lang="cs-CZ" sz="2400" dirty="0" smtClean="0"/>
              <a:t>Čtyřfázový model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2400" i="1" dirty="0" smtClean="0"/>
          </a:p>
          <a:p>
            <a:pPr marL="0" indent="0" algn="r">
              <a:buNone/>
            </a:pPr>
            <a:endParaRPr lang="cs-CZ" sz="1800" dirty="0" smtClean="0"/>
          </a:p>
          <a:p>
            <a:pPr marL="0" indent="0" algn="r">
              <a:buNone/>
            </a:pPr>
            <a:endParaRPr lang="cs-CZ" sz="1800" dirty="0"/>
          </a:p>
          <a:p>
            <a:pPr marL="0" indent="0" algn="r">
              <a:buNone/>
            </a:pPr>
            <a:r>
              <a:rPr lang="cs-CZ" sz="1800" dirty="0" smtClean="0"/>
              <a:t>model podle </a:t>
            </a:r>
            <a:r>
              <a:rPr lang="cs-CZ" sz="1800" dirty="0"/>
              <a:t>N o r d b e r g a , </a:t>
            </a:r>
            <a:r>
              <a:rPr lang="cs-CZ" sz="1800" dirty="0" smtClean="0"/>
              <a:t>1996 (Váňa 2010)</a:t>
            </a:r>
            <a:endParaRPr lang="cs-CZ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168740"/>
              </p:ext>
            </p:extLst>
          </p:nvPr>
        </p:nvGraphicFramePr>
        <p:xfrm>
          <a:off x="611560" y="764704"/>
          <a:ext cx="7488832" cy="496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icture" r:id="rId3" imgW="3749040" imgH="2487168" progId="Word.Picture.8">
                  <p:embed/>
                </p:oleObj>
              </mc:Choice>
              <mc:Fallback>
                <p:oleObj name="Picture" r:id="rId3" imgW="3749040" imgH="2487168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764704"/>
                        <a:ext cx="7488832" cy="496087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6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Anaerobní </a:t>
            </a:r>
            <a:r>
              <a:rPr lang="cs-CZ" sz="3600" dirty="0" smtClean="0"/>
              <a:t>procesy - Bioplynová stanice, příklady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endParaRPr lang="cs-CZ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cs-CZ" dirty="0">
              <a:latin typeface="Arial"/>
              <a:ea typeface="Times New Roman"/>
              <a:cs typeface="Times New Roman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" y="1412776"/>
            <a:ext cx="904609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312071" y="5733256"/>
            <a:ext cx="4762872" cy="392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Font typeface="Arial" pitchFamily="34" charset="0"/>
              <a:buNone/>
            </a:pPr>
            <a:r>
              <a:rPr lang="cs-CZ" sz="4800" smtClean="0">
                <a:latin typeface="Arial"/>
                <a:ea typeface="Times New Roman"/>
                <a:cs typeface="Times New Roman"/>
              </a:rPr>
              <a:t>  Váňa,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7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Anaerobní </a:t>
            </a:r>
            <a:r>
              <a:rPr lang="cs-CZ" sz="3600" dirty="0" smtClean="0"/>
              <a:t>procesy - Bioplynová stanice, příklady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2071" y="5733256"/>
            <a:ext cx="4762872" cy="392907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4800" dirty="0" smtClean="0">
                <a:latin typeface="Arial"/>
                <a:ea typeface="Times New Roman"/>
                <a:cs typeface="Times New Roman"/>
              </a:rPr>
              <a:t>  Váňa, 2010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40768"/>
            <a:ext cx="9036496" cy="413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Anaerobní </a:t>
            </a:r>
            <a:r>
              <a:rPr lang="cs-CZ" sz="3600" dirty="0" smtClean="0"/>
              <a:t>procesy - Bioplynová stanice, příklady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5945188"/>
            <a:ext cx="4436393" cy="248891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4800" dirty="0" smtClean="0">
                <a:latin typeface="Arial"/>
                <a:ea typeface="Times New Roman"/>
                <a:cs typeface="Times New Roman"/>
              </a:rPr>
              <a:t>  Váňa, 2010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55" y="1124744"/>
            <a:ext cx="6624736" cy="512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4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Anaerobní </a:t>
            </a:r>
            <a:r>
              <a:rPr lang="cs-CZ" sz="3600" dirty="0" smtClean="0"/>
              <a:t>procesy - Bioplynová stanice, příklady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5945188"/>
            <a:ext cx="4436393" cy="248891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4800" dirty="0">
                <a:latin typeface="Arial"/>
                <a:ea typeface="Times New Roman"/>
                <a:cs typeface="Times New Roman"/>
              </a:rPr>
              <a:t> </a:t>
            </a:r>
            <a:r>
              <a:rPr lang="cs-CZ" sz="4800" dirty="0" err="1" smtClean="0">
                <a:latin typeface="Arial"/>
                <a:ea typeface="Times New Roman"/>
                <a:cs typeface="Times New Roman"/>
              </a:rPr>
              <a:t>Foto:TS</a:t>
            </a:r>
            <a:r>
              <a:rPr lang="cs-CZ" sz="4800" dirty="0" smtClean="0">
                <a:latin typeface="Arial"/>
                <a:ea typeface="Times New Roman"/>
                <a:cs typeface="Times New Roman"/>
              </a:rPr>
              <a:t> Zlín </a:t>
            </a:r>
            <a:endParaRPr lang="cs-CZ" dirty="0"/>
          </a:p>
        </p:txBody>
      </p:sp>
      <p:pic>
        <p:nvPicPr>
          <p:cNvPr id="5" name="Picture 3" descr="bioreaktor_Salz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Anaerobní </a:t>
            </a:r>
            <a:r>
              <a:rPr lang="cs-CZ" sz="3600" dirty="0" smtClean="0"/>
              <a:t>procesy - Bioplynová stanice, příklady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5945188"/>
            <a:ext cx="4436393" cy="248891"/>
          </a:xfrm>
        </p:spPr>
        <p:txBody>
          <a:bodyPr>
            <a:normAutofit fontScale="32500" lnSpcReduction="20000"/>
          </a:bodyPr>
          <a:lstStyle/>
          <a:p>
            <a:pPr marL="0" indent="0" algn="r">
              <a:spcBef>
                <a:spcPts val="600"/>
              </a:spcBef>
              <a:buNone/>
            </a:pPr>
            <a:r>
              <a:rPr lang="cs-CZ" dirty="0">
                <a:latin typeface="Arial"/>
                <a:ea typeface="Times New Roman"/>
                <a:cs typeface="Times New Roman"/>
              </a:rPr>
              <a:t>Váňa, 2010</a:t>
            </a:r>
            <a:endParaRPr lang="cs-CZ" dirty="0"/>
          </a:p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</p:txBody>
      </p:sp>
      <p:pic>
        <p:nvPicPr>
          <p:cNvPr id="6" name="Picture 3" descr="bp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1256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Biologicky rozložitelné odpady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zdroje – zemědělství, lesnictví, zpracovatelský průmysl, komunální odpad, odpadní vody - kaly</a:t>
            </a:r>
          </a:p>
          <a:p>
            <a:r>
              <a:rPr lang="cs-CZ" sz="2800" dirty="0" smtClean="0"/>
              <a:t>určeno k dalšímu materiálovému a energetickému využití; požadavek – omezení jejich skládkování</a:t>
            </a:r>
          </a:p>
          <a:p>
            <a:r>
              <a:rPr lang="cs-CZ" sz="2800" dirty="0" smtClean="0"/>
              <a:t>významné způsoby:</a:t>
            </a:r>
          </a:p>
          <a:p>
            <a:r>
              <a:rPr lang="cs-CZ" sz="2800" dirty="0" smtClean="0"/>
              <a:t>kompostování</a:t>
            </a:r>
          </a:p>
          <a:p>
            <a:r>
              <a:rPr lang="cs-CZ" sz="2800" dirty="0" smtClean="0"/>
              <a:t>anaerobní procesy (digesce)</a:t>
            </a:r>
          </a:p>
          <a:p>
            <a:r>
              <a:rPr lang="cs-CZ" sz="2800" dirty="0" smtClean="0"/>
              <a:t>mechanicko-biologická úprava</a:t>
            </a:r>
          </a:p>
          <a:p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8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Anaerobní </a:t>
            </a:r>
            <a:r>
              <a:rPr lang="cs-CZ" sz="3600" dirty="0" smtClean="0"/>
              <a:t>procesy - Bioplynová stanice, příklady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5945188"/>
            <a:ext cx="4436393" cy="248891"/>
          </a:xfrm>
        </p:spPr>
        <p:txBody>
          <a:bodyPr>
            <a:normAutofit fontScale="32500" lnSpcReduction="20000"/>
          </a:bodyPr>
          <a:lstStyle/>
          <a:p>
            <a:pPr marL="0" indent="0" algn="r">
              <a:spcBef>
                <a:spcPts val="600"/>
              </a:spcBef>
              <a:buNone/>
            </a:pPr>
            <a:r>
              <a:rPr lang="cs-CZ" dirty="0">
                <a:latin typeface="Arial"/>
                <a:ea typeface="Times New Roman"/>
                <a:cs typeface="Times New Roman"/>
              </a:rPr>
              <a:t>Váňa, 2010</a:t>
            </a:r>
            <a:endParaRPr lang="cs-CZ" dirty="0"/>
          </a:p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</p:txBody>
      </p:sp>
      <p:pic>
        <p:nvPicPr>
          <p:cNvPr id="5" name="Picture 4" descr="b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844824"/>
            <a:ext cx="7632700" cy="431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3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Mechanicko-biologická úprava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/>
              <a:t>MBU je ve srovnání s energetickým využitím méně investičně náročný způsob zpracování KO, flexibilní ve vztahu k množství zpracovávaných odpadů, tak i pro sortiment konečných produktů</a:t>
            </a:r>
          </a:p>
          <a:p>
            <a:r>
              <a:rPr lang="cs-CZ" sz="1800" dirty="0" smtClean="0"/>
              <a:t>v provozu Německo, Rakousko, Itálie</a:t>
            </a:r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Mechanický a biologický stupeň</a:t>
            </a:r>
          </a:p>
          <a:p>
            <a:r>
              <a:rPr lang="cs-CZ" sz="1800" dirty="0" smtClean="0"/>
              <a:t>mechanický stupeň – síta, drtiče apod. – odděluje se energeticky zajímavý materiál – dřevo, papír, plasty..), kovy, sklo, zásypová hmota</a:t>
            </a:r>
          </a:p>
          <a:p>
            <a:r>
              <a:rPr lang="cs-CZ" sz="1800" dirty="0" smtClean="0"/>
              <a:t>biologický stupeň – různé způsoby a jejich kombinace - aerobní, anaerobní (</a:t>
            </a:r>
            <a:r>
              <a:rPr lang="cs-CZ" sz="1800" dirty="0" err="1" smtClean="0"/>
              <a:t>methanizace</a:t>
            </a:r>
            <a:r>
              <a:rPr lang="cs-CZ" sz="1800" dirty="0" smtClean="0"/>
              <a:t>). Hlavním cílem je získat buď rychlým vysušením alternativní palivo, nebo biologicky poměrně neaktivní </a:t>
            </a:r>
            <a:r>
              <a:rPr lang="cs-CZ" sz="1800" dirty="0" err="1" smtClean="0"/>
              <a:t>skládkovatelný</a:t>
            </a:r>
            <a:r>
              <a:rPr lang="cs-CZ" sz="1800" dirty="0" smtClean="0"/>
              <a:t> materiál. Použitelnost produktu v zemědělství vzhledem k možnému obsahu toxických kovů je diskutabilní. </a:t>
            </a:r>
          </a:p>
          <a:p>
            <a:r>
              <a:rPr lang="cs-CZ" sz="1800" dirty="0" smtClean="0"/>
              <a:t>Proces může být součástí komplexu zařízení, obecné schéma technologie následující strana (zdroj www.mbu.cz)</a:t>
            </a:r>
          </a:p>
          <a:p>
            <a:pPr marL="0" indent="0">
              <a:buNone/>
            </a:pPr>
            <a:r>
              <a:rPr lang="cs-CZ" sz="1800" dirty="0" smtClean="0"/>
              <a:t>V ČR se neuplatnila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47593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pPr marL="0" indent="0" algn="r">
              <a:buNone/>
            </a:pPr>
            <a:r>
              <a:rPr lang="cs-CZ" sz="1600" dirty="0" smtClean="0"/>
              <a:t>(</a:t>
            </a:r>
            <a:r>
              <a:rPr lang="cs-CZ" sz="1600" dirty="0"/>
              <a:t>zdroj www.mbu.cz)</a:t>
            </a:r>
          </a:p>
          <a:p>
            <a:endParaRPr lang="cs-CZ" sz="1600" dirty="0"/>
          </a:p>
        </p:txBody>
      </p:sp>
      <p:pic>
        <p:nvPicPr>
          <p:cNvPr id="2050" name="Picture 2" descr="D:\Data\MILAN\ekoinoprezentace\zevo\mbu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7"/>
            <a:ext cx="7056784" cy="54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Kompostování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Aerobní proces – přeměna </a:t>
            </a:r>
            <a:r>
              <a:rPr lang="cs-CZ" dirty="0" err="1" smtClean="0"/>
              <a:t>org</a:t>
            </a:r>
            <a:r>
              <a:rPr lang="cs-CZ" dirty="0" smtClean="0"/>
              <a:t>. hmoty na látky podobné humusu, vznik kompostu</a:t>
            </a:r>
          </a:p>
          <a:p>
            <a:r>
              <a:rPr lang="cs-CZ" dirty="0"/>
              <a:t>první </a:t>
            </a:r>
            <a:r>
              <a:rPr lang="cs-CZ" dirty="0" smtClean="0"/>
              <a:t>(úvodní) fáze - rozklad </a:t>
            </a:r>
            <a:r>
              <a:rPr lang="cs-CZ" dirty="0"/>
              <a:t>polysacharidů, bílkovin a </a:t>
            </a:r>
            <a:r>
              <a:rPr lang="cs-CZ" dirty="0" smtClean="0"/>
              <a:t>tuků, zrající kompost se samovolně zahřívá na 50 </a:t>
            </a:r>
            <a:r>
              <a:rPr lang="cs-CZ" dirty="0"/>
              <a:t>- </a:t>
            </a:r>
            <a:r>
              <a:rPr lang="cs-CZ" dirty="0" err="1"/>
              <a:t>65°C</a:t>
            </a:r>
            <a:r>
              <a:rPr lang="cs-CZ" dirty="0"/>
              <a:t>. </a:t>
            </a:r>
            <a:r>
              <a:rPr lang="cs-CZ" dirty="0" smtClean="0"/>
              <a:t>Působí i termofilní </a:t>
            </a:r>
            <a:r>
              <a:rPr lang="cs-CZ" dirty="0"/>
              <a:t>houby, rozkládající </a:t>
            </a:r>
            <a:r>
              <a:rPr lang="cs-CZ" dirty="0" err="1"/>
              <a:t>lignocelulozové</a:t>
            </a:r>
            <a:r>
              <a:rPr lang="cs-CZ" dirty="0"/>
              <a:t> hmoty. </a:t>
            </a:r>
            <a:r>
              <a:rPr lang="cs-CZ" dirty="0" smtClean="0"/>
              <a:t>Hydrolýza – roste kyselost uvolněnými </a:t>
            </a:r>
            <a:r>
              <a:rPr lang="cs-CZ" dirty="0" err="1" smtClean="0"/>
              <a:t>org</a:t>
            </a:r>
            <a:r>
              <a:rPr lang="cs-CZ" dirty="0" smtClean="0"/>
              <a:t>. kyselinami. Doby trvání této fáze cca </a:t>
            </a:r>
            <a:r>
              <a:rPr lang="cs-CZ" dirty="0"/>
              <a:t>2 - 3 týdny, </a:t>
            </a:r>
            <a:r>
              <a:rPr lang="cs-CZ" dirty="0" smtClean="0"/>
              <a:t>delší doba u kompostů s vyšším obsahem dřevní štěpky.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4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Kompostování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druhá fáze – klesá teplota na 40 – 45 °C, mění se složení mikroorganismů, vznikají humusové látky, není </a:t>
            </a:r>
            <a:r>
              <a:rPr lang="cs-CZ" dirty="0" err="1" smtClean="0"/>
              <a:t>seznatelné</a:t>
            </a:r>
            <a:r>
              <a:rPr lang="cs-CZ" dirty="0" smtClean="0"/>
              <a:t> původní složení odpadu</a:t>
            </a:r>
          </a:p>
          <a:p>
            <a:r>
              <a:rPr lang="cs-CZ" dirty="0" smtClean="0"/>
              <a:t>dozrávání kompostu – hmota hnědne, roste mol. hmotnost humusových látek, klesá kyselost a fytotoxicita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Nutnost provzdušňování, intenzivní zejména v první fázi. </a:t>
            </a:r>
          </a:p>
          <a:p>
            <a:pPr marL="0" indent="0">
              <a:buNone/>
            </a:pPr>
            <a:r>
              <a:rPr lang="cs-CZ" dirty="0" smtClean="0"/>
              <a:t>Způsoby: překopávání, tlaková aerace, odsávání vzduchu</a:t>
            </a:r>
          </a:p>
          <a:p>
            <a:pPr marL="0" indent="0">
              <a:buNone/>
            </a:pPr>
            <a:r>
              <a:rPr lang="cs-CZ" dirty="0" smtClean="0"/>
              <a:t>Žádoucí složení – poměr </a:t>
            </a:r>
            <a:r>
              <a:rPr lang="cs-CZ" dirty="0" err="1" smtClean="0"/>
              <a:t>C:N</a:t>
            </a:r>
            <a:r>
              <a:rPr lang="cs-CZ" dirty="0" smtClean="0"/>
              <a:t> cca 30-35:1 (čerstvý kompost)</a:t>
            </a:r>
          </a:p>
          <a:p>
            <a:pPr marL="0" indent="0">
              <a:buNone/>
            </a:pPr>
            <a:r>
              <a:rPr lang="cs-CZ" dirty="0" smtClean="0"/>
              <a:t>Vlhkost cca 70%</a:t>
            </a:r>
          </a:p>
          <a:p>
            <a:pPr marL="0" indent="0">
              <a:buNone/>
            </a:pPr>
            <a:r>
              <a:rPr lang="cs-CZ" dirty="0" err="1" smtClean="0"/>
              <a:t>Mikroflora</a:t>
            </a:r>
            <a:r>
              <a:rPr lang="cs-CZ" dirty="0" smtClean="0"/>
              <a:t> – vyvíjí se samovolně, vhodné je očkování zrajícím kompostem nebo zeminou</a:t>
            </a:r>
          </a:p>
        </p:txBody>
      </p:sp>
    </p:spTree>
    <p:extLst>
      <p:ext uri="{BB962C8B-B14F-4D97-AF65-F5344CB8AC3E}">
        <p14:creationId xmlns:p14="http://schemas.microsoft.com/office/powerpoint/2010/main" val="20564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Kompostování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Využití kompostů</a:t>
            </a:r>
          </a:p>
          <a:p>
            <a:r>
              <a:rPr lang="cs-CZ" dirty="0" smtClean="0"/>
              <a:t>zlepšování půdních vlastností, úrodnosti</a:t>
            </a:r>
          </a:p>
          <a:p>
            <a:r>
              <a:rPr lang="cs-CZ" dirty="0" smtClean="0"/>
              <a:t>rekultivace, údržba zeleně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Limitovaný způsob využití kalů z </a:t>
            </a:r>
            <a:r>
              <a:rPr lang="cs-CZ" dirty="0" err="1" smtClean="0"/>
              <a:t>ČOV</a:t>
            </a:r>
            <a:r>
              <a:rPr lang="cs-CZ" dirty="0" smtClean="0"/>
              <a:t> (obsah toxických kovů)</a:t>
            </a:r>
          </a:p>
          <a:p>
            <a:pPr marL="0" indent="0">
              <a:buNone/>
            </a:pPr>
            <a:r>
              <a:rPr lang="cs-CZ" dirty="0" smtClean="0"/>
              <a:t>Nutnost </a:t>
            </a:r>
            <a:r>
              <a:rPr lang="cs-CZ" dirty="0" err="1" smtClean="0"/>
              <a:t>hygienizace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Trend – snižování množství skládkovaných </a:t>
            </a:r>
            <a:r>
              <a:rPr lang="cs-CZ" dirty="0" err="1" smtClean="0"/>
              <a:t>biol</a:t>
            </a:r>
            <a:r>
              <a:rPr lang="cs-CZ" dirty="0" smtClean="0"/>
              <a:t>. rozložitelných odpadů, kompostování je jednou možností řešení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Kompostování </a:t>
            </a:r>
            <a:r>
              <a:rPr lang="cs-CZ" dirty="0"/>
              <a:t>komunálních odpadů - </a:t>
            </a:r>
            <a:r>
              <a:rPr lang="cs-CZ" dirty="0" smtClean="0"/>
              <a:t>odpady </a:t>
            </a:r>
            <a:r>
              <a:rPr lang="cs-CZ" dirty="0"/>
              <a:t>ze zeleně, </a:t>
            </a:r>
            <a:r>
              <a:rPr lang="cs-CZ" dirty="0" smtClean="0"/>
              <a:t>kuchyňské </a:t>
            </a:r>
            <a:r>
              <a:rPr lang="cs-CZ" dirty="0"/>
              <a:t>odpady z restaurací a </a:t>
            </a:r>
            <a:r>
              <a:rPr lang="cs-CZ" dirty="0" smtClean="0"/>
              <a:t>jídelen, živnostenský </a:t>
            </a:r>
            <a:r>
              <a:rPr lang="cs-CZ" dirty="0"/>
              <a:t>odpad ze skladování a prodeje zeleniny a </a:t>
            </a:r>
            <a:r>
              <a:rPr lang="cs-CZ" dirty="0" smtClean="0"/>
              <a:t>z tržišť</a:t>
            </a:r>
            <a:r>
              <a:rPr lang="cs-CZ" dirty="0"/>
              <a:t>. </a:t>
            </a:r>
            <a:r>
              <a:rPr lang="cs-CZ" dirty="0" smtClean="0"/>
              <a:t>Oddělený sběr domovního bioodpadu.</a:t>
            </a:r>
          </a:p>
        </p:txBody>
      </p:sp>
    </p:spTree>
    <p:extLst>
      <p:ext uri="{BB962C8B-B14F-4D97-AF65-F5344CB8AC3E}">
        <p14:creationId xmlns:p14="http://schemas.microsoft.com/office/powerpoint/2010/main" val="13849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Kompostování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dirty="0" smtClean="0"/>
              <a:t>Domácí kompostování</a:t>
            </a:r>
          </a:p>
          <a:p>
            <a:pPr marL="0" indent="0">
              <a:buNone/>
            </a:pPr>
            <a:r>
              <a:rPr lang="cs-CZ" dirty="0" smtClean="0"/>
              <a:t>„Zahrádkářská“ činnost, vhodně kombinuje zpracování odpadu ze zeleně a domovního </a:t>
            </a:r>
            <a:r>
              <a:rPr lang="cs-CZ" dirty="0" err="1" smtClean="0"/>
              <a:t>biodpadu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Provádí se v boxech, v kompostérech, na hromadách</a:t>
            </a:r>
          </a:p>
          <a:p>
            <a:pPr marL="0" indent="0">
              <a:buNone/>
            </a:pPr>
            <a:r>
              <a:rPr lang="cs-CZ" dirty="0" smtClean="0"/>
              <a:t>Realizace možná v individuální zástavbě, v evropských zemích běžně rozšířená, vhodná a potřebná patřičná osvěta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243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84984"/>
            <a:ext cx="6375995" cy="64807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Domácí kompost, provětrávání</a:t>
            </a:r>
            <a:endParaRPr lang="cs-CZ" sz="2400" dirty="0"/>
          </a:p>
        </p:txBody>
      </p:sp>
      <p:pic>
        <p:nvPicPr>
          <p:cNvPr id="4" name="Picture 2" descr="komp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29600" cy="26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kk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71" y="3212977"/>
            <a:ext cx="3715973" cy="27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komp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" y="4221088"/>
            <a:ext cx="5184699" cy="19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Kompostování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Komunitní kompostování</a:t>
            </a:r>
          </a:p>
          <a:p>
            <a:pPr marL="0" indent="0">
              <a:buNone/>
            </a:pPr>
            <a:r>
              <a:rPr lang="cs-CZ" dirty="0" smtClean="0"/>
              <a:t>Kompostárnu provozuje komunita (domovní blok, škola, zahrádkářská osada apod.)</a:t>
            </a:r>
          </a:p>
          <a:p>
            <a:pPr marL="0" indent="0">
              <a:buNone/>
            </a:pPr>
            <a:r>
              <a:rPr lang="cs-CZ" dirty="0" smtClean="0"/>
              <a:t>Občané dodávají své bioodpady, mají společnou komunitní zeleň a odpady z ní</a:t>
            </a:r>
          </a:p>
          <a:p>
            <a:pPr marL="0" indent="0">
              <a:buNone/>
            </a:pPr>
            <a:r>
              <a:rPr lang="cs-CZ" dirty="0" smtClean="0"/>
              <a:t>Možné a již efektivní použití malé mechanizace –  překopávání</a:t>
            </a:r>
          </a:p>
          <a:p>
            <a:pPr marL="0" indent="0">
              <a:buNone/>
            </a:pPr>
            <a:r>
              <a:rPr lang="cs-CZ" dirty="0" smtClean="0"/>
              <a:t>Obec stanovuje vyhláškou pravidla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458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1C2D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10299</TotalTime>
  <Words>969</Words>
  <Application>Microsoft Office PowerPoint</Application>
  <PresentationFormat>Předvádění na obrazovce (4:3)</PresentationFormat>
  <Paragraphs>134</Paragraphs>
  <Slides>32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4" baseType="lpstr">
      <vt:lpstr>Motiv systému Office</vt:lpstr>
      <vt:lpstr>Picture</vt:lpstr>
      <vt:lpstr>Odpady a odpadové hospodářství II</vt:lpstr>
      <vt:lpstr>Způsoby zpracování a využití odpadů</vt:lpstr>
      <vt:lpstr>Biologicky rozložitelné odpady</vt:lpstr>
      <vt:lpstr>Kompostování odpadů</vt:lpstr>
      <vt:lpstr>Kompostování odpadů</vt:lpstr>
      <vt:lpstr>Kompostování odpadů</vt:lpstr>
      <vt:lpstr>Kompostování odpadů</vt:lpstr>
      <vt:lpstr>Domácí kompost, provětrávání</vt:lpstr>
      <vt:lpstr>Kompostování odpadů</vt:lpstr>
      <vt:lpstr>Kompostování odpadů</vt:lpstr>
      <vt:lpstr>Zastřešená kompostárna</vt:lpstr>
      <vt:lpstr>Prezentace aplikace PowerPoint</vt:lpstr>
      <vt:lpstr>Prezentace aplikace PowerPoint</vt:lpstr>
      <vt:lpstr>Kompostování odpadů</vt:lpstr>
      <vt:lpstr>Drtič</vt:lpstr>
      <vt:lpstr>Překopávač</vt:lpstr>
      <vt:lpstr>Prezentace aplikace PowerPoint</vt:lpstr>
      <vt:lpstr>Prezentace aplikace PowerPoint</vt:lpstr>
      <vt:lpstr>Třídič</vt:lpstr>
      <vt:lpstr>Prezentace aplikace PowerPoint</vt:lpstr>
      <vt:lpstr>Prezentace aplikace PowerPoint</vt:lpstr>
      <vt:lpstr>Anaerobní procesy</vt:lpstr>
      <vt:lpstr>Anaerobní procesy</vt:lpstr>
      <vt:lpstr>Čtyřfázový model</vt:lpstr>
      <vt:lpstr>Anaerobní procesy - Bioplynová stanice, příklady</vt:lpstr>
      <vt:lpstr>Anaerobní procesy - Bioplynová stanice, příklady</vt:lpstr>
      <vt:lpstr>Anaerobní procesy - Bioplynová stanice, příklady</vt:lpstr>
      <vt:lpstr>Anaerobní procesy - Bioplynová stanice, příklady</vt:lpstr>
      <vt:lpstr>Anaerobní procesy - Bioplynová stanice, příklady</vt:lpstr>
      <vt:lpstr>Anaerobní procesy - Bioplynová stanice, příklady</vt:lpstr>
      <vt:lpstr>Mechanicko-biologická úprava odpadů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inovovaného předmětu</dc:title>
  <dc:creator>Vladimír Kočí</dc:creator>
  <cp:lastModifiedBy>Brezina Milan</cp:lastModifiedBy>
  <cp:revision>277</cp:revision>
  <dcterms:created xsi:type="dcterms:W3CDTF">2012-05-03T05:54:43Z</dcterms:created>
  <dcterms:modified xsi:type="dcterms:W3CDTF">2013-05-14T07:14:08Z</dcterms:modified>
</cp:coreProperties>
</file>