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93" r:id="rId3"/>
    <p:sldId id="295" r:id="rId4"/>
    <p:sldId id="294" r:id="rId5"/>
    <p:sldId id="298" r:id="rId6"/>
    <p:sldId id="299" r:id="rId7"/>
    <p:sldId id="297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6" autoAdjust="0"/>
    <p:restoredTop sz="94660"/>
  </p:normalViewPr>
  <p:slideViewPr>
    <p:cSldViewPr>
      <p:cViewPr>
        <p:scale>
          <a:sx n="100" d="100"/>
          <a:sy n="100" d="100"/>
        </p:scale>
        <p:origin x="-426" y="12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E6D89-7ECD-49F8-A78C-345C1286786C}" type="datetimeFigureOut">
              <a:rPr lang="cs-CZ" smtClean="0"/>
              <a:t>19.5.2013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049B6-9979-438F-9951-8F660695A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00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411760" y="6453336"/>
            <a:ext cx="2664296" cy="28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algn="l"/>
            <a:r>
              <a:rPr lang="cs-CZ" dirty="0" smtClean="0"/>
              <a:t>Evropský sociální fond</a:t>
            </a:r>
            <a:br>
              <a:rPr lang="cs-CZ" dirty="0" smtClean="0"/>
            </a:br>
            <a:r>
              <a:rPr lang="cs-CZ" dirty="0" smtClean="0"/>
              <a:t>Praha &amp; EU: Investujeme do vaší budoucnosti</a:t>
            </a:r>
          </a:p>
        </p:txBody>
      </p:sp>
    </p:spTree>
    <p:extLst>
      <p:ext uri="{BB962C8B-B14F-4D97-AF65-F5344CB8AC3E}">
        <p14:creationId xmlns:p14="http://schemas.microsoft.com/office/powerpoint/2010/main" val="122274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DE074-3B40-4FE0-A273-89145AD23DC9}" type="datetimeFigureOut">
              <a:rPr lang="cs-CZ" smtClean="0"/>
              <a:t>19.5.2013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509168" y="6437585"/>
            <a:ext cx="2664296" cy="28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algn="l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89470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25907"/>
            <a:ext cx="2251883" cy="41284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04641"/>
            <a:ext cx="1224136" cy="455379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2555776" y="641263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Evropský sociální fond</a:t>
            </a:r>
            <a:br>
              <a:rPr lang="cs-CZ" sz="1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cs-CZ" sz="1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Praha &amp; EU: Investujeme do vaší budoucnosti</a:t>
            </a:r>
          </a:p>
        </p:txBody>
      </p:sp>
    </p:spTree>
    <p:extLst>
      <p:ext uri="{BB962C8B-B14F-4D97-AF65-F5344CB8AC3E}">
        <p14:creationId xmlns:p14="http://schemas.microsoft.com/office/powerpoint/2010/main" val="2484292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dediox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schema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1412776"/>
            <a:ext cx="8496944" cy="936104"/>
          </a:xfrm>
        </p:spPr>
        <p:txBody>
          <a:bodyPr>
            <a:normAutofit/>
          </a:bodyPr>
          <a:lstStyle/>
          <a:p>
            <a:r>
              <a:rPr lang="cs-CZ" dirty="0" smtClean="0"/>
              <a:t>Odpady a odpadové hospodářství IV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910952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Ing. Milan Březina, CSc.</a:t>
            </a:r>
            <a:br>
              <a:rPr lang="cs-CZ" b="1" dirty="0" smtClean="0">
                <a:solidFill>
                  <a:srgbClr val="FFFF00"/>
                </a:solidFill>
              </a:rPr>
            </a:br>
            <a:r>
              <a:rPr lang="cs-CZ" b="1" dirty="0" smtClean="0"/>
              <a:t>(</a:t>
            </a:r>
            <a:r>
              <a:rPr lang="cs-CZ" b="1" dirty="0"/>
              <a:t>budova </a:t>
            </a:r>
            <a:r>
              <a:rPr lang="cs-CZ" b="1" dirty="0" smtClean="0"/>
              <a:t>A </a:t>
            </a:r>
            <a:r>
              <a:rPr lang="cs-CZ" b="1" dirty="0"/>
              <a:t>1.p. </a:t>
            </a:r>
            <a:r>
              <a:rPr lang="cs-CZ" b="1" dirty="0" smtClean="0"/>
              <a:t>177b, </a:t>
            </a:r>
            <a:r>
              <a:rPr lang="cs-CZ" b="1" dirty="0"/>
              <a:t>tel. </a:t>
            </a:r>
            <a:r>
              <a:rPr lang="cs-CZ" b="1" dirty="0" smtClean="0"/>
              <a:t>4147, Milan.Brezina@vscht.cz)</a:t>
            </a:r>
            <a:br>
              <a:rPr lang="cs-CZ" b="1" dirty="0" smtClean="0"/>
            </a:br>
            <a:r>
              <a:rPr lang="cs-CZ" b="1" dirty="0" smtClean="0"/>
              <a:t>Ústav chemie ochrany prostředí</a:t>
            </a:r>
            <a:endParaRPr lang="cs-CZ" b="1" dirty="0" smtClean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23728" y="3140968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FF00"/>
                </a:solidFill>
              </a:rPr>
              <a:t>Základy ochrany životního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26138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/>
              <a:t>ZEVO (Praha, Malešice), 2000 - 2007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Zařízení </a:t>
            </a:r>
            <a:r>
              <a:rPr lang="cs-CZ" sz="2800" dirty="0"/>
              <a:t>pro čištění </a:t>
            </a:r>
            <a:r>
              <a:rPr lang="cs-CZ" sz="2800" dirty="0" smtClean="0"/>
              <a:t>spalin</a:t>
            </a:r>
          </a:p>
          <a:p>
            <a:pPr marL="0" indent="0">
              <a:buNone/>
            </a:pPr>
            <a:r>
              <a:rPr lang="cs-CZ" sz="1800" dirty="0" smtClean="0"/>
              <a:t>Dvoustupňové </a:t>
            </a:r>
            <a:r>
              <a:rPr lang="cs-CZ" sz="1800" dirty="0"/>
              <a:t>vypírání spalin zbavených </a:t>
            </a:r>
            <a:r>
              <a:rPr lang="cs-CZ" sz="1800" dirty="0" smtClean="0"/>
              <a:t>prachu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V chladiči  jsou </a:t>
            </a:r>
            <a:r>
              <a:rPr lang="cs-CZ" sz="1800" dirty="0"/>
              <a:t>ochlazeny na 80°C, </a:t>
            </a:r>
            <a:r>
              <a:rPr lang="cs-CZ" sz="1800" dirty="0" smtClean="0"/>
              <a:t>v pračce </a:t>
            </a:r>
            <a:r>
              <a:rPr lang="cs-CZ" sz="1800" dirty="0"/>
              <a:t>jsou promývány vápennou suspenzí. V pračce se odlučuje převážná část </a:t>
            </a:r>
            <a:r>
              <a:rPr lang="cs-CZ" sz="1800" dirty="0" err="1"/>
              <a:t>HCl</a:t>
            </a:r>
            <a:r>
              <a:rPr lang="cs-CZ" sz="1800" dirty="0"/>
              <a:t>, HF, </a:t>
            </a:r>
            <a:r>
              <a:rPr lang="cs-CZ" sz="1800" dirty="0" err="1"/>
              <a:t>HBr</a:t>
            </a:r>
            <a:r>
              <a:rPr lang="cs-CZ" sz="1800" dirty="0"/>
              <a:t>, </a:t>
            </a:r>
            <a:r>
              <a:rPr lang="cs-CZ" sz="1800" dirty="0" err="1"/>
              <a:t>Hg</a:t>
            </a:r>
            <a:r>
              <a:rPr lang="cs-CZ" sz="1800" dirty="0"/>
              <a:t>, další těžké kovy a zbytky prachu. Aby se zabránilo přechodu rtuti do plynné fáze, udržuje se v pračce </a:t>
            </a:r>
            <a:r>
              <a:rPr lang="cs-CZ" sz="1800" dirty="0" smtClean="0"/>
              <a:t>kyselé </a:t>
            </a:r>
            <a:r>
              <a:rPr lang="cs-CZ" sz="1800" dirty="0"/>
              <a:t>prostředí </a:t>
            </a:r>
            <a:r>
              <a:rPr lang="cs-CZ" sz="1800" dirty="0" smtClean="0"/>
              <a:t>pH 1,1. </a:t>
            </a:r>
            <a:r>
              <a:rPr lang="cs-CZ" sz="1800" dirty="0"/>
              <a:t>Dále pokračují spaliny přes odlučovač kapek do absorbéru.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V absorbéru </a:t>
            </a:r>
            <a:r>
              <a:rPr lang="cs-CZ" sz="1800" dirty="0"/>
              <a:t>procházejí spaliny </a:t>
            </a:r>
            <a:r>
              <a:rPr lang="cs-CZ" sz="1800" dirty="0" smtClean="0"/>
              <a:t>směrem </a:t>
            </a:r>
            <a:r>
              <a:rPr lang="cs-CZ" sz="1800" dirty="0"/>
              <a:t>vzhůru a jsou promývány vápennou suspenzí. </a:t>
            </a:r>
            <a:r>
              <a:rPr lang="cs-CZ" sz="1800" dirty="0" smtClean="0"/>
              <a:t>Odlučují se </a:t>
            </a:r>
            <a:r>
              <a:rPr lang="cs-CZ" sz="1800" dirty="0"/>
              <a:t>zbytky </a:t>
            </a:r>
            <a:r>
              <a:rPr lang="cs-CZ" sz="1800" dirty="0" err="1"/>
              <a:t>HCl</a:t>
            </a:r>
            <a:r>
              <a:rPr lang="cs-CZ" sz="1800" dirty="0"/>
              <a:t>, HF a </a:t>
            </a:r>
            <a:r>
              <a:rPr lang="cs-CZ" sz="1800" dirty="0" smtClean="0"/>
              <a:t>zejména SO</a:t>
            </a:r>
            <a:r>
              <a:rPr lang="cs-CZ" sz="1800" baseline="-25000" dirty="0" smtClean="0"/>
              <a:t>2</a:t>
            </a:r>
            <a:r>
              <a:rPr lang="cs-CZ" sz="1800" dirty="0"/>
              <a:t>. Hodnota pH se udržuje </a:t>
            </a:r>
            <a:r>
              <a:rPr lang="cs-CZ" sz="1800" dirty="0" smtClean="0"/>
              <a:t>mezi </a:t>
            </a:r>
            <a:r>
              <a:rPr lang="cs-CZ" sz="1800" dirty="0"/>
              <a:t>5 - 6</a:t>
            </a:r>
            <a:r>
              <a:rPr lang="cs-CZ" sz="1800" dirty="0" smtClean="0"/>
              <a:t>. Spaliny mají teplotu cca  65-70°C, jsou </a:t>
            </a:r>
            <a:r>
              <a:rPr lang="cs-CZ" sz="1800" dirty="0"/>
              <a:t>ohřívány v parním </a:t>
            </a:r>
            <a:r>
              <a:rPr lang="cs-CZ" sz="1800" dirty="0" smtClean="0"/>
              <a:t>ohřívači na </a:t>
            </a:r>
            <a:r>
              <a:rPr lang="cs-CZ" sz="1800" dirty="0"/>
              <a:t>teplotu </a:t>
            </a:r>
            <a:r>
              <a:rPr lang="cs-CZ" sz="1800" dirty="0" smtClean="0"/>
              <a:t>110°C a ventilátorem jsou vháněny do </a:t>
            </a:r>
            <a:r>
              <a:rPr lang="cs-CZ" sz="1800" dirty="0"/>
              <a:t>komína.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1583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/>
              <a:t>ZEVO (Praha, Malešice), 2000 - 2007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Zařízení </a:t>
            </a:r>
            <a:r>
              <a:rPr lang="cs-CZ" sz="2800" dirty="0"/>
              <a:t>pro čištění </a:t>
            </a:r>
            <a:r>
              <a:rPr lang="cs-CZ" sz="2800" dirty="0" smtClean="0"/>
              <a:t>spalin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Odstraňování </a:t>
            </a:r>
            <a:r>
              <a:rPr lang="cs-CZ" sz="1800" dirty="0"/>
              <a:t>PCDD/PCDF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Jako </a:t>
            </a:r>
            <a:r>
              <a:rPr lang="cs-CZ" sz="1800" dirty="0"/>
              <a:t>prací kapalina </a:t>
            </a:r>
            <a:r>
              <a:rPr lang="cs-CZ" sz="1800" dirty="0" smtClean="0"/>
              <a:t>se používá </a:t>
            </a:r>
            <a:r>
              <a:rPr lang="cs-CZ" sz="1800" dirty="0"/>
              <a:t>vodná suspenze nebo/a roztok </a:t>
            </a:r>
            <a:r>
              <a:rPr lang="cs-CZ" sz="1800" dirty="0" smtClean="0"/>
              <a:t>– (směs) zejména oxid/uhličitan vápenatý a aktivní uhlí.</a:t>
            </a:r>
          </a:p>
          <a:p>
            <a:pPr marL="0" indent="0">
              <a:buNone/>
            </a:pPr>
            <a:r>
              <a:rPr lang="cs-CZ" sz="1800" dirty="0" smtClean="0"/>
              <a:t>Prací suspenze je zavedena a ve druhém stupni vypírá a sorbuje přítomné škodliviny. Uhlíkový </a:t>
            </a:r>
            <a:r>
              <a:rPr lang="cs-CZ" sz="1800" dirty="0"/>
              <a:t>adsorbent je spolu s prací kapalinou odváděn </a:t>
            </a:r>
            <a:r>
              <a:rPr lang="cs-CZ" sz="1800" dirty="0" smtClean="0"/>
              <a:t>do rozprašovací sušárny, kde je voda odpařena; </a:t>
            </a:r>
            <a:r>
              <a:rPr lang="cs-CZ" sz="1800" dirty="0" err="1" smtClean="0"/>
              <a:t>sorbce</a:t>
            </a:r>
            <a:r>
              <a:rPr lang="cs-CZ" sz="1800" dirty="0" smtClean="0"/>
              <a:t> probíhá v obou stupních čištění.  Škodliviny jsou sorbovány v odloučené tuhé fázi z čištění spalin. Limit </a:t>
            </a:r>
            <a:r>
              <a:rPr lang="cs-CZ" sz="1800" dirty="0"/>
              <a:t>PCDD/PCDF </a:t>
            </a:r>
            <a:r>
              <a:rPr lang="cs-CZ" sz="1800" dirty="0" smtClean="0"/>
              <a:t>0,1; </a:t>
            </a:r>
            <a:r>
              <a:rPr lang="cs-CZ" sz="1800" dirty="0"/>
              <a:t>skutečnost cca </a:t>
            </a:r>
            <a:r>
              <a:rPr lang="cs-CZ" sz="1800" dirty="0" smtClean="0"/>
              <a:t>0,054 </a:t>
            </a:r>
            <a:r>
              <a:rPr lang="cs-CZ" sz="1800" dirty="0" err="1" smtClean="0"/>
              <a:t>ng</a:t>
            </a:r>
            <a:r>
              <a:rPr lang="cs-CZ" sz="1800" dirty="0" smtClean="0"/>
              <a:t>/m</a:t>
            </a:r>
            <a:r>
              <a:rPr lang="cs-CZ" sz="1800" baseline="30000" dirty="0" smtClean="0"/>
              <a:t>3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Snižování </a:t>
            </a:r>
            <a:r>
              <a:rPr lang="cs-CZ" sz="1800" dirty="0"/>
              <a:t>emisí oxidů </a:t>
            </a:r>
            <a:r>
              <a:rPr lang="cs-CZ" sz="1800" dirty="0" smtClean="0"/>
              <a:t>dusíku (cca 2000)</a:t>
            </a:r>
          </a:p>
          <a:p>
            <a:pPr marL="0" indent="0">
              <a:buNone/>
            </a:pPr>
            <a:r>
              <a:rPr lang="cs-CZ" sz="1800" dirty="0" smtClean="0"/>
              <a:t>Provádí se selektivní </a:t>
            </a:r>
            <a:r>
              <a:rPr lang="cs-CZ" sz="1800" dirty="0"/>
              <a:t>nekatalytické redukce </a:t>
            </a:r>
            <a:r>
              <a:rPr lang="cs-CZ" sz="1800" dirty="0" err="1"/>
              <a:t>NOx</a:t>
            </a:r>
            <a:r>
              <a:rPr lang="cs-CZ" sz="1800" dirty="0"/>
              <a:t> </a:t>
            </a:r>
            <a:r>
              <a:rPr lang="cs-CZ" sz="1800" dirty="0" smtClean="0"/>
              <a:t>– nástřik močoviny do </a:t>
            </a:r>
            <a:r>
              <a:rPr lang="cs-CZ" sz="1800" dirty="0"/>
              <a:t>spalovacího prostoru v oblasti teplot 850 - 1050°C. </a:t>
            </a:r>
            <a:r>
              <a:rPr lang="cs-CZ" sz="1800" dirty="0" smtClean="0"/>
              <a:t>Rozklad na </a:t>
            </a:r>
            <a:r>
              <a:rPr lang="cs-CZ" sz="1800" dirty="0"/>
              <a:t>oxid uhličitý a čpavek, </a:t>
            </a:r>
            <a:r>
              <a:rPr lang="cs-CZ" sz="1800" dirty="0" smtClean="0"/>
              <a:t>s </a:t>
            </a:r>
            <a:r>
              <a:rPr lang="cs-CZ" sz="1800" dirty="0"/>
              <a:t>oxidy dusíku </a:t>
            </a:r>
            <a:r>
              <a:rPr lang="cs-CZ" sz="1800" dirty="0" smtClean="0"/>
              <a:t>se tvoří N</a:t>
            </a:r>
            <a:r>
              <a:rPr lang="cs-CZ" sz="1800" baseline="-25000" dirty="0" smtClean="0"/>
              <a:t>2</a:t>
            </a:r>
            <a:r>
              <a:rPr lang="cs-CZ" sz="1800" dirty="0" smtClean="0"/>
              <a:t> a H</a:t>
            </a:r>
            <a:r>
              <a:rPr lang="cs-CZ" sz="1800" baseline="-25000" dirty="0" smtClean="0"/>
              <a:t>2</a:t>
            </a:r>
            <a:r>
              <a:rPr lang="cs-CZ" sz="1800" dirty="0" smtClean="0"/>
              <a:t>O.</a:t>
            </a: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8675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 smtClean="0"/>
              <a:t>ZEVO (Praha, Malešice), po r. 2007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Zařízení </a:t>
            </a:r>
            <a:r>
              <a:rPr lang="cs-CZ" sz="2800" dirty="0"/>
              <a:t>pro čištění </a:t>
            </a:r>
            <a:r>
              <a:rPr lang="cs-CZ" sz="2800" dirty="0" smtClean="0"/>
              <a:t>spalin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Odstraňování </a:t>
            </a:r>
            <a:r>
              <a:rPr lang="cs-CZ" sz="1800" dirty="0"/>
              <a:t>PCDD/PCDF </a:t>
            </a: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84784"/>
            <a:ext cx="9141621" cy="480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31601" y="1052736"/>
            <a:ext cx="7068319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dirty="0" smtClean="0">
                <a:hlinkClick r:id="rId3" action="ppaction://hlinkfile"/>
              </a:rPr>
              <a:t>instalace </a:t>
            </a:r>
            <a:r>
              <a:rPr lang="cs-CZ" sz="1800" dirty="0">
                <a:hlinkClick r:id="rId3" action="ppaction://hlinkfile"/>
              </a:rPr>
              <a:t>reaktoru </a:t>
            </a:r>
            <a:r>
              <a:rPr lang="cs-CZ" sz="1800" dirty="0" err="1" smtClean="0">
                <a:hlinkClick r:id="rId3" action="ppaction://hlinkfile"/>
              </a:rPr>
              <a:t>Dediox</a:t>
            </a:r>
            <a:r>
              <a:rPr lang="cs-CZ" sz="1800" dirty="0" smtClean="0">
                <a:hlinkClick r:id="rId3" action="ppaction://hlinkfile"/>
              </a:rPr>
              <a:t>, </a:t>
            </a:r>
            <a:r>
              <a:rPr lang="cs-CZ" sz="1800" dirty="0" err="1" smtClean="0">
                <a:hlinkClick r:id="rId3" action="ppaction://hlinkfile"/>
              </a:rPr>
              <a:t>katal</a:t>
            </a:r>
            <a:r>
              <a:rPr lang="cs-CZ" sz="1800" dirty="0" smtClean="0">
                <a:hlinkClick r:id="rId3" action="ppaction://hlinkfile"/>
              </a:rPr>
              <a:t>. </a:t>
            </a:r>
            <a:r>
              <a:rPr lang="cs-CZ" sz="1800" dirty="0" err="1" smtClean="0">
                <a:hlinkClick r:id="rId3" action="ppaction://hlinkfile"/>
              </a:rPr>
              <a:t>likv</a:t>
            </a:r>
            <a:r>
              <a:rPr lang="cs-CZ" sz="1800" dirty="0" smtClean="0">
                <a:hlinkClick r:id="rId3" action="ppaction://hlinkfile"/>
              </a:rPr>
              <a:t>. PCDD/PCDF,  pak SKR pro </a:t>
            </a:r>
            <a:r>
              <a:rPr lang="cs-CZ" sz="1800" dirty="0" err="1" smtClean="0">
                <a:hlinkClick r:id="rId3" action="ppaction://hlinkfile"/>
              </a:rPr>
              <a:t>NO</a:t>
            </a:r>
            <a:r>
              <a:rPr lang="cs-CZ" sz="1800" baseline="-25000" dirty="0" err="1" smtClean="0">
                <a:hlinkClick r:id="rId3" action="ppaction://hlinkfile"/>
              </a:rPr>
              <a:t>x</a:t>
            </a:r>
            <a:endParaRPr lang="cs-CZ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320347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 smtClean="0"/>
              <a:t>ZEVO (Praha, Malešice),  2010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instalace SKR k </a:t>
            </a:r>
            <a:r>
              <a:rPr lang="cs-CZ" sz="1800" dirty="0" err="1" smtClean="0"/>
              <a:t>DeDiox</a:t>
            </a:r>
            <a:r>
              <a:rPr lang="cs-CZ" sz="1800" dirty="0" smtClean="0"/>
              <a:t> a </a:t>
            </a:r>
            <a:r>
              <a:rPr lang="cs-CZ" sz="1800" dirty="0" err="1" smtClean="0"/>
              <a:t>kogenerace</a:t>
            </a:r>
            <a:r>
              <a:rPr lang="cs-CZ" sz="1800" dirty="0" smtClean="0"/>
              <a:t> tepla a el. energie </a:t>
            </a:r>
            <a:endParaRPr lang="cs-CZ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9" y="1340768"/>
            <a:ext cx="434885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56766"/>
            <a:ext cx="4788024" cy="406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20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 smtClean="0"/>
              <a:t>SAKO Brno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První spalovna v </a:t>
            </a:r>
            <a:r>
              <a:rPr lang="cs-CZ" sz="1800" dirty="0" err="1" smtClean="0"/>
              <a:t>CaK</a:t>
            </a:r>
            <a:r>
              <a:rPr lang="cs-CZ" sz="1800" dirty="0" smtClean="0"/>
              <a:t> - Brno, do provozu 1905, konec  1945.</a:t>
            </a:r>
          </a:p>
          <a:p>
            <a:pPr marL="0" indent="0">
              <a:buNone/>
            </a:pPr>
            <a:r>
              <a:rPr lang="cs-CZ" sz="1800" dirty="0" smtClean="0"/>
              <a:t>Cca 24,5 t odpadu denně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SAKO v provozu od 1989</a:t>
            </a:r>
            <a:endParaRPr lang="cs-CZ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756" y="1762351"/>
            <a:ext cx="5990244" cy="444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3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 smtClean="0"/>
              <a:t>SAKO Brno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784976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2 kotle po 14 t/h</a:t>
            </a:r>
          </a:p>
          <a:p>
            <a:pPr marL="0" indent="0">
              <a:buNone/>
            </a:pPr>
            <a:r>
              <a:rPr lang="cs-CZ" sz="1800" dirty="0" smtClean="0"/>
              <a:t>Čištění spalin – </a:t>
            </a:r>
            <a:r>
              <a:rPr lang="cs-CZ" sz="1800" dirty="0" err="1" smtClean="0"/>
              <a:t>NO</a:t>
            </a:r>
            <a:r>
              <a:rPr lang="cs-CZ" sz="1800" baseline="-25000" dirty="0" err="1" smtClean="0"/>
              <a:t>x</a:t>
            </a:r>
            <a:r>
              <a:rPr lang="cs-CZ" sz="1800" baseline="-25000" dirty="0" smtClean="0"/>
              <a:t> </a:t>
            </a:r>
            <a:r>
              <a:rPr lang="cs-CZ" sz="1800" dirty="0" smtClean="0"/>
              <a:t>– SNCR – močovina dávkována do kotle</a:t>
            </a:r>
          </a:p>
          <a:p>
            <a:pPr marL="0" indent="0">
              <a:buNone/>
            </a:pPr>
            <a:r>
              <a:rPr lang="cs-CZ" sz="1800" dirty="0" smtClean="0"/>
              <a:t>Pak </a:t>
            </a:r>
            <a:r>
              <a:rPr lang="cs-CZ" sz="1800" dirty="0" err="1" smtClean="0"/>
              <a:t>adsorbce</a:t>
            </a:r>
            <a:r>
              <a:rPr lang="cs-CZ" sz="1800" dirty="0" smtClean="0"/>
              <a:t> </a:t>
            </a:r>
            <a:r>
              <a:rPr lang="cs-CZ" sz="1800" dirty="0"/>
              <a:t>těžkých kovů a </a:t>
            </a:r>
            <a:r>
              <a:rPr lang="cs-CZ" sz="1800" dirty="0" err="1" smtClean="0"/>
              <a:t>org</a:t>
            </a:r>
            <a:r>
              <a:rPr lang="cs-CZ" sz="1800" dirty="0" smtClean="0"/>
              <a:t>. </a:t>
            </a:r>
            <a:r>
              <a:rPr lang="cs-CZ" sz="1800" dirty="0"/>
              <a:t>polutantů </a:t>
            </a:r>
            <a:r>
              <a:rPr lang="cs-CZ" sz="1800" dirty="0" smtClean="0"/>
              <a:t>typu </a:t>
            </a:r>
            <a:r>
              <a:rPr lang="cs-CZ" sz="1800" dirty="0"/>
              <a:t>PCDD/F, PCB a PAU na aktivní </a:t>
            </a:r>
            <a:r>
              <a:rPr lang="cs-CZ" sz="1800" dirty="0" smtClean="0"/>
              <a:t>uhlí</a:t>
            </a:r>
          </a:p>
          <a:p>
            <a:pPr marL="0" indent="0">
              <a:buNone/>
            </a:pPr>
            <a:r>
              <a:rPr lang="cs-CZ" sz="1800" dirty="0" smtClean="0"/>
              <a:t>Polosuchá vápenná metoda – nástřik vápenné suspenze do spalin před absorbéry</a:t>
            </a:r>
          </a:p>
          <a:p>
            <a:pPr marL="0" indent="0">
              <a:buNone/>
            </a:pPr>
            <a:r>
              <a:rPr lang="cs-CZ" sz="1800" dirty="0" smtClean="0"/>
              <a:t>Směs reakčního produktu a spalin, po ev. přídavku vápna, je čištěna na textilních filtrech </a:t>
            </a:r>
          </a:p>
          <a:p>
            <a:pPr marL="0" indent="0">
              <a:buNone/>
            </a:pPr>
            <a:endParaRPr lang="cs-CZ" sz="1800" dirty="0" smtClean="0"/>
          </a:p>
        </p:txBody>
      </p:sp>
      <p:pic>
        <p:nvPicPr>
          <p:cNvPr id="4098" name="Picture 2" descr="D:\Data\MILAN\ekoinoprezentace\zevo\pro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757288"/>
            <a:ext cx="6893379" cy="348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24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 smtClean="0"/>
              <a:t>SAKO Brno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err="1" smtClean="0"/>
              <a:t>Solidifikace</a:t>
            </a:r>
            <a:endParaRPr lang="cs-CZ" sz="1800" b="1" dirty="0" smtClean="0"/>
          </a:p>
          <a:p>
            <a:pPr marL="0" indent="0">
              <a:buNone/>
            </a:pPr>
            <a:r>
              <a:rPr lang="cs-CZ" sz="1800" dirty="0" smtClean="0"/>
              <a:t>Produkt po čištění spalin – směs kontaminantů, vápenatých solí, aktivního uhlí a </a:t>
            </a:r>
            <a:r>
              <a:rPr lang="cs-CZ" sz="1800" dirty="0" err="1" smtClean="0"/>
              <a:t>nezreagovaných</a:t>
            </a:r>
            <a:r>
              <a:rPr lang="cs-CZ" sz="1800" dirty="0" smtClean="0"/>
              <a:t> zbytků – nebezpečný odpad dle Katalogu</a:t>
            </a:r>
          </a:p>
          <a:p>
            <a:pPr marL="0" indent="0">
              <a:buNone/>
            </a:pPr>
            <a:r>
              <a:rPr lang="cs-CZ" sz="1800" dirty="0" smtClean="0"/>
              <a:t>Stabilizace tohoto „end-produktu“ </a:t>
            </a:r>
            <a:r>
              <a:rPr lang="cs-CZ" sz="1800" dirty="0" err="1" smtClean="0"/>
              <a:t>solidifikací</a:t>
            </a:r>
            <a:r>
              <a:rPr lang="cs-CZ" sz="1800" dirty="0" smtClean="0"/>
              <a:t>. Po přídavku vody a cementu hmota v litých vrstvách tuhne do 48 hodin.</a:t>
            </a:r>
          </a:p>
          <a:p>
            <a:pPr marL="0" indent="0">
              <a:buNone/>
            </a:pPr>
            <a:r>
              <a:rPr lang="cs-CZ" sz="1800" dirty="0" smtClean="0"/>
              <a:t> </a:t>
            </a:r>
          </a:p>
          <a:p>
            <a:pPr marL="0" indent="0">
              <a:buNone/>
            </a:pPr>
            <a:r>
              <a:rPr lang="cs-CZ" sz="1800" b="1" dirty="0" smtClean="0"/>
              <a:t>Škvára</a:t>
            </a:r>
          </a:p>
          <a:p>
            <a:pPr marL="0" indent="0">
              <a:buNone/>
            </a:pPr>
            <a:r>
              <a:rPr lang="cs-CZ" sz="1800" dirty="0" smtClean="0"/>
              <a:t>Zbytek po spalování – mokrý. </a:t>
            </a:r>
            <a:r>
              <a:rPr lang="cs-CZ" sz="1800" dirty="0" err="1" smtClean="0"/>
              <a:t>Předtřídění</a:t>
            </a:r>
            <a:r>
              <a:rPr lang="cs-CZ" sz="1800" dirty="0" smtClean="0"/>
              <a:t> bubnovým sítem, magnetická separace </a:t>
            </a:r>
            <a:r>
              <a:rPr lang="cs-CZ" sz="1800" dirty="0" err="1" smtClean="0"/>
              <a:t>Fe</a:t>
            </a:r>
            <a:r>
              <a:rPr lang="cs-CZ" sz="1800" dirty="0" smtClean="0"/>
              <a:t> kovů</a:t>
            </a:r>
          </a:p>
          <a:p>
            <a:pPr marL="0" indent="0">
              <a:buNone/>
            </a:pPr>
            <a:r>
              <a:rPr lang="cs-CZ" sz="1800" dirty="0" smtClean="0"/>
              <a:t>Podsítná frakce - </a:t>
            </a:r>
            <a:r>
              <a:rPr lang="cs-CZ" sz="1800" dirty="0"/>
              <a:t>magnetická separace </a:t>
            </a:r>
            <a:r>
              <a:rPr lang="cs-CZ" sz="1800" dirty="0" err="1"/>
              <a:t>Fe</a:t>
            </a:r>
            <a:r>
              <a:rPr lang="cs-CZ" sz="1800" dirty="0"/>
              <a:t> </a:t>
            </a:r>
            <a:r>
              <a:rPr lang="cs-CZ" sz="1800" dirty="0" smtClean="0"/>
              <a:t>kovů, pak indukční separace neželezných kovů</a:t>
            </a:r>
            <a:endParaRPr lang="cs-CZ" sz="1800" b="1" dirty="0"/>
          </a:p>
          <a:p>
            <a:pPr marL="0" indent="0">
              <a:buNone/>
            </a:pPr>
            <a:endParaRPr lang="cs-CZ" sz="1800" b="1" dirty="0" smtClean="0"/>
          </a:p>
          <a:p>
            <a:pPr marL="0" indent="0">
              <a:buNone/>
            </a:pPr>
            <a:r>
              <a:rPr lang="cs-CZ" sz="1800" dirty="0" smtClean="0"/>
              <a:t>Kovy následně předávány k dalšímu využití, frakce škváry použitelné k </a:t>
            </a:r>
            <a:r>
              <a:rPr lang="cs-CZ" sz="1800" dirty="0" err="1" smtClean="0"/>
              <a:t>tech</a:t>
            </a:r>
            <a:r>
              <a:rPr lang="cs-CZ" sz="1800" dirty="0" smtClean="0"/>
              <a:t>. zabezpečení skládek, skládkovány, po certifikaci použitelné jako stavební materiál</a:t>
            </a:r>
          </a:p>
        </p:txBody>
      </p:sp>
    </p:spTree>
    <p:extLst>
      <p:ext uri="{BB962C8B-B14F-4D97-AF65-F5344CB8AC3E}">
        <p14:creationId xmlns:p14="http://schemas.microsoft.com/office/powerpoint/2010/main" val="28259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/>
              <a:t>TERMIZO Liberec, </a:t>
            </a:r>
            <a:r>
              <a:rPr lang="cs-CZ" sz="1600" dirty="0"/>
              <a:t>http://</a:t>
            </a:r>
            <a:r>
              <a:rPr lang="cs-CZ" sz="1600" dirty="0" smtClean="0"/>
              <a:t>www.termizo.mvv.cz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25" y="1052736"/>
            <a:ext cx="689824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1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/>
              <a:t>TERMIZO Liberec, </a:t>
            </a:r>
            <a:r>
              <a:rPr lang="cs-CZ" sz="1600" dirty="0"/>
              <a:t>http://</a:t>
            </a:r>
            <a:r>
              <a:rPr lang="cs-CZ" sz="1600" dirty="0" smtClean="0"/>
              <a:t>www.termizo.mvv.cz</a:t>
            </a:r>
            <a:endParaRPr lang="cs-CZ" sz="2800" dirty="0"/>
          </a:p>
        </p:txBody>
      </p:sp>
      <p:pic>
        <p:nvPicPr>
          <p:cNvPr id="6146" name="Picture 2" descr="D:\Data\MILAN\ekoinoprezentace\zevo\schema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899412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5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/>
              <a:t>TERMIZO Liberec, </a:t>
            </a:r>
            <a:r>
              <a:rPr lang="cs-CZ" sz="1600" dirty="0"/>
              <a:t>http://</a:t>
            </a:r>
            <a:r>
              <a:rPr lang="cs-CZ" sz="1600" dirty="0" smtClean="0"/>
              <a:t>www.termizo.mvv.cz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D:\Data\MILAN\ekoinoprezentace\zevo\schem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37616"/>
            <a:ext cx="7272808" cy="515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3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Energetické využití odpadů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800" dirty="0" smtClean="0"/>
              <a:t>spalovna X zařízení na energetické využití odpadu</a:t>
            </a:r>
          </a:p>
          <a:p>
            <a:endParaRPr lang="cs-CZ" sz="2800" dirty="0"/>
          </a:p>
          <a:p>
            <a:r>
              <a:rPr lang="cs-CZ" sz="2800" dirty="0" smtClean="0"/>
              <a:t>ze zákona (příloha 12) – </a:t>
            </a:r>
            <a:r>
              <a:rPr lang="cs-CZ" sz="2800" dirty="0" err="1" smtClean="0"/>
              <a:t>energ</a:t>
            </a:r>
            <a:r>
              <a:rPr lang="cs-CZ" sz="2800" dirty="0" smtClean="0"/>
              <a:t>. účinnost </a:t>
            </a:r>
            <a:r>
              <a:rPr lang="en-US" sz="2800" dirty="0" smtClean="0"/>
              <a:t> 65</a:t>
            </a:r>
            <a:r>
              <a:rPr lang="cs-CZ" sz="2800" dirty="0" smtClean="0"/>
              <a:t>% - hranice</a:t>
            </a:r>
          </a:p>
          <a:p>
            <a:pPr lvl="1"/>
            <a:r>
              <a:rPr lang="cs-CZ" sz="2400" dirty="0" smtClean="0"/>
              <a:t>vyšší účinnost - jedná se o energetické využití</a:t>
            </a:r>
          </a:p>
          <a:p>
            <a:pPr lvl="1"/>
            <a:r>
              <a:rPr lang="cs-CZ" sz="2400" dirty="0" smtClean="0"/>
              <a:t>nižší účinnost = spalování</a:t>
            </a:r>
          </a:p>
          <a:p>
            <a:pPr lvl="1"/>
            <a:endParaRPr lang="cs-CZ" sz="2400" dirty="0"/>
          </a:p>
          <a:p>
            <a:pPr marL="0" indent="0">
              <a:buNone/>
            </a:pPr>
            <a:r>
              <a:rPr lang="cs-CZ" dirty="0" smtClean="0"/>
              <a:t>komunální odpad	– redukce objemu na 10%</a:t>
            </a:r>
          </a:p>
          <a:p>
            <a:pPr marL="0" indent="0">
              <a:buNone/>
            </a:pPr>
            <a:r>
              <a:rPr lang="cs-CZ" dirty="0" smtClean="0"/>
              <a:t>			– redukce hmotnosti na 30%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3000" dirty="0" smtClean="0"/>
              <a:t>V ČR v provozu 3 zařízení na energetické využití KO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02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/>
              <a:t>TERMIZO Liberec, </a:t>
            </a:r>
            <a:r>
              <a:rPr lang="cs-CZ" sz="1600" dirty="0"/>
              <a:t>http://</a:t>
            </a:r>
            <a:r>
              <a:rPr lang="cs-CZ" sz="1600" dirty="0" smtClean="0"/>
              <a:t>www.termizo.mvv.cz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videa 1</a:t>
            </a:r>
          </a:p>
          <a:p>
            <a:r>
              <a:rPr lang="cs-CZ" dirty="0"/>
              <a:t>videa </a:t>
            </a:r>
            <a:r>
              <a:rPr lang="cs-CZ" dirty="0" smtClean="0"/>
              <a:t>1</a:t>
            </a:r>
          </a:p>
          <a:p>
            <a:r>
              <a:rPr lang="cs-CZ" dirty="0"/>
              <a:t>videa </a:t>
            </a:r>
            <a:r>
              <a:rPr lang="cs-CZ" dirty="0" smtClean="0"/>
              <a:t>1</a:t>
            </a:r>
          </a:p>
          <a:p>
            <a:r>
              <a:rPr lang="cs-CZ" dirty="0"/>
              <a:t>videa </a:t>
            </a:r>
            <a:r>
              <a:rPr lang="cs-CZ" dirty="0" smtClean="0"/>
              <a:t>1</a:t>
            </a:r>
          </a:p>
          <a:p>
            <a:r>
              <a:rPr lang="cs-CZ" dirty="0"/>
              <a:t>videa </a:t>
            </a:r>
            <a:r>
              <a:rPr lang="cs-CZ" dirty="0" smtClean="0"/>
              <a:t>1</a:t>
            </a:r>
          </a:p>
          <a:p>
            <a:r>
              <a:rPr lang="cs-CZ" dirty="0"/>
              <a:t>videa 1</a:t>
            </a:r>
          </a:p>
        </p:txBody>
      </p:sp>
    </p:spTree>
    <p:extLst>
      <p:ext uri="{BB962C8B-B14F-4D97-AF65-F5344CB8AC3E}">
        <p14:creationId xmlns:p14="http://schemas.microsoft.com/office/powerpoint/2010/main" val="30453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/>
              <a:t>TERMIZO Liberec, </a:t>
            </a:r>
            <a:r>
              <a:rPr lang="cs-CZ" sz="1600" dirty="0"/>
              <a:t>http://</a:t>
            </a:r>
            <a:r>
              <a:rPr lang="cs-CZ" sz="1600" dirty="0" smtClean="0"/>
              <a:t>www.termizo.mvv.cz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Čištění </a:t>
            </a:r>
            <a:r>
              <a:rPr lang="cs-CZ" sz="2800" b="1" dirty="0" smtClean="0"/>
              <a:t>spalin:</a:t>
            </a:r>
            <a:endParaRPr lang="cs-CZ" b="1" dirty="0" smtClean="0"/>
          </a:p>
          <a:p>
            <a:r>
              <a:rPr lang="cs-CZ" sz="2400" dirty="0" smtClean="0"/>
              <a:t>redukce </a:t>
            </a:r>
            <a:r>
              <a:rPr lang="cs-CZ" sz="2400" dirty="0"/>
              <a:t>oxidů dusíku (</a:t>
            </a:r>
            <a:r>
              <a:rPr lang="cs-CZ" sz="2400" dirty="0" err="1"/>
              <a:t>NO</a:t>
            </a:r>
            <a:r>
              <a:rPr lang="cs-CZ" sz="2400" baseline="-25000" dirty="0" err="1"/>
              <a:t>x</a:t>
            </a:r>
            <a:r>
              <a:rPr lang="cs-CZ" sz="2400" dirty="0" smtClean="0"/>
              <a:t>)</a:t>
            </a:r>
          </a:p>
          <a:p>
            <a:pPr lvl="1"/>
            <a:r>
              <a:rPr lang="cs-CZ" sz="2000" dirty="0" err="1" smtClean="0"/>
              <a:t>SNKR</a:t>
            </a:r>
            <a:r>
              <a:rPr lang="cs-CZ" sz="2000" dirty="0" smtClean="0"/>
              <a:t> - nástřik čpavkové vody do kotle (850 – </a:t>
            </a:r>
            <a:r>
              <a:rPr lang="cs-CZ" sz="2000" dirty="0" err="1" smtClean="0"/>
              <a:t>950°C</a:t>
            </a:r>
            <a:r>
              <a:rPr lang="cs-CZ" sz="2000" dirty="0" smtClean="0"/>
              <a:t>) </a:t>
            </a:r>
            <a:endParaRPr lang="cs-CZ" sz="2000" dirty="0"/>
          </a:p>
          <a:p>
            <a:r>
              <a:rPr lang="cs-CZ" sz="2400" dirty="0"/>
              <a:t>zachycení </a:t>
            </a:r>
            <a:r>
              <a:rPr lang="cs-CZ" sz="2400" dirty="0" smtClean="0"/>
              <a:t>popílku</a:t>
            </a:r>
          </a:p>
          <a:p>
            <a:pPr lvl="1"/>
            <a:r>
              <a:rPr lang="cs-CZ" sz="2000" dirty="0" smtClean="0"/>
              <a:t>kotel, elektrofiltr</a:t>
            </a:r>
            <a:endParaRPr lang="cs-CZ" sz="2000" dirty="0"/>
          </a:p>
          <a:p>
            <a:r>
              <a:rPr lang="cs-CZ" sz="2400" dirty="0"/>
              <a:t>katalytický rozklad organických látek </a:t>
            </a:r>
            <a:r>
              <a:rPr lang="cs-CZ" sz="2400" dirty="0" err="1" smtClean="0"/>
              <a:t>PCDD</a:t>
            </a:r>
            <a:r>
              <a:rPr lang="cs-CZ" sz="2400" dirty="0" smtClean="0"/>
              <a:t>/F</a:t>
            </a:r>
          </a:p>
          <a:p>
            <a:pPr lvl="1"/>
            <a:r>
              <a:rPr lang="cs-CZ" sz="2000" dirty="0" smtClean="0"/>
              <a:t>textilní filtry s katalyzátorem (</a:t>
            </a:r>
            <a:r>
              <a:rPr lang="en-US" sz="2000" dirty="0" smtClean="0"/>
              <a:t>&lt;200</a:t>
            </a:r>
            <a:r>
              <a:rPr lang="cs-CZ" sz="2000" dirty="0" smtClean="0"/>
              <a:t>°C)</a:t>
            </a:r>
            <a:endParaRPr lang="cs-CZ" sz="2000" dirty="0"/>
          </a:p>
          <a:p>
            <a:r>
              <a:rPr lang="cs-CZ" sz="2400" dirty="0" smtClean="0"/>
              <a:t>odstranění </a:t>
            </a:r>
            <a:r>
              <a:rPr lang="cs-CZ" sz="2400" dirty="0"/>
              <a:t>anorganických složek </a:t>
            </a:r>
            <a:r>
              <a:rPr lang="cs-CZ" sz="2400" dirty="0" smtClean="0"/>
              <a:t>ze spalin</a:t>
            </a:r>
          </a:p>
          <a:p>
            <a:pPr lvl="1"/>
            <a:r>
              <a:rPr lang="cs-CZ" sz="2000" dirty="0" smtClean="0"/>
              <a:t>vypírání vodou (210 -</a:t>
            </a:r>
            <a:r>
              <a:rPr lang="en-US" sz="2000" dirty="0" smtClean="0"/>
              <a:t>&gt;</a:t>
            </a:r>
            <a:r>
              <a:rPr lang="cs-CZ" sz="2000" dirty="0" err="1" smtClean="0"/>
              <a:t>65°C</a:t>
            </a:r>
            <a:r>
              <a:rPr lang="cs-CZ" sz="2000" dirty="0" smtClean="0"/>
              <a:t>) – převážně </a:t>
            </a:r>
            <a:r>
              <a:rPr lang="cs-CZ" sz="2000" dirty="0" err="1" smtClean="0"/>
              <a:t>HCl</a:t>
            </a:r>
            <a:r>
              <a:rPr lang="cs-CZ" sz="2000" dirty="0" smtClean="0"/>
              <a:t> </a:t>
            </a:r>
            <a:r>
              <a:rPr lang="cs-CZ" sz="2000" dirty="0" err="1" smtClean="0"/>
              <a:t>apod</a:t>
            </a:r>
            <a:r>
              <a:rPr lang="cs-CZ" sz="2000" dirty="0" smtClean="0"/>
              <a:t>, těžké kovy + zbytky popílku</a:t>
            </a:r>
          </a:p>
          <a:p>
            <a:pPr lvl="1"/>
            <a:r>
              <a:rPr lang="cs-CZ" sz="2000" dirty="0" smtClean="0"/>
              <a:t>vypírka roztokem </a:t>
            </a:r>
            <a:r>
              <a:rPr lang="cs-CZ" sz="2000" dirty="0" err="1" smtClean="0"/>
              <a:t>NaOH</a:t>
            </a:r>
            <a:r>
              <a:rPr lang="cs-CZ" sz="2000" dirty="0" smtClean="0"/>
              <a:t> – </a:t>
            </a:r>
            <a:r>
              <a:rPr lang="cs-CZ" sz="2000" dirty="0" err="1" smtClean="0"/>
              <a:t>SO</a:t>
            </a:r>
            <a:r>
              <a:rPr lang="cs-CZ" sz="2000" baseline="-25000" dirty="0" err="1" smtClean="0"/>
              <a:t>2</a:t>
            </a:r>
            <a:r>
              <a:rPr lang="cs-CZ" sz="2000" dirty="0" smtClean="0"/>
              <a:t> a </a:t>
            </a:r>
            <a:r>
              <a:rPr lang="cs-CZ" sz="2000" dirty="0" err="1" smtClean="0"/>
              <a:t>SO</a:t>
            </a:r>
            <a:r>
              <a:rPr lang="cs-CZ" sz="2000" baseline="-25000" dirty="0" err="1" smtClean="0"/>
              <a:t>3</a:t>
            </a:r>
            <a:r>
              <a:rPr lang="cs-CZ" sz="2000" dirty="0" smtClean="0"/>
              <a:t> </a:t>
            </a:r>
          </a:p>
          <a:p>
            <a:pPr lvl="1"/>
            <a:r>
              <a:rPr lang="cs-CZ" sz="2000" dirty="0" smtClean="0"/>
              <a:t>odloučení aerosolů (</a:t>
            </a:r>
            <a:r>
              <a:rPr lang="cs-CZ" sz="2000" dirty="0" err="1" smtClean="0"/>
              <a:t>Venturiho</a:t>
            </a:r>
            <a:r>
              <a:rPr lang="cs-CZ" sz="2000" dirty="0" smtClean="0"/>
              <a:t> pračky)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633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/>
              <a:t>TERMIZO Liberec, </a:t>
            </a:r>
            <a:r>
              <a:rPr lang="cs-CZ" sz="1600" dirty="0"/>
              <a:t>http://</a:t>
            </a:r>
            <a:r>
              <a:rPr lang="cs-CZ" sz="1600" dirty="0" smtClean="0"/>
              <a:t>www.termizo.mvv.cz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507288" cy="4752528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Zpracování tuhých zbytků:</a:t>
            </a:r>
            <a:endParaRPr lang="cs-CZ" b="1" dirty="0" smtClean="0"/>
          </a:p>
          <a:p>
            <a:r>
              <a:rPr lang="cs-CZ" sz="2400" dirty="0" smtClean="0"/>
              <a:t>struska se promývá vodu) odstranění </a:t>
            </a:r>
            <a:r>
              <a:rPr lang="cs-CZ" sz="2400" dirty="0" err="1" smtClean="0"/>
              <a:t>rozp</a:t>
            </a:r>
            <a:r>
              <a:rPr lang="cs-CZ" sz="2400" dirty="0" smtClean="0"/>
              <a:t>. zbytků solí)</a:t>
            </a:r>
          </a:p>
          <a:p>
            <a:pPr lvl="1"/>
            <a:r>
              <a:rPr lang="cs-CZ" sz="2000" dirty="0" smtClean="0"/>
              <a:t>ukládá se v bunkru strusky</a:t>
            </a:r>
          </a:p>
          <a:p>
            <a:r>
              <a:rPr lang="cs-CZ" sz="2400" dirty="0" smtClean="0"/>
              <a:t>popílek se promývá kyselou vodou z 1. stupně praní</a:t>
            </a:r>
          </a:p>
          <a:p>
            <a:pPr lvl="1"/>
            <a:r>
              <a:rPr lang="cs-CZ" sz="2000" dirty="0" smtClean="0"/>
              <a:t>po odvodnění se mísí se struskou</a:t>
            </a:r>
          </a:p>
          <a:p>
            <a:pPr lvl="1"/>
            <a:r>
              <a:rPr lang="cs-CZ" sz="2000" dirty="0" smtClean="0"/>
              <a:t>z těchto zbytků se mechanicky a </a:t>
            </a:r>
            <a:r>
              <a:rPr lang="cs-CZ" sz="2000" dirty="0" err="1" smtClean="0"/>
              <a:t>elektomagneticky</a:t>
            </a:r>
            <a:r>
              <a:rPr lang="cs-CZ" sz="2000" dirty="0" smtClean="0"/>
              <a:t> odstraní </a:t>
            </a:r>
            <a:r>
              <a:rPr lang="cs-CZ" sz="2000" dirty="0" err="1" smtClean="0"/>
              <a:t>Fe</a:t>
            </a:r>
            <a:r>
              <a:rPr lang="cs-CZ" sz="2000" dirty="0" smtClean="0"/>
              <a:t> materiály</a:t>
            </a:r>
            <a:endParaRPr lang="cs-CZ" sz="2000" dirty="0"/>
          </a:p>
          <a:p>
            <a:pPr marL="0" indent="0">
              <a:buNone/>
            </a:pPr>
            <a:endParaRPr lang="cs-CZ" sz="1800" b="1" dirty="0" smtClean="0"/>
          </a:p>
          <a:p>
            <a:pPr marL="0" indent="0">
              <a:buNone/>
            </a:pPr>
            <a:r>
              <a:rPr lang="cs-CZ" sz="2400" b="1" dirty="0" smtClean="0"/>
              <a:t>Zpracování technologických vod:</a:t>
            </a:r>
            <a:endParaRPr lang="cs-CZ" sz="2400" b="1" dirty="0"/>
          </a:p>
          <a:p>
            <a:pPr lvl="1"/>
            <a:r>
              <a:rPr lang="cs-CZ" sz="2000" dirty="0" smtClean="0"/>
              <a:t>neutralizace (vápenným mlékem, Ca(OH)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smtClean="0"/>
              <a:t>srážení kovových iontů přídavkem </a:t>
            </a:r>
            <a:r>
              <a:rPr lang="cs-CZ" sz="2000" dirty="0" err="1" smtClean="0"/>
              <a:t>Na</a:t>
            </a:r>
            <a:r>
              <a:rPr lang="cs-CZ" sz="2000" baseline="-25000" dirty="0" err="1" smtClean="0"/>
              <a:t>2</a:t>
            </a:r>
            <a:r>
              <a:rPr lang="cs-CZ" sz="2000" dirty="0" err="1" smtClean="0"/>
              <a:t>S</a:t>
            </a:r>
            <a:r>
              <a:rPr lang="cs-CZ" sz="2000" dirty="0" smtClean="0"/>
              <a:t>, Ca(OH)</a:t>
            </a:r>
            <a:r>
              <a:rPr lang="cs-CZ" sz="2000" baseline="-25000" dirty="0" smtClean="0"/>
              <a:t>2 </a:t>
            </a:r>
            <a:r>
              <a:rPr lang="cs-CZ" sz="2000" dirty="0" smtClean="0"/>
              <a:t>-</a:t>
            </a:r>
            <a:r>
              <a:rPr lang="en-US" sz="2000" dirty="0" smtClean="0"/>
              <a:t>&gt;</a:t>
            </a:r>
            <a:r>
              <a:rPr lang="cs-CZ" sz="2000" dirty="0" smtClean="0"/>
              <a:t> sirníky, hydroxidy</a:t>
            </a:r>
          </a:p>
          <a:p>
            <a:pPr lvl="1"/>
            <a:r>
              <a:rPr lang="cs-CZ" sz="2000" dirty="0" smtClean="0"/>
              <a:t>přídavek </a:t>
            </a:r>
            <a:r>
              <a:rPr lang="cs-CZ" sz="2000" dirty="0" err="1" smtClean="0"/>
              <a:t>FeS</a:t>
            </a:r>
            <a:r>
              <a:rPr lang="cs-CZ" sz="2000" baseline="-25000" dirty="0" err="1" smtClean="0"/>
              <a:t>2</a:t>
            </a:r>
            <a:r>
              <a:rPr lang="cs-CZ" sz="2000" dirty="0" smtClean="0"/>
              <a:t> – vločkování a sedimentace vysrážených kovů</a:t>
            </a:r>
          </a:p>
          <a:p>
            <a:pPr lvl="1"/>
            <a:r>
              <a:rPr lang="cs-CZ" sz="2000" dirty="0" smtClean="0"/>
              <a:t>filtrace – zisk kovonosné suroviny</a:t>
            </a:r>
          </a:p>
        </p:txBody>
      </p:sp>
    </p:spTree>
    <p:extLst>
      <p:ext uri="{BB962C8B-B14F-4D97-AF65-F5344CB8AC3E}">
        <p14:creationId xmlns:p14="http://schemas.microsoft.com/office/powerpoint/2010/main" val="40953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Energetické využití odpadů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 smtClean="0"/>
              <a:t>Logické součásti – stupně - zařízení</a:t>
            </a:r>
          </a:p>
          <a:p>
            <a:r>
              <a:rPr lang="cs-CZ" sz="2800" dirty="0" smtClean="0"/>
              <a:t>1. stupeň – </a:t>
            </a:r>
            <a:r>
              <a:rPr lang="cs-CZ" sz="2800" b="1" dirty="0" smtClean="0"/>
              <a:t>termické v</a:t>
            </a:r>
            <a:r>
              <a:rPr lang="cs-CZ" sz="2800" dirty="0" smtClean="0"/>
              <a:t>yužití – spálení</a:t>
            </a:r>
          </a:p>
          <a:p>
            <a:pPr lvl="1"/>
            <a:r>
              <a:rPr lang="cs-CZ" sz="2400" dirty="0" smtClean="0"/>
              <a:t>bunkr – příjem, skladování a homogenizace, násypky do kotle</a:t>
            </a:r>
          </a:p>
          <a:p>
            <a:pPr lvl="1"/>
            <a:r>
              <a:rPr lang="cs-CZ" sz="2400" dirty="0" smtClean="0"/>
              <a:t>kotel – slouží ke spalování odpadu, většinou roštový typ, rošty různých konstrukcí</a:t>
            </a:r>
          </a:p>
          <a:p>
            <a:r>
              <a:rPr lang="cs-CZ" sz="2800" dirty="0" smtClean="0"/>
              <a:t>2. stupeň – výroba energie</a:t>
            </a:r>
          </a:p>
          <a:p>
            <a:pPr lvl="1"/>
            <a:r>
              <a:rPr lang="cs-CZ" sz="2400" dirty="0" smtClean="0"/>
              <a:t>výroba (a prodej) tepla</a:t>
            </a:r>
          </a:p>
          <a:p>
            <a:pPr lvl="1"/>
            <a:r>
              <a:rPr lang="cs-CZ" sz="2400" dirty="0" smtClean="0"/>
              <a:t>výroba (a prodej) elektřiny, výhodné kombinovat obojí</a:t>
            </a:r>
          </a:p>
          <a:p>
            <a:r>
              <a:rPr lang="cs-CZ" sz="2800" dirty="0" smtClean="0"/>
              <a:t>3. stupeň – čištění spalin, zpracování zbytků</a:t>
            </a:r>
          </a:p>
          <a:p>
            <a:pPr lvl="1"/>
            <a:r>
              <a:rPr lang="cs-CZ" sz="2400" dirty="0" smtClean="0"/>
              <a:t>škvára, popílek (separace </a:t>
            </a:r>
            <a:r>
              <a:rPr lang="cs-CZ" sz="2400" dirty="0" err="1" smtClean="0"/>
              <a:t>Fe</a:t>
            </a:r>
            <a:r>
              <a:rPr lang="cs-CZ" sz="2400" dirty="0" smtClean="0"/>
              <a:t> a </a:t>
            </a:r>
            <a:r>
              <a:rPr lang="cs-CZ" sz="2400" dirty="0" err="1" smtClean="0"/>
              <a:t>ost</a:t>
            </a:r>
            <a:r>
              <a:rPr lang="cs-CZ" sz="2400" dirty="0" smtClean="0"/>
              <a:t>. kovů, produkt a/nebo skládka)</a:t>
            </a:r>
          </a:p>
          <a:p>
            <a:pPr lvl="1"/>
            <a:r>
              <a:rPr lang="cs-CZ" sz="2400" dirty="0" smtClean="0"/>
              <a:t>čištění spalin – různé procesy k odstranění škodlivin</a:t>
            </a:r>
          </a:p>
          <a:p>
            <a:pPr lvl="1"/>
            <a:endParaRPr lang="cs-CZ" sz="2400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7272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 smtClean="0"/>
              <a:t>Možné schéma - příklad</a:t>
            </a:r>
          </a:p>
          <a:p>
            <a:pPr marL="0" indent="0">
              <a:buNone/>
            </a:pPr>
            <a:r>
              <a:rPr lang="cs-CZ" sz="1400" dirty="0" smtClean="0"/>
              <a:t>www.spalovani-odpadu.cz</a:t>
            </a:r>
            <a:endParaRPr lang="cs-CZ" sz="1400" dirty="0"/>
          </a:p>
        </p:txBody>
      </p:sp>
      <p:pic>
        <p:nvPicPr>
          <p:cNvPr id="3074" name="Picture 2" descr="D:\Data\MILAN\ekoinoprezentace\zevo\schema-ze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1" y="188640"/>
            <a:ext cx="9064285" cy="556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2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dirty="0" smtClean="0"/>
              <a:t>Energetické využití odpadů v Evropě</a:t>
            </a:r>
            <a:endParaRPr lang="cs-CZ" sz="3200" dirty="0"/>
          </a:p>
        </p:txBody>
      </p:sp>
      <p:pic>
        <p:nvPicPr>
          <p:cNvPr id="2050" name="Picture 2" descr="D:\Data\MILAN\ekoinoprezentace\zevo\zevo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58381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5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94116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cs-CZ" sz="2800" dirty="0"/>
              <a:t>V ČR v provozu 3 zařízení na KO:</a:t>
            </a:r>
            <a:br>
              <a:rPr lang="cs-CZ" sz="2800" dirty="0"/>
            </a:br>
            <a:r>
              <a:rPr lang="cs-CZ" sz="2800" dirty="0"/>
              <a:t>Praha (ZEVO), Liberec (TERMIZO), Brno (SAKO)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54384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9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/>
              <a:t>ZEVO (Praha, Malešice), před r. </a:t>
            </a:r>
            <a:r>
              <a:rPr lang="cs-CZ" sz="2800" dirty="0" smtClean="0"/>
              <a:t>2007                </a:t>
            </a:r>
            <a:r>
              <a:rPr lang="cs-CZ" sz="1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hlinkClick r:id="rId2" action="ppaction://hlinkfile"/>
              </a:rPr>
              <a:t>schema.jpg</a:t>
            </a:r>
            <a:endParaRPr lang="cs-CZ" sz="28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074" name="Picture 2" descr="H:\1zozp\odpady\schem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84" y="1600200"/>
            <a:ext cx="733583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8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 smtClean="0"/>
              <a:t>ZEVO (Praha, Malešice)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4 kotle, každý až </a:t>
            </a:r>
            <a:r>
              <a:rPr lang="cs-CZ" sz="2800" dirty="0"/>
              <a:t>15 tun odpadu za </a:t>
            </a:r>
            <a:r>
              <a:rPr lang="cs-CZ" sz="2800" dirty="0" smtClean="0"/>
              <a:t>hodinu, jeden vždy v rezervě</a:t>
            </a:r>
          </a:p>
          <a:p>
            <a:r>
              <a:rPr lang="cs-CZ" sz="2800" dirty="0" smtClean="0"/>
              <a:t>kotel až </a:t>
            </a:r>
            <a:r>
              <a:rPr lang="cs-CZ" sz="2800" dirty="0"/>
              <a:t>36 </a:t>
            </a:r>
            <a:r>
              <a:rPr lang="cs-CZ" sz="2800" dirty="0" smtClean="0"/>
              <a:t>t/h páry,  </a:t>
            </a:r>
            <a:r>
              <a:rPr lang="cs-CZ" sz="2800" dirty="0"/>
              <a:t>235 °</a:t>
            </a:r>
            <a:r>
              <a:rPr lang="cs-CZ" sz="2800" dirty="0" smtClean="0"/>
              <a:t>C, P = 1,37 </a:t>
            </a:r>
            <a:r>
              <a:rPr lang="cs-CZ" sz="2800" dirty="0" err="1"/>
              <a:t>MPa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Pára </a:t>
            </a:r>
            <a:r>
              <a:rPr lang="cs-CZ" sz="2800" dirty="0"/>
              <a:t>je dodávána do energetické </a:t>
            </a:r>
            <a:r>
              <a:rPr lang="cs-CZ" sz="2800" dirty="0" smtClean="0"/>
              <a:t>sítě</a:t>
            </a:r>
            <a:br>
              <a:rPr lang="cs-CZ" sz="2800" dirty="0" smtClean="0"/>
            </a:br>
            <a:r>
              <a:rPr lang="cs-CZ" sz="2800" dirty="0" smtClean="0"/>
              <a:t>při 220 </a:t>
            </a:r>
            <a:r>
              <a:rPr lang="cs-CZ" sz="2800" dirty="0"/>
              <a:t>000 </a:t>
            </a:r>
            <a:r>
              <a:rPr lang="cs-CZ" sz="2800" dirty="0" smtClean="0"/>
              <a:t>tun odpadu/rok - 1,2 </a:t>
            </a:r>
            <a:r>
              <a:rPr lang="cs-CZ" sz="2800" dirty="0"/>
              <a:t>x 106 </a:t>
            </a:r>
            <a:r>
              <a:rPr lang="cs-CZ" sz="2800" dirty="0" smtClean="0"/>
              <a:t>GJ</a:t>
            </a:r>
          </a:p>
          <a:p>
            <a:r>
              <a:rPr lang="cs-CZ" sz="2800" dirty="0" smtClean="0"/>
              <a:t>Využitím kapacity </a:t>
            </a:r>
            <a:r>
              <a:rPr lang="cs-CZ" sz="2800" dirty="0"/>
              <a:t>310 000 </a:t>
            </a:r>
            <a:r>
              <a:rPr lang="cs-CZ" sz="2800" dirty="0" smtClean="0"/>
              <a:t>tun/rok KO - </a:t>
            </a:r>
            <a:br>
              <a:rPr lang="cs-CZ" sz="2800" dirty="0" smtClean="0"/>
            </a:br>
            <a:r>
              <a:rPr lang="cs-CZ" sz="2800" dirty="0" smtClean="0"/>
              <a:t>cca 78 000 tun škváry</a:t>
            </a:r>
            <a:br>
              <a:rPr lang="cs-CZ" sz="2800" dirty="0" smtClean="0"/>
            </a:br>
            <a:r>
              <a:rPr lang="cs-CZ" sz="2800" dirty="0" smtClean="0"/>
              <a:t>cca 8 </a:t>
            </a:r>
            <a:r>
              <a:rPr lang="cs-CZ" sz="2800" dirty="0"/>
              <a:t>000 tun tuhého odpadu z čištění </a:t>
            </a:r>
            <a:r>
              <a:rPr lang="cs-CZ" sz="2800" dirty="0" smtClean="0"/>
              <a:t>plynu</a:t>
            </a:r>
          </a:p>
          <a:p>
            <a:r>
              <a:rPr lang="cs-CZ" sz="2800" dirty="0" smtClean="0"/>
              <a:t>7 </a:t>
            </a:r>
            <a:r>
              <a:rPr lang="cs-CZ" sz="2800" dirty="0"/>
              <a:t>500 tun železného šrotu</a:t>
            </a:r>
            <a:r>
              <a:rPr lang="cs-CZ" sz="2800" dirty="0" smtClean="0"/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5513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/>
              <a:t>ZEVO (Praha, Malešice), </a:t>
            </a:r>
            <a:r>
              <a:rPr lang="cs-CZ" sz="2800" dirty="0" smtClean="0"/>
              <a:t>2000 - </a:t>
            </a:r>
            <a:r>
              <a:rPr lang="cs-CZ" sz="2800" dirty="0"/>
              <a:t>2007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Zařízení </a:t>
            </a:r>
            <a:r>
              <a:rPr lang="cs-CZ" sz="2800" dirty="0"/>
              <a:t>pro čištění </a:t>
            </a:r>
            <a:r>
              <a:rPr lang="cs-CZ" sz="2800" dirty="0" smtClean="0"/>
              <a:t>spalin</a:t>
            </a:r>
          </a:p>
          <a:p>
            <a:pPr marL="0" indent="0">
              <a:buNone/>
            </a:pPr>
            <a:r>
              <a:rPr lang="cs-CZ" sz="1800" dirty="0" smtClean="0"/>
              <a:t>Dvoustupňové </a:t>
            </a:r>
            <a:r>
              <a:rPr lang="cs-CZ" sz="1800" dirty="0"/>
              <a:t>vypírání spalin zbavených </a:t>
            </a:r>
            <a:r>
              <a:rPr lang="cs-CZ" sz="1800" dirty="0" smtClean="0"/>
              <a:t>prachu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Každý </a:t>
            </a:r>
            <a:r>
              <a:rPr lang="cs-CZ" sz="1800" dirty="0"/>
              <a:t>kotel má samostatnou linku na čištění spalin.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Sestava: rozprašovací sušárna, elektrofiltr, pračka </a:t>
            </a:r>
            <a:r>
              <a:rPr lang="cs-CZ" sz="1800" dirty="0"/>
              <a:t>s odlučovačem kapek, </a:t>
            </a:r>
            <a:r>
              <a:rPr lang="cs-CZ" sz="1800" dirty="0" smtClean="0"/>
              <a:t>směšovač </a:t>
            </a:r>
            <a:r>
              <a:rPr lang="cs-CZ" sz="1800" dirty="0"/>
              <a:t>spalin, </a:t>
            </a:r>
            <a:r>
              <a:rPr lang="cs-CZ" sz="1800" dirty="0" smtClean="0"/>
              <a:t>parní ohřívač spalin, kouřový ventilátor. </a:t>
            </a:r>
            <a:r>
              <a:rPr lang="cs-CZ" sz="1800" dirty="0"/>
              <a:t>Spaliny z kotle mají teplotu 230°C - 270°C a obsahují SO</a:t>
            </a:r>
            <a:r>
              <a:rPr lang="cs-CZ" sz="1800" baseline="-25000" dirty="0"/>
              <a:t>2</a:t>
            </a:r>
            <a:r>
              <a:rPr lang="cs-CZ" sz="1800" dirty="0"/>
              <a:t>, </a:t>
            </a:r>
            <a:r>
              <a:rPr lang="cs-CZ" sz="1800" dirty="0" err="1"/>
              <a:t>HCl</a:t>
            </a:r>
            <a:r>
              <a:rPr lang="cs-CZ" sz="1800" dirty="0"/>
              <a:t>, HF, pevné částice, </a:t>
            </a:r>
            <a:r>
              <a:rPr lang="cs-CZ" sz="1800" dirty="0" smtClean="0"/>
              <a:t>oxidy N, S, C, </a:t>
            </a:r>
            <a:r>
              <a:rPr lang="cs-CZ" sz="1800" dirty="0"/>
              <a:t>těžké </a:t>
            </a:r>
            <a:r>
              <a:rPr lang="cs-CZ" sz="1800" dirty="0" smtClean="0"/>
              <a:t>kovy - </a:t>
            </a:r>
            <a:r>
              <a:rPr lang="cs-CZ" sz="1800" dirty="0"/>
              <a:t>zejména </a:t>
            </a:r>
            <a:r>
              <a:rPr lang="cs-CZ" sz="1800" dirty="0" smtClean="0"/>
              <a:t>rtuť a její sloučeniny, polychlorované </a:t>
            </a:r>
            <a:r>
              <a:rPr lang="cs-CZ" sz="1800" dirty="0" err="1"/>
              <a:t>dibenzo</a:t>
            </a:r>
            <a:r>
              <a:rPr lang="cs-CZ" sz="1800" dirty="0"/>
              <a:t>-p-dioxiny a </a:t>
            </a:r>
            <a:r>
              <a:rPr lang="cs-CZ" sz="1800" dirty="0" err="1"/>
              <a:t>dibenzofurany</a:t>
            </a:r>
            <a:r>
              <a:rPr lang="cs-CZ" sz="1800" dirty="0"/>
              <a:t> a další </a:t>
            </a:r>
            <a:r>
              <a:rPr lang="cs-CZ" sz="1800" dirty="0" smtClean="0"/>
              <a:t> látky.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Spaliny – do rozprašovací sušárny, kde je rozprašována </a:t>
            </a:r>
            <a:r>
              <a:rPr lang="cs-CZ" sz="1800" dirty="0"/>
              <a:t>upravená odpadní suspenze z pračky a absorbéru. </a:t>
            </a:r>
            <a:r>
              <a:rPr lang="cs-CZ" sz="1800" dirty="0" smtClean="0"/>
              <a:t>Po odpaření vody </a:t>
            </a:r>
            <a:r>
              <a:rPr lang="cs-CZ" sz="1800" dirty="0"/>
              <a:t>pevné částečky ze suspenze padají na dno </a:t>
            </a:r>
            <a:r>
              <a:rPr lang="cs-CZ" sz="1800" dirty="0" smtClean="0"/>
              <a:t>sušárny a dopravovány </a:t>
            </a:r>
            <a:r>
              <a:rPr lang="cs-CZ" sz="1800" dirty="0"/>
              <a:t>do zásobníku zbytků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r>
              <a:rPr lang="cs-CZ" sz="1800" dirty="0" smtClean="0"/>
              <a:t>Spaliny </a:t>
            </a:r>
            <a:r>
              <a:rPr lang="cs-CZ" sz="1800" dirty="0"/>
              <a:t>vedeny přes tříkomorový </a:t>
            </a:r>
            <a:r>
              <a:rPr lang="cs-CZ" sz="1800" dirty="0" smtClean="0"/>
              <a:t>elektrofiltr, při asi </a:t>
            </a:r>
            <a:r>
              <a:rPr lang="cs-CZ" sz="1800" dirty="0"/>
              <a:t>190°C </a:t>
            </a:r>
            <a:r>
              <a:rPr lang="cs-CZ" sz="1800" dirty="0" smtClean="0"/>
              <a:t>jsou vedeny přes chladič do </a:t>
            </a:r>
            <a:r>
              <a:rPr lang="cs-CZ" sz="1800" dirty="0"/>
              <a:t>pračky. </a:t>
            </a:r>
          </a:p>
        </p:txBody>
      </p:sp>
    </p:spTree>
    <p:extLst>
      <p:ext uri="{BB962C8B-B14F-4D97-AF65-F5344CB8AC3E}">
        <p14:creationId xmlns:p14="http://schemas.microsoft.com/office/powerpoint/2010/main" val="101794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Vlastní 1">
      <a:dk1>
        <a:sysClr val="windowText" lastClr="000000"/>
      </a:dk1>
      <a:lt1>
        <a:sysClr val="window" lastClr="FFFFFF"/>
      </a:lt1>
      <a:dk2>
        <a:srgbClr val="1C2D8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11155</TotalTime>
  <Words>1073</Words>
  <Application>Microsoft Office PowerPoint</Application>
  <PresentationFormat>Předvádění na obrazovce (4:3)</PresentationFormat>
  <Paragraphs>148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systému Office</vt:lpstr>
      <vt:lpstr>Odpady a odpadové hospodářství IV</vt:lpstr>
      <vt:lpstr>Energetické využití odpadů</vt:lpstr>
      <vt:lpstr>Energetické využití odpadů</vt:lpstr>
      <vt:lpstr>Prezentace aplikace PowerPoint</vt:lpstr>
      <vt:lpstr>Energetické využití odpadů v Evropě</vt:lpstr>
      <vt:lpstr>V ČR v provozu 3 zařízení na KO: Praha (ZEVO), Liberec (TERMIZO), Brno (SAKO)</vt:lpstr>
      <vt:lpstr>ZEVO (Praha, Malešice), před r. 2007                schema.jpg</vt:lpstr>
      <vt:lpstr>ZEVO (Praha, Malešice)</vt:lpstr>
      <vt:lpstr>ZEVO (Praha, Malešice), 2000 - 2007</vt:lpstr>
      <vt:lpstr>ZEVO (Praha, Malešice), 2000 - 2007</vt:lpstr>
      <vt:lpstr>ZEVO (Praha, Malešice), 2000 - 2007</vt:lpstr>
      <vt:lpstr>ZEVO (Praha, Malešice), po r. 2007</vt:lpstr>
      <vt:lpstr>ZEVO (Praha, Malešice),  2010</vt:lpstr>
      <vt:lpstr>SAKO Brno</vt:lpstr>
      <vt:lpstr>SAKO Brno</vt:lpstr>
      <vt:lpstr>SAKO Brno</vt:lpstr>
      <vt:lpstr>TERMIZO Liberec, http://www.termizo.mvv.cz</vt:lpstr>
      <vt:lpstr>TERMIZO Liberec, http://www.termizo.mvv.cz</vt:lpstr>
      <vt:lpstr>TERMIZO Liberec, http://www.termizo.mvv.cz</vt:lpstr>
      <vt:lpstr>TERMIZO Liberec, http://www.termizo.mvv.cz</vt:lpstr>
      <vt:lpstr>TERMIZO Liberec, http://www.termizo.mvv.cz</vt:lpstr>
      <vt:lpstr>TERMIZO Liberec, http://www.termizo.mvv.cz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inovovaného předmětu</dc:title>
  <dc:creator>Vladimír Kočí</dc:creator>
  <cp:lastModifiedBy>Brezina Milan</cp:lastModifiedBy>
  <cp:revision>331</cp:revision>
  <dcterms:created xsi:type="dcterms:W3CDTF">2012-05-03T05:54:43Z</dcterms:created>
  <dcterms:modified xsi:type="dcterms:W3CDTF">2013-05-19T06:43:23Z</dcterms:modified>
</cp:coreProperties>
</file>