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1" r:id="rId9"/>
    <p:sldId id="264" r:id="rId10"/>
    <p:sldId id="272" r:id="rId11"/>
    <p:sldId id="265" r:id="rId12"/>
    <p:sldId id="266" r:id="rId13"/>
    <p:sldId id="274" r:id="rId14"/>
    <p:sldId id="275" r:id="rId15"/>
    <p:sldId id="267" r:id="rId16"/>
    <p:sldId id="268" r:id="rId17"/>
    <p:sldId id="270" r:id="rId18"/>
    <p:sldId id="269" r:id="rId19"/>
    <p:sldId id="273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6" autoAdjust="0"/>
    <p:restoredTop sz="94660"/>
  </p:normalViewPr>
  <p:slideViewPr>
    <p:cSldViewPr>
      <p:cViewPr>
        <p:scale>
          <a:sx n="80" d="100"/>
          <a:sy n="80" d="100"/>
        </p:scale>
        <p:origin x="-780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E6D89-7ECD-49F8-A78C-345C1286786C}" type="datetimeFigureOut">
              <a:rPr lang="cs-CZ" smtClean="0"/>
              <a:t>27.5.2013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049B6-9979-438F-9951-8F660695A1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500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411760" y="6453336"/>
            <a:ext cx="2664296" cy="28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algn="l"/>
            <a:r>
              <a:rPr lang="cs-CZ" dirty="0" smtClean="0"/>
              <a:t>Evropský sociální fond</a:t>
            </a:r>
            <a:br>
              <a:rPr lang="cs-CZ" dirty="0" smtClean="0"/>
            </a:br>
            <a:r>
              <a:rPr lang="cs-CZ" dirty="0" smtClean="0"/>
              <a:t>Praha &amp; EU: Investujeme do vaší budoucnosti</a:t>
            </a:r>
          </a:p>
        </p:txBody>
      </p:sp>
    </p:spTree>
    <p:extLst>
      <p:ext uri="{BB962C8B-B14F-4D97-AF65-F5344CB8AC3E}">
        <p14:creationId xmlns:p14="http://schemas.microsoft.com/office/powerpoint/2010/main" val="1222747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9DE074-3B40-4FE0-A273-89145AD23DC9}" type="datetimeFigureOut">
              <a:rPr lang="cs-CZ" smtClean="0"/>
              <a:t>27.5.2013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509168" y="6437585"/>
            <a:ext cx="2664296" cy="28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algn="l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89470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00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25907"/>
            <a:ext cx="2251883" cy="41284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04641"/>
            <a:ext cx="1224136" cy="455379"/>
          </a:xfrm>
          <a:prstGeom prst="rect">
            <a:avLst/>
          </a:prstGeom>
        </p:spPr>
      </p:pic>
      <p:sp>
        <p:nvSpPr>
          <p:cNvPr id="10" name="TextovéPole 9"/>
          <p:cNvSpPr txBox="1"/>
          <p:nvPr userDrawn="1"/>
        </p:nvSpPr>
        <p:spPr>
          <a:xfrm>
            <a:off x="2555776" y="6412630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Evropský sociální fond</a:t>
            </a:r>
            <a:br>
              <a:rPr lang="cs-CZ" sz="1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cs-CZ" sz="1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Praha &amp; EU: Investujeme do vaší budoucnosti</a:t>
            </a:r>
          </a:p>
        </p:txBody>
      </p:sp>
    </p:spTree>
    <p:extLst>
      <p:ext uri="{BB962C8B-B14F-4D97-AF65-F5344CB8AC3E}">
        <p14:creationId xmlns:p14="http://schemas.microsoft.com/office/powerpoint/2010/main" val="24842921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1412776"/>
            <a:ext cx="8496944" cy="936104"/>
          </a:xfrm>
        </p:spPr>
        <p:txBody>
          <a:bodyPr>
            <a:normAutofit/>
          </a:bodyPr>
          <a:lstStyle/>
          <a:p>
            <a:r>
              <a:rPr lang="cs-CZ" dirty="0" smtClean="0"/>
              <a:t>Odpady a odpadové </a:t>
            </a:r>
            <a:r>
              <a:rPr lang="cs-CZ" smtClean="0"/>
              <a:t>hospodářství V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910952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Ing. Milan Březina, CSc.</a:t>
            </a:r>
            <a:br>
              <a:rPr lang="cs-CZ" b="1" dirty="0" smtClean="0">
                <a:solidFill>
                  <a:srgbClr val="FFFF00"/>
                </a:solidFill>
              </a:rPr>
            </a:br>
            <a:r>
              <a:rPr lang="cs-CZ" b="1" dirty="0" smtClean="0"/>
              <a:t>(</a:t>
            </a:r>
            <a:r>
              <a:rPr lang="cs-CZ" b="1" dirty="0"/>
              <a:t>budova </a:t>
            </a:r>
            <a:r>
              <a:rPr lang="cs-CZ" b="1" dirty="0" smtClean="0"/>
              <a:t>A </a:t>
            </a:r>
            <a:r>
              <a:rPr lang="cs-CZ" b="1" dirty="0"/>
              <a:t>1.p. </a:t>
            </a:r>
            <a:r>
              <a:rPr lang="cs-CZ" b="1" dirty="0" smtClean="0"/>
              <a:t>177b, </a:t>
            </a:r>
            <a:r>
              <a:rPr lang="cs-CZ" b="1" dirty="0"/>
              <a:t>tel. </a:t>
            </a:r>
            <a:r>
              <a:rPr lang="cs-CZ" b="1" dirty="0" smtClean="0"/>
              <a:t>4147, Milan.Brezina@vscht.cz)</a:t>
            </a:r>
            <a:br>
              <a:rPr lang="cs-CZ" b="1" dirty="0" smtClean="0"/>
            </a:br>
            <a:r>
              <a:rPr lang="cs-CZ" b="1" dirty="0" smtClean="0"/>
              <a:t>Ústav chemie ochrany prostředí</a:t>
            </a:r>
            <a:endParaRPr lang="cs-CZ" b="1" dirty="0" smtClean="0">
              <a:solidFill>
                <a:srgbClr val="FFFF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123728" y="3140968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FFFF00"/>
                </a:solidFill>
              </a:rPr>
              <a:t>Základy ochrany životního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26138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Skládkování odpadů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075240" cy="4896544"/>
          </a:xfrm>
        </p:spPr>
        <p:txBody>
          <a:bodyPr/>
          <a:lstStyle/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 algn="r">
              <a:buNone/>
            </a:pPr>
            <a:endParaRPr lang="cs-CZ" sz="1600" dirty="0" smtClean="0"/>
          </a:p>
          <a:p>
            <a:pPr marL="0" indent="0" algn="r">
              <a:buNone/>
            </a:pPr>
            <a:r>
              <a:rPr lang="cs-CZ" sz="2000" dirty="0" err="1" smtClean="0"/>
              <a:t>Rumpold</a:t>
            </a:r>
            <a:r>
              <a:rPr lang="cs-CZ" sz="2000" dirty="0" smtClean="0"/>
              <a:t> Stožice</a:t>
            </a: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 algn="r">
              <a:buNone/>
            </a:pPr>
            <a:r>
              <a:rPr lang="cs-CZ" sz="1600" dirty="0" smtClean="0"/>
              <a:t>obr. </a:t>
            </a:r>
            <a:r>
              <a:rPr lang="cs-CZ" sz="1600" dirty="0" err="1" smtClean="0"/>
              <a:t>B.Vodrlind</a:t>
            </a:r>
            <a:endParaRPr lang="cs-CZ" sz="1600" dirty="0" smtClean="0"/>
          </a:p>
          <a:p>
            <a:endParaRPr lang="cs-CZ" sz="2000" dirty="0"/>
          </a:p>
        </p:txBody>
      </p:sp>
      <p:pic>
        <p:nvPicPr>
          <p:cNvPr id="7170" name="Picture 2" descr="D:\Data\MILAN\ekoinoprezentace\rumpoldstoz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23" y="1268760"/>
            <a:ext cx="8814853" cy="460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712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Skládkování odpadů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075240" cy="4896544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 smtClean="0"/>
              <a:t>Vstup: Příjem a evidence odpadu, váha. </a:t>
            </a:r>
            <a:r>
              <a:rPr lang="cs-CZ" sz="2000" dirty="0" smtClean="0"/>
              <a:t>Hutnění odpadu – </a:t>
            </a:r>
            <a:r>
              <a:rPr lang="cs-CZ" sz="2000" dirty="0" err="1" smtClean="0"/>
              <a:t>kompaktor</a:t>
            </a:r>
            <a:r>
              <a:rPr lang="cs-CZ" sz="2000" dirty="0" smtClean="0"/>
              <a:t> (30-40t). Odpad rozhrnuje a hutní až na cca 1000-1200kg/m</a:t>
            </a:r>
            <a:r>
              <a:rPr lang="cs-CZ" sz="2000" baseline="30000" dirty="0" smtClean="0"/>
              <a:t>3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endParaRPr lang="cs-CZ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30001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116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Skládkování odpadů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075240" cy="4896544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 err="1" smtClean="0"/>
              <a:t>Kompaktor</a:t>
            </a:r>
            <a:endParaRPr lang="cs-CZ" sz="2000" baseline="30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endParaRPr lang="cs-CZ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984776" cy="474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567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Skládkování odpadů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075240" cy="4896544"/>
          </a:xfrm>
        </p:spPr>
        <p:txBody>
          <a:bodyPr/>
          <a:lstStyle/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40960" cy="502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650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Skládkování odpadů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075240" cy="4896544"/>
          </a:xfrm>
        </p:spPr>
        <p:txBody>
          <a:bodyPr/>
          <a:lstStyle/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endParaRPr lang="cs-CZ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41958"/>
            <a:ext cx="8224520" cy="509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214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Skládkování odpadů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075240" cy="4896544"/>
          </a:xfrm>
        </p:spPr>
        <p:txBody>
          <a:bodyPr/>
          <a:lstStyle/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Po zaplnění se povrch dalšími vrstvami vyrovná, odvětrá a zatěsní, navrch se upraví rekultivační vrstvy a porost. Prorůstání kořenů vzrostlých stromů izolací existuje.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Monitoring dle normy – sledování kvality </a:t>
            </a:r>
            <a:r>
              <a:rPr lang="cs-CZ" sz="1800" dirty="0"/>
              <a:t>podzemních </a:t>
            </a:r>
            <a:r>
              <a:rPr lang="cs-CZ" sz="1800" dirty="0" smtClean="0"/>
              <a:t>vod </a:t>
            </a:r>
            <a:r>
              <a:rPr lang="cs-CZ" sz="1800" dirty="0"/>
              <a:t>potenciálně </a:t>
            </a:r>
            <a:r>
              <a:rPr lang="cs-CZ" sz="1800" dirty="0" smtClean="0"/>
              <a:t>ohrožených, kvalita a kvantita </a:t>
            </a:r>
            <a:r>
              <a:rPr lang="cs-CZ" sz="1800" dirty="0"/>
              <a:t>výluhových vod ze </a:t>
            </a:r>
            <a:r>
              <a:rPr lang="cs-CZ" sz="1800" dirty="0" smtClean="0"/>
              <a:t>skládky a </a:t>
            </a:r>
            <a:r>
              <a:rPr lang="cs-CZ" sz="1800" dirty="0"/>
              <a:t>skládkového </a:t>
            </a:r>
            <a:r>
              <a:rPr lang="cs-CZ" sz="1800" dirty="0" smtClean="0"/>
              <a:t>plynu, stabilita </a:t>
            </a:r>
            <a:r>
              <a:rPr lang="cs-CZ" sz="1800" dirty="0"/>
              <a:t>skládkového tělesa a jeho </a:t>
            </a:r>
            <a:r>
              <a:rPr lang="cs-CZ" sz="1800" dirty="0" smtClean="0"/>
              <a:t>podloží, neporušenost </a:t>
            </a:r>
            <a:r>
              <a:rPr lang="cs-CZ" sz="1800" dirty="0"/>
              <a:t>foliového </a:t>
            </a:r>
            <a:r>
              <a:rPr lang="cs-CZ" sz="1800" dirty="0" smtClean="0"/>
              <a:t>těsnění. </a:t>
            </a:r>
          </a:p>
          <a:p>
            <a:pPr marL="0" indent="0">
              <a:buNone/>
            </a:pPr>
            <a:r>
              <a:rPr lang="cs-CZ" sz="1800" dirty="0" smtClean="0"/>
              <a:t>Monitoring </a:t>
            </a:r>
            <a:r>
              <a:rPr lang="cs-CZ" sz="1800" dirty="0"/>
              <a:t>po uzavření skládky </a:t>
            </a:r>
            <a:r>
              <a:rPr lang="cs-CZ" sz="1800" dirty="0" smtClean="0"/>
              <a:t>– ze zákona minimálně </a:t>
            </a:r>
            <a:r>
              <a:rPr lang="cs-CZ" sz="1800" dirty="0"/>
              <a:t>30 </a:t>
            </a:r>
            <a:r>
              <a:rPr lang="cs-CZ" sz="1800" dirty="0" smtClean="0"/>
              <a:t>let, z</a:t>
            </a:r>
            <a:r>
              <a:rPr lang="cs-CZ" sz="1800" dirty="0"/>
              <a:t> vlastních zdrojů a ze zdrojů </a:t>
            </a:r>
            <a:r>
              <a:rPr lang="cs-CZ" sz="1800" dirty="0" smtClean="0"/>
              <a:t> rezervy.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227037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2000" dirty="0"/>
              <a:t>Skládky v ČR, </a:t>
            </a:r>
            <a:r>
              <a:rPr lang="cs-CZ" sz="2000" dirty="0" smtClean="0"/>
              <a:t>2010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075240" cy="4896544"/>
          </a:xfrm>
        </p:spPr>
        <p:txBody>
          <a:bodyPr/>
          <a:lstStyle/>
          <a:p>
            <a:pPr marL="0" indent="0">
              <a:buNone/>
            </a:pPr>
            <a:endParaRPr lang="cs-CZ" sz="1800" dirty="0"/>
          </a:p>
        </p:txBody>
      </p:sp>
      <p:pic>
        <p:nvPicPr>
          <p:cNvPr id="4098" name="Picture 2" descr="D:\Data\MILAN\ekoinoprezentace\skladkyO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03" y="1017352"/>
            <a:ext cx="7487997" cy="55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762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2000" dirty="0"/>
              <a:t>Skládky v ČR, </a:t>
            </a:r>
            <a:r>
              <a:rPr lang="cs-CZ" sz="2000" dirty="0" smtClean="0"/>
              <a:t>2010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075240" cy="4896544"/>
          </a:xfrm>
        </p:spPr>
        <p:txBody>
          <a:bodyPr/>
          <a:lstStyle/>
          <a:p>
            <a:pPr marL="0" indent="0">
              <a:buNone/>
            </a:pPr>
            <a:endParaRPr lang="cs-CZ" sz="1800" dirty="0"/>
          </a:p>
        </p:txBody>
      </p:sp>
      <p:pic>
        <p:nvPicPr>
          <p:cNvPr id="4098" name="Picture 2" descr="D:\Data\MILAN\ekoinoprezentace\skladkyO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03" y="1017352"/>
            <a:ext cx="7487997" cy="55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073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2000" dirty="0"/>
              <a:t>Skládky v ČR, </a:t>
            </a:r>
            <a:r>
              <a:rPr lang="cs-CZ" sz="2000" dirty="0" smtClean="0"/>
              <a:t>2010</a:t>
            </a:r>
            <a:endParaRPr lang="cs-CZ" sz="2000" dirty="0"/>
          </a:p>
        </p:txBody>
      </p:sp>
      <p:pic>
        <p:nvPicPr>
          <p:cNvPr id="5122" name="Picture 2" descr="D:\Data\MILAN\ekoinoprezentace\skladkyN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052736"/>
            <a:ext cx="7461177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299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Skládkování odpadů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075240" cy="4896544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/>
              <a:t>Procesy probíhající ve skládkách </a:t>
            </a:r>
            <a:r>
              <a:rPr lang="cs-CZ" sz="2000" dirty="0" smtClean="0"/>
              <a:t> (</a:t>
            </a:r>
            <a:r>
              <a:rPr lang="cs-CZ" sz="1800" dirty="0" smtClean="0"/>
              <a:t>S-OO3)</a:t>
            </a:r>
          </a:p>
          <a:p>
            <a:pPr marL="0" indent="0">
              <a:buNone/>
            </a:pPr>
            <a:r>
              <a:rPr lang="cs-CZ" sz="1800" dirty="0"/>
              <a:t>• aerobní stadium – organická hmota je v přítomnosti vzdušného kyslíku odbourávána aerobními mikroorganismy </a:t>
            </a:r>
            <a:r>
              <a:rPr lang="cs-CZ" sz="1800" dirty="0" smtClean="0"/>
              <a:t>(řádově trvá dny do vyčerpání kyslíku)</a:t>
            </a: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• </a:t>
            </a:r>
            <a:r>
              <a:rPr lang="cs-CZ" sz="1800" dirty="0"/>
              <a:t>anaerobní stadium </a:t>
            </a:r>
            <a:r>
              <a:rPr lang="cs-CZ" sz="1800" dirty="0" err="1"/>
              <a:t>nemethanogenní</a:t>
            </a:r>
            <a:r>
              <a:rPr lang="cs-CZ" sz="1800" dirty="0"/>
              <a:t> – v této tzv</a:t>
            </a:r>
            <a:r>
              <a:rPr lang="cs-CZ" sz="1800" dirty="0" smtClean="0"/>
              <a:t>. „kyselé“ </a:t>
            </a:r>
            <a:r>
              <a:rPr lang="cs-CZ" sz="1800" dirty="0"/>
              <a:t>fázi nebo též ve fázi „kyselinotvorného kvašení“ jsou anaerobními organismy produkovány alifatické </a:t>
            </a:r>
            <a:r>
              <a:rPr lang="cs-CZ" sz="1800" dirty="0" smtClean="0"/>
              <a:t>kyseliny. Průsakové vody obsahují rozpuštěné toxické kovy (ionty). Týdny až měsíce. </a:t>
            </a: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• </a:t>
            </a:r>
            <a:r>
              <a:rPr lang="cs-CZ" sz="1800" dirty="0"/>
              <a:t>anaerobní stadium </a:t>
            </a:r>
            <a:r>
              <a:rPr lang="cs-CZ" sz="1800" dirty="0" err="1"/>
              <a:t>methanogenní</a:t>
            </a:r>
            <a:r>
              <a:rPr lang="cs-CZ" sz="1800" dirty="0"/>
              <a:t> nestabilizované – tj. počáteční stadium rozvoje </a:t>
            </a:r>
            <a:r>
              <a:rPr lang="cs-CZ" sz="1800" dirty="0" err="1"/>
              <a:t>methanogenních</a:t>
            </a:r>
            <a:r>
              <a:rPr lang="cs-CZ" sz="1800" dirty="0"/>
              <a:t> </a:t>
            </a:r>
            <a:r>
              <a:rPr lang="cs-CZ" sz="1800" dirty="0" smtClean="0"/>
              <a:t>mikroorganismů, trvá až dva roky.</a:t>
            </a: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• </a:t>
            </a:r>
            <a:r>
              <a:rPr lang="cs-CZ" sz="1800" dirty="0"/>
              <a:t>anaerobní stadium </a:t>
            </a:r>
            <a:r>
              <a:rPr lang="cs-CZ" sz="1800" dirty="0" err="1"/>
              <a:t>methanogenní</a:t>
            </a:r>
            <a:r>
              <a:rPr lang="cs-CZ" sz="1800" dirty="0"/>
              <a:t> stabilizované – tj. stadium s bohatě rozmnoženou kulturou </a:t>
            </a:r>
            <a:r>
              <a:rPr lang="cs-CZ" sz="1800" dirty="0" err="1"/>
              <a:t>methanogenních</a:t>
            </a:r>
            <a:r>
              <a:rPr lang="cs-CZ" sz="1800" dirty="0"/>
              <a:t> </a:t>
            </a:r>
            <a:r>
              <a:rPr lang="cs-CZ" sz="1800" dirty="0" smtClean="0"/>
              <a:t>mikroorganismů, až do vyčerpání substrátu.</a:t>
            </a: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Vznik bioplynu, špičkové složení </a:t>
            </a:r>
            <a:r>
              <a:rPr lang="pl-PL" sz="1800" dirty="0"/>
              <a:t>74 % CH</a:t>
            </a:r>
            <a:r>
              <a:rPr lang="pl-PL" sz="1800" baseline="-25000" dirty="0"/>
              <a:t>4</a:t>
            </a:r>
            <a:r>
              <a:rPr lang="pl-PL" sz="1800" dirty="0"/>
              <a:t> </a:t>
            </a:r>
            <a:r>
              <a:rPr lang="pl-PL" sz="1800" dirty="0" smtClean="0"/>
              <a:t> </a:t>
            </a:r>
            <a:r>
              <a:rPr lang="pl-PL" sz="1800" dirty="0"/>
              <a:t>a 26 % CO</a:t>
            </a:r>
            <a:r>
              <a:rPr lang="pl-PL" sz="1800" baseline="-25000" dirty="0"/>
              <a:t>2</a:t>
            </a:r>
            <a:r>
              <a:rPr lang="pl-PL" sz="1800" dirty="0"/>
              <a:t> (% obj</a:t>
            </a:r>
            <a:r>
              <a:rPr lang="pl-PL" sz="1800" dirty="0" smtClean="0"/>
              <a:t>.). Plyn se odčerpává kontrolovanou rychlostí (dle složení plynu) soustavou plynových studní různé konstrukce různě pospojovaných. </a:t>
            </a:r>
          </a:p>
          <a:p>
            <a:pPr marL="0" indent="0">
              <a:buNone/>
            </a:pPr>
            <a:r>
              <a:rPr lang="pl-PL" sz="1800" dirty="0" smtClean="0"/>
              <a:t>Zpracování např. v kogenerační jednotce (el. energie + teplo), vadí obsah sulfanu (díky skládkovaným proteinům, sádrokartonům), Si sloučenin.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3422989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Skládkování odpadů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r>
              <a:rPr lang="cs-CZ" sz="2800" dirty="0" smtClean="0"/>
              <a:t>Nejrozšířenější způsob odstranění odpadů </a:t>
            </a:r>
          </a:p>
          <a:p>
            <a:pPr lvl="1"/>
            <a:r>
              <a:rPr lang="cs-CZ" sz="2000" dirty="0"/>
              <a:t>Investičně nejdostupnější zařízení na odstraňování </a:t>
            </a:r>
            <a:r>
              <a:rPr lang="cs-CZ" sz="2000" dirty="0" smtClean="0"/>
              <a:t>odpadů, zpočátku poměrně výrazná </a:t>
            </a:r>
            <a:r>
              <a:rPr lang="cs-CZ" sz="2000" dirty="0"/>
              <a:t>orientace na stavbu </a:t>
            </a:r>
            <a:r>
              <a:rPr lang="cs-CZ" sz="2000" dirty="0" smtClean="0"/>
              <a:t>skládek</a:t>
            </a:r>
          </a:p>
          <a:p>
            <a:r>
              <a:rPr lang="cs-CZ" sz="2400" dirty="0" smtClean="0"/>
              <a:t>Na přelomu 80. a 90. let – počet a kvalita skládek - díky špatně zabezpečeným a divokým skládkám situace havarijní</a:t>
            </a:r>
          </a:p>
          <a:p>
            <a:pPr lvl="1"/>
            <a:r>
              <a:rPr lang="cs-CZ" sz="2000" dirty="0" smtClean="0"/>
              <a:t>dříve skládky vznikaly poměrně libovolně bez jasných technických pravidel </a:t>
            </a:r>
          </a:p>
          <a:p>
            <a:pPr lvl="1"/>
            <a:r>
              <a:rPr lang="cs-CZ" sz="2000" dirty="0" smtClean="0"/>
              <a:t>skládkování pak umožnilo rychlý přechod při odstraňování </a:t>
            </a:r>
            <a:r>
              <a:rPr lang="cs-CZ" sz="2000" dirty="0"/>
              <a:t>odpadů </a:t>
            </a:r>
            <a:r>
              <a:rPr lang="cs-CZ" sz="2000" dirty="0" smtClean="0"/>
              <a:t>k řízenému </a:t>
            </a:r>
            <a:r>
              <a:rPr lang="cs-CZ" sz="2000" dirty="0"/>
              <a:t>a monitorovanému ukládání na zabezpečené </a:t>
            </a:r>
            <a:r>
              <a:rPr lang="cs-CZ" sz="2000" dirty="0" smtClean="0"/>
              <a:t>skládky</a:t>
            </a:r>
            <a:endParaRPr lang="cs-CZ" sz="2000" dirty="0"/>
          </a:p>
          <a:p>
            <a:r>
              <a:rPr lang="cs-CZ" sz="2400" dirty="0" smtClean="0"/>
              <a:t>Skládkování odpadů – podléhá normě</a:t>
            </a:r>
          </a:p>
          <a:p>
            <a:pPr lvl="1"/>
            <a:r>
              <a:rPr lang="cs-CZ" sz="2000" dirty="0" smtClean="0"/>
              <a:t>umístění, konstrukce (těsnění, odplynění), evidence</a:t>
            </a:r>
          </a:p>
          <a:p>
            <a:pPr lvl="1"/>
            <a:r>
              <a:rPr lang="cs-CZ" sz="2000" dirty="0" smtClean="0"/>
              <a:t>řada dalších předpisů – EIA, IPPC..</a:t>
            </a:r>
          </a:p>
          <a:p>
            <a:pPr lvl="1"/>
            <a:endParaRPr lang="cs-CZ" sz="2000" dirty="0"/>
          </a:p>
          <a:p>
            <a:pPr marL="457200" lvl="1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48323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Skládkování odpadů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r>
              <a:rPr lang="cs-CZ" sz="2800" dirty="0" smtClean="0"/>
              <a:t>Za ukládání </a:t>
            </a:r>
            <a:r>
              <a:rPr lang="cs-CZ" sz="2800" dirty="0"/>
              <a:t>odpadů na skládky je původce povinen platit </a:t>
            </a:r>
            <a:r>
              <a:rPr lang="cs-CZ" sz="2800" dirty="0" smtClean="0"/>
              <a:t>poplatek</a:t>
            </a:r>
          </a:p>
          <a:p>
            <a:pPr lvl="1"/>
            <a:r>
              <a:rPr lang="cs-CZ" sz="2000" dirty="0" smtClean="0"/>
              <a:t>neplatí se za technologický materiál</a:t>
            </a:r>
            <a:endParaRPr lang="cs-CZ" sz="2400" dirty="0" smtClean="0"/>
          </a:p>
          <a:p>
            <a:pPr lvl="1"/>
            <a:r>
              <a:rPr lang="cs-CZ" sz="2000" dirty="0" smtClean="0"/>
              <a:t>zákaz skládkování baterií a akumulátorů, </a:t>
            </a:r>
            <a:r>
              <a:rPr lang="cs-CZ" sz="2000" dirty="0" err="1" smtClean="0"/>
              <a:t>spec</a:t>
            </a:r>
            <a:r>
              <a:rPr lang="cs-CZ" sz="2000" dirty="0" smtClean="0"/>
              <a:t>. azbest apod.</a:t>
            </a:r>
          </a:p>
          <a:p>
            <a:r>
              <a:rPr lang="cs-CZ" sz="2400" dirty="0" smtClean="0"/>
              <a:t>Poplatek za uložení odpadů na skládku</a:t>
            </a:r>
          </a:p>
          <a:p>
            <a:r>
              <a:rPr lang="cs-CZ" sz="2000" dirty="0" smtClean="0"/>
              <a:t>Základní </a:t>
            </a:r>
            <a:r>
              <a:rPr lang="cs-CZ" sz="2000" dirty="0"/>
              <a:t>složka poplatku </a:t>
            </a:r>
            <a:r>
              <a:rPr lang="cs-CZ" sz="2000" dirty="0" smtClean="0"/>
              <a:t>(za uložení odpadu, v Kč/t, příjem obce)</a:t>
            </a:r>
          </a:p>
          <a:p>
            <a:pPr lvl="1"/>
            <a:r>
              <a:rPr lang="cs-CZ" sz="1800" dirty="0"/>
              <a:t>Komunální a ostatní </a:t>
            </a:r>
            <a:r>
              <a:rPr lang="cs-CZ" sz="1800" dirty="0" smtClean="0"/>
              <a:t>	500</a:t>
            </a:r>
          </a:p>
          <a:p>
            <a:pPr lvl="1"/>
            <a:r>
              <a:rPr lang="cs-CZ" sz="1800" dirty="0"/>
              <a:t>Nebezpečný </a:t>
            </a:r>
            <a:r>
              <a:rPr lang="cs-CZ" sz="1800" dirty="0" smtClean="0"/>
              <a:t>	1700</a:t>
            </a:r>
            <a:endParaRPr lang="cs-CZ" sz="1800" dirty="0"/>
          </a:p>
          <a:p>
            <a:r>
              <a:rPr lang="cs-CZ" sz="2000" dirty="0" smtClean="0"/>
              <a:t>Riziková složka (za </a:t>
            </a:r>
            <a:r>
              <a:rPr lang="cs-CZ" sz="2000" dirty="0"/>
              <a:t>uložení nebezpečného </a:t>
            </a:r>
            <a:r>
              <a:rPr lang="cs-CZ" sz="2000" dirty="0" smtClean="0"/>
              <a:t>odpadu, příjem SFŽP)</a:t>
            </a:r>
          </a:p>
          <a:p>
            <a:pPr lvl="1"/>
            <a:r>
              <a:rPr lang="cs-CZ" sz="1800" dirty="0" smtClean="0"/>
              <a:t>Nebezpečný	4500</a:t>
            </a:r>
          </a:p>
        </p:txBody>
      </p:sp>
    </p:spTree>
    <p:extLst>
      <p:ext uri="{BB962C8B-B14F-4D97-AF65-F5344CB8AC3E}">
        <p14:creationId xmlns:p14="http://schemas.microsoft.com/office/powerpoint/2010/main" val="3499975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Skládkování odpadů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r>
              <a:rPr lang="pl-PL" sz="2400" dirty="0" smtClean="0"/>
              <a:t>Skládky </a:t>
            </a:r>
            <a:r>
              <a:rPr lang="pl-PL" sz="2400" dirty="0"/>
              <a:t>se dělí podle technického zabezpečení na skupiny</a:t>
            </a:r>
            <a:endParaRPr lang="cs-CZ" sz="24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a</a:t>
            </a:r>
            <a:r>
              <a:rPr lang="cs-CZ" sz="2000" dirty="0"/>
              <a:t>) skupina S-inertní odpad </a:t>
            </a:r>
            <a:r>
              <a:rPr lang="cs-CZ" sz="2000" dirty="0" smtClean="0"/>
              <a:t>– S-IO</a:t>
            </a:r>
            <a:r>
              <a:rPr lang="cs-CZ" sz="2000" dirty="0"/>
              <a:t>,</a:t>
            </a:r>
          </a:p>
          <a:p>
            <a:pPr marL="0" indent="0">
              <a:buNone/>
            </a:pPr>
            <a:r>
              <a:rPr lang="cs-CZ" sz="2000" dirty="0" smtClean="0"/>
              <a:t>b</a:t>
            </a:r>
            <a:r>
              <a:rPr lang="cs-CZ" sz="2000" dirty="0"/>
              <a:t>) skupina S-ostatní odpad </a:t>
            </a:r>
            <a:r>
              <a:rPr lang="cs-CZ" sz="2000" dirty="0" smtClean="0"/>
              <a:t>– S-OO </a:t>
            </a:r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dirty="0" smtClean="0"/>
              <a:t>podskupiny</a:t>
            </a:r>
            <a:r>
              <a:rPr lang="cs-CZ" sz="2000" dirty="0"/>
              <a:t>:</a:t>
            </a:r>
          </a:p>
          <a:p>
            <a:pPr marL="0" indent="0">
              <a:buNone/>
            </a:pPr>
            <a:r>
              <a:rPr lang="cs-CZ" sz="2000" dirty="0"/>
              <a:t> </a:t>
            </a:r>
          </a:p>
          <a:p>
            <a:pPr marL="400050" lvl="1" indent="0">
              <a:buNone/>
            </a:pPr>
            <a:r>
              <a:rPr lang="cs-CZ" sz="1600" dirty="0"/>
              <a:t>1. S-OO1 – skládky nebo sektory </a:t>
            </a:r>
            <a:r>
              <a:rPr lang="cs-CZ" sz="1600" dirty="0" smtClean="0"/>
              <a:t>skládek,  pro </a:t>
            </a:r>
            <a:r>
              <a:rPr lang="cs-CZ" sz="1600" dirty="0"/>
              <a:t>odpad s nízkým obsahem </a:t>
            </a:r>
            <a:r>
              <a:rPr lang="cs-CZ" sz="1600" dirty="0" err="1" smtClean="0"/>
              <a:t>org</a:t>
            </a:r>
            <a:r>
              <a:rPr lang="cs-CZ" sz="1600" dirty="0" smtClean="0"/>
              <a:t>.  </a:t>
            </a:r>
            <a:r>
              <a:rPr lang="cs-CZ" sz="1600" dirty="0"/>
              <a:t>biologicky rozložitelných látek, </a:t>
            </a:r>
            <a:r>
              <a:rPr lang="cs-CZ" sz="1600" dirty="0" smtClean="0"/>
              <a:t>a </a:t>
            </a:r>
            <a:r>
              <a:rPr lang="cs-CZ" sz="1600" dirty="0"/>
              <a:t>odpadů z </a:t>
            </a:r>
            <a:r>
              <a:rPr lang="cs-CZ" sz="1600" dirty="0" smtClean="0"/>
              <a:t>azbestu</a:t>
            </a:r>
            <a:endParaRPr lang="cs-CZ" sz="1600" dirty="0"/>
          </a:p>
          <a:p>
            <a:pPr marL="400050" lvl="1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2</a:t>
            </a:r>
            <a:r>
              <a:rPr lang="cs-CZ" sz="1600" dirty="0"/>
              <a:t>. S-OO3 – skládky nebo sektory </a:t>
            </a:r>
            <a:r>
              <a:rPr lang="cs-CZ" sz="1600" dirty="0" smtClean="0"/>
              <a:t>skládek, i pro odpad </a:t>
            </a:r>
            <a:r>
              <a:rPr lang="cs-CZ" sz="1600" dirty="0"/>
              <a:t>s podstatným obsahem </a:t>
            </a:r>
            <a:r>
              <a:rPr lang="cs-CZ" sz="1600" dirty="0" err="1" smtClean="0"/>
              <a:t>org</a:t>
            </a:r>
            <a:r>
              <a:rPr lang="cs-CZ" sz="1600" dirty="0" smtClean="0"/>
              <a:t>. </a:t>
            </a:r>
            <a:r>
              <a:rPr lang="cs-CZ" sz="1600" dirty="0" err="1" smtClean="0"/>
              <a:t>biol</a:t>
            </a:r>
            <a:r>
              <a:rPr lang="cs-CZ" sz="1600" dirty="0" smtClean="0"/>
              <a:t>. </a:t>
            </a:r>
            <a:r>
              <a:rPr lang="cs-CZ" sz="1600" dirty="0"/>
              <a:t>rozložitelných látek, </a:t>
            </a:r>
            <a:r>
              <a:rPr lang="cs-CZ" sz="1600" dirty="0" smtClean="0"/>
              <a:t>atd., nesmějí </a:t>
            </a:r>
            <a:r>
              <a:rPr lang="cs-CZ" sz="1600" dirty="0"/>
              <a:t>být ukládány odpady na bázi </a:t>
            </a:r>
            <a:r>
              <a:rPr lang="cs-CZ" sz="1600" dirty="0" smtClean="0"/>
              <a:t>sádry</a:t>
            </a:r>
            <a:endParaRPr lang="cs-CZ" sz="1600" dirty="0"/>
          </a:p>
          <a:p>
            <a:pPr marL="400050" lvl="1" indent="0">
              <a:buNone/>
            </a:pPr>
            <a:r>
              <a:rPr lang="cs-CZ" sz="1600" dirty="0"/>
              <a:t> </a:t>
            </a:r>
          </a:p>
          <a:p>
            <a:pPr marL="0" indent="0">
              <a:buNone/>
            </a:pPr>
            <a:r>
              <a:rPr lang="cs-CZ" sz="2000" dirty="0"/>
              <a:t>c) skupina S-nebezpečný odpad </a:t>
            </a:r>
            <a:r>
              <a:rPr lang="cs-CZ" sz="2000" dirty="0" smtClean="0"/>
              <a:t>– S-NO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31783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Skládkování odpadů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075240" cy="4525963"/>
          </a:xfrm>
        </p:spPr>
        <p:txBody>
          <a:bodyPr/>
          <a:lstStyle/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 algn="r">
              <a:buNone/>
            </a:pPr>
            <a:r>
              <a:rPr lang="cs-CZ" sz="1600" dirty="0" smtClean="0"/>
              <a:t>Sládka inertního odpadu</a:t>
            </a:r>
          </a:p>
          <a:p>
            <a:endParaRPr lang="cs-CZ" sz="2000" dirty="0"/>
          </a:p>
        </p:txBody>
      </p:sp>
      <p:pic>
        <p:nvPicPr>
          <p:cNvPr id="1028" name="Picture 4" descr="G:\ekoinoprezentace\1zozp\odpady\libcice-in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776864" cy="585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864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Skládkování odpadů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07524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 smtClean="0"/>
              <a:t>Těsnění skládky. Technická </a:t>
            </a:r>
            <a:r>
              <a:rPr lang="cs-CZ" sz="1800" dirty="0"/>
              <a:t>bariéra </a:t>
            </a:r>
            <a:r>
              <a:rPr lang="cs-CZ" sz="1800" dirty="0" smtClean="0"/>
              <a:t>– zhutněné podloží - </a:t>
            </a:r>
            <a:r>
              <a:rPr lang="cs-CZ" sz="1800" dirty="0"/>
              <a:t>minerální </a:t>
            </a:r>
            <a:r>
              <a:rPr lang="cs-CZ" sz="1800" dirty="0" smtClean="0"/>
              <a:t>těsnění, pak druhá vrstva z </a:t>
            </a:r>
            <a:r>
              <a:rPr lang="cs-CZ" sz="1800" dirty="0"/>
              <a:t>PEHD folie </a:t>
            </a:r>
            <a:r>
              <a:rPr lang="en-US" sz="1800" dirty="0" smtClean="0"/>
              <a:t>&gt;</a:t>
            </a:r>
            <a:r>
              <a:rPr lang="cs-CZ" sz="1800" dirty="0" smtClean="0"/>
              <a:t> </a:t>
            </a:r>
            <a:r>
              <a:rPr lang="cs-CZ" sz="1800" dirty="0"/>
              <a:t>1,5 </a:t>
            </a:r>
            <a:r>
              <a:rPr lang="cs-CZ" sz="1800" dirty="0" smtClean="0"/>
              <a:t>mm. </a:t>
            </a:r>
            <a:r>
              <a:rPr lang="en-US" sz="1800" dirty="0" err="1" smtClean="0"/>
              <a:t>Ochrana</a:t>
            </a:r>
            <a:r>
              <a:rPr lang="en-US" sz="1800" dirty="0" smtClean="0"/>
              <a:t> </a:t>
            </a:r>
            <a:r>
              <a:rPr lang="cs-CZ" sz="1800" dirty="0" smtClean="0"/>
              <a:t>netkanou </a:t>
            </a:r>
            <a:r>
              <a:rPr lang="cs-CZ" sz="1800" dirty="0" err="1" smtClean="0"/>
              <a:t>geotextilií</a:t>
            </a:r>
            <a:r>
              <a:rPr lang="en-US" sz="1800" dirty="0" smtClean="0"/>
              <a:t>, </a:t>
            </a:r>
            <a:r>
              <a:rPr lang="cs-CZ" sz="1800" dirty="0" smtClean="0"/>
              <a:t>následuje vrstva pneumatik a kačírek. U dna potrubí odváděných průsaků.</a:t>
            </a:r>
            <a:endParaRPr lang="cs-CZ" sz="18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 algn="r">
              <a:buNone/>
            </a:pPr>
            <a:r>
              <a:rPr lang="cs-CZ" sz="1600" dirty="0" smtClean="0"/>
              <a:t>obr. </a:t>
            </a:r>
            <a:r>
              <a:rPr lang="cs-CZ" sz="1600" dirty="0" err="1" smtClean="0"/>
              <a:t>B.Vodrlind</a:t>
            </a:r>
            <a:endParaRPr lang="cs-CZ" sz="1600" dirty="0" smtClean="0"/>
          </a:p>
          <a:p>
            <a:endParaRPr lang="cs-CZ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7" y="2132856"/>
            <a:ext cx="9144000" cy="365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027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000" dirty="0" smtClean="0"/>
              <a:t>Těsnění dna skládky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075240" cy="4525963"/>
          </a:xfrm>
        </p:spPr>
        <p:txBody>
          <a:bodyPr/>
          <a:lstStyle/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 algn="r">
              <a:buNone/>
            </a:pPr>
            <a:r>
              <a:rPr lang="cs-CZ" sz="1600" dirty="0" smtClean="0"/>
              <a:t>SITA</a:t>
            </a:r>
          </a:p>
          <a:p>
            <a:endParaRPr lang="cs-CZ" sz="2000" dirty="0"/>
          </a:p>
        </p:txBody>
      </p:sp>
      <p:pic>
        <p:nvPicPr>
          <p:cNvPr id="6147" name="Picture 3" descr="D:\Data\MILAN\ekoinoprezentace\6fd6e705-b_4-mik_0193_z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14985"/>
            <a:ext cx="7261621" cy="486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831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000" dirty="0" smtClean="0"/>
              <a:t>Těsnění dna skládky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075240" cy="4525963"/>
          </a:xfrm>
        </p:spPr>
        <p:txBody>
          <a:bodyPr/>
          <a:lstStyle/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 algn="r">
              <a:buNone/>
            </a:pPr>
            <a:r>
              <a:rPr lang="cs-CZ" sz="1600" dirty="0" smtClean="0"/>
              <a:t>SITA</a:t>
            </a:r>
          </a:p>
          <a:p>
            <a:endParaRPr lang="cs-CZ" sz="2000" dirty="0"/>
          </a:p>
        </p:txBody>
      </p:sp>
      <p:pic>
        <p:nvPicPr>
          <p:cNvPr id="6146" name="Picture 2" descr="D:\Data\MILAN\ekoinoprezentace\1563ece4-b_2-skladka-odpadu-nemcice-nad-hanou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48865"/>
            <a:ext cx="7122368" cy="533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223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Skládkování odpadů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075240" cy="4896544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 smtClean="0"/>
              <a:t>Odplynění skládky: Plynová studna – slouží k odtahu produkovaného bioplynu</a:t>
            </a:r>
            <a:endParaRPr lang="cs-CZ" sz="18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 algn="r">
              <a:buNone/>
            </a:pPr>
            <a:r>
              <a:rPr lang="cs-CZ" sz="1600" dirty="0" smtClean="0"/>
              <a:t>obr. </a:t>
            </a:r>
            <a:r>
              <a:rPr lang="cs-CZ" sz="1600" dirty="0" err="1" smtClean="0"/>
              <a:t>B.Vodrlind</a:t>
            </a:r>
            <a:endParaRPr lang="cs-CZ" sz="1600" dirty="0" smtClean="0"/>
          </a:p>
          <a:p>
            <a:endParaRPr lang="cs-CZ" sz="2000" dirty="0"/>
          </a:p>
        </p:txBody>
      </p:sp>
      <p:pic>
        <p:nvPicPr>
          <p:cNvPr id="1026" name="Picture 2" descr="D:\Data\MILAN\ekoinoprezentace\plystud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67222"/>
            <a:ext cx="7469187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5940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Vlastní 1">
      <a:dk1>
        <a:sysClr val="windowText" lastClr="000000"/>
      </a:dk1>
      <a:lt1>
        <a:sysClr val="window" lastClr="FFFFFF"/>
      </a:lt1>
      <a:dk2>
        <a:srgbClr val="1C2D8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11661</TotalTime>
  <Words>553</Words>
  <Application>Microsoft Office PowerPoint</Application>
  <PresentationFormat>Předvádění na obrazovce (4:3)</PresentationFormat>
  <Paragraphs>193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Odpady a odpadové hospodářství V</vt:lpstr>
      <vt:lpstr>Skládkování odpadů</vt:lpstr>
      <vt:lpstr>Skládkování odpadů</vt:lpstr>
      <vt:lpstr>Skládkování odpadů</vt:lpstr>
      <vt:lpstr>Skládkování odpadů</vt:lpstr>
      <vt:lpstr>Skládkování odpadů</vt:lpstr>
      <vt:lpstr>Těsnění dna skládky</vt:lpstr>
      <vt:lpstr>Těsnění dna skládky</vt:lpstr>
      <vt:lpstr>Skládkování odpadů</vt:lpstr>
      <vt:lpstr>Skládkování odpadů</vt:lpstr>
      <vt:lpstr>Skládkování odpadů</vt:lpstr>
      <vt:lpstr>Skládkování odpadů</vt:lpstr>
      <vt:lpstr>Skládkování odpadů</vt:lpstr>
      <vt:lpstr>Skládkování odpadů</vt:lpstr>
      <vt:lpstr>Skládkování odpadů</vt:lpstr>
      <vt:lpstr>Skládky v ČR, 2010</vt:lpstr>
      <vt:lpstr>Skládky v ČR, 2010</vt:lpstr>
      <vt:lpstr>Skládky v ČR, 2010</vt:lpstr>
      <vt:lpstr>Skládkování odpadů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inovovaného předmětu</dc:title>
  <dc:creator>Vladimír Kočí</dc:creator>
  <cp:lastModifiedBy>Brezina Milan</cp:lastModifiedBy>
  <cp:revision>365</cp:revision>
  <dcterms:created xsi:type="dcterms:W3CDTF">2012-05-03T05:54:43Z</dcterms:created>
  <dcterms:modified xsi:type="dcterms:W3CDTF">2013-05-27T10:51:37Z</dcterms:modified>
</cp:coreProperties>
</file>