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63" r:id="rId4"/>
    <p:sldId id="286" r:id="rId5"/>
    <p:sldId id="287" r:id="rId6"/>
    <p:sldId id="262" r:id="rId7"/>
    <p:sldId id="259" r:id="rId8"/>
    <p:sldId id="261" r:id="rId9"/>
    <p:sldId id="260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8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94660"/>
  </p:normalViewPr>
  <p:slideViewPr>
    <p:cSldViewPr>
      <p:cViewPr>
        <p:scale>
          <a:sx n="80" d="100"/>
          <a:sy n="80" d="100"/>
        </p:scale>
        <p:origin x="-78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E6D89-7ECD-49F8-A78C-345C1286786C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049B6-9979-438F-9951-8F660695A1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0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049B6-9979-438F-9951-8F660695A19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55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411760" y="6453336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cs-CZ" dirty="0" smtClean="0"/>
              <a:t>Evropský sociální fond</a:t>
            </a:r>
            <a:br>
              <a:rPr lang="cs-CZ" dirty="0" smtClean="0"/>
            </a:br>
            <a:r>
              <a:rPr lang="cs-CZ" dirty="0" smtClean="0"/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122274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9DE074-3B40-4FE0-A273-89145AD23DC9}" type="datetimeFigureOut">
              <a:rPr lang="cs-CZ" smtClean="0"/>
              <a:t>4.12.2013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509168" y="6437585"/>
            <a:ext cx="2664296" cy="28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89470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00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25907"/>
            <a:ext cx="2251883" cy="41284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6304641"/>
            <a:ext cx="1224136" cy="455379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2555776" y="6412630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Evropský sociální fond</a:t>
            </a:r>
            <a:b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cs-CZ" sz="1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Praha &amp; EU: Investujeme do vaší budoucnosti</a:t>
            </a:r>
          </a:p>
        </p:txBody>
      </p:sp>
    </p:spTree>
    <p:extLst>
      <p:ext uri="{BB962C8B-B14F-4D97-AF65-F5344CB8AC3E}">
        <p14:creationId xmlns:p14="http://schemas.microsoft.com/office/powerpoint/2010/main" val="24842921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12776"/>
            <a:ext cx="8496944" cy="936104"/>
          </a:xfrm>
        </p:spPr>
        <p:txBody>
          <a:bodyPr>
            <a:normAutofit/>
          </a:bodyPr>
          <a:lstStyle/>
          <a:p>
            <a:r>
              <a:rPr lang="cs-CZ" dirty="0" smtClean="0"/>
              <a:t>Odpady a odpadové hospodářství VI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910952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FFFF00"/>
                </a:solidFill>
              </a:rPr>
              <a:t>Ing. Milan Březina, CSc.</a:t>
            </a:r>
            <a:br>
              <a:rPr lang="cs-CZ" b="1" dirty="0" smtClean="0">
                <a:solidFill>
                  <a:srgbClr val="FFFF00"/>
                </a:solidFill>
              </a:rPr>
            </a:br>
            <a:r>
              <a:rPr lang="cs-CZ" b="1" dirty="0" smtClean="0"/>
              <a:t>(</a:t>
            </a:r>
            <a:r>
              <a:rPr lang="cs-CZ" b="1" dirty="0"/>
              <a:t>budova </a:t>
            </a:r>
            <a:r>
              <a:rPr lang="cs-CZ" b="1" dirty="0" smtClean="0"/>
              <a:t>A </a:t>
            </a:r>
            <a:r>
              <a:rPr lang="cs-CZ" b="1" dirty="0"/>
              <a:t>1.p. </a:t>
            </a:r>
            <a:r>
              <a:rPr lang="cs-CZ" b="1" dirty="0" smtClean="0"/>
              <a:t>177b, </a:t>
            </a:r>
            <a:r>
              <a:rPr lang="cs-CZ" b="1" dirty="0"/>
              <a:t>tel. </a:t>
            </a:r>
            <a:r>
              <a:rPr lang="cs-CZ" b="1" dirty="0" smtClean="0"/>
              <a:t>4147, Milan.Brezina@vscht.cz)</a:t>
            </a:r>
            <a:br>
              <a:rPr lang="cs-CZ" b="1" dirty="0" smtClean="0"/>
            </a:br>
            <a:r>
              <a:rPr lang="cs-CZ" b="1" dirty="0" smtClean="0"/>
              <a:t>Ústav chemie ochrany prostředí</a:t>
            </a:r>
            <a:endParaRPr lang="cs-CZ" b="1" dirty="0" smtClean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23728" y="314096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rgbClr val="FFFF00"/>
                </a:solidFill>
              </a:rPr>
              <a:t>Základy ochrany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6138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Stabilizace/</a:t>
            </a:r>
            <a:r>
              <a:rPr lang="cs-CZ" sz="3600" dirty="0" err="1" smtClean="0"/>
              <a:t>solidifikace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• laboratorní </a:t>
            </a:r>
            <a:r>
              <a:rPr lang="cs-CZ" sz="2000" dirty="0"/>
              <a:t>zkoušky stability a </a:t>
            </a:r>
            <a:r>
              <a:rPr lang="cs-CZ" sz="2000" dirty="0" smtClean="0"/>
              <a:t>vyluhovatelnosti</a:t>
            </a:r>
          </a:p>
        </p:txBody>
      </p:sp>
      <p:pic>
        <p:nvPicPr>
          <p:cNvPr id="2050" name="Picture 2" descr="D:\Data\MILAN\ekoinoprezentace\1zozp\odpady\obr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18318"/>
            <a:ext cx="9146723" cy="369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0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Stabilizace/</a:t>
            </a:r>
            <a:r>
              <a:rPr lang="cs-CZ" sz="3600" dirty="0" err="1" smtClean="0"/>
              <a:t>solidifikace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• laboratorní </a:t>
            </a:r>
            <a:r>
              <a:rPr lang="cs-CZ" sz="2000" dirty="0"/>
              <a:t>zkoušky stability a </a:t>
            </a:r>
            <a:r>
              <a:rPr lang="cs-CZ" sz="2000" dirty="0" smtClean="0"/>
              <a:t>vyluhovatelnosti</a:t>
            </a:r>
          </a:p>
        </p:txBody>
      </p:sp>
      <p:pic>
        <p:nvPicPr>
          <p:cNvPr id="3074" name="Picture 2" descr="D:\Data\MILAN\ekoinoprezentace\1zozp\odpady\obr_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65409"/>
            <a:ext cx="9108504" cy="3006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8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Kontaminované půdy a způsoby jejich </a:t>
            </a:r>
            <a:r>
              <a:rPr lang="cs-CZ" dirty="0" smtClean="0"/>
              <a:t>dekontaminace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Půda je komplexní systém sestávající ze čtyř fází: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půdního vzduchu (20-30%)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půdní vody (20-30%)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anorganických pevných materiálů (45%)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organických pevných materiálů (5%)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400" dirty="0"/>
              <a:t>Plyny a </a:t>
            </a:r>
            <a:r>
              <a:rPr lang="cs-CZ" sz="2400" dirty="0" smtClean="0"/>
              <a:t>voda </a:t>
            </a:r>
            <a:r>
              <a:rPr lang="cs-CZ" sz="2400" dirty="0"/>
              <a:t>v půdních pórech, tvoří </a:t>
            </a:r>
            <a:r>
              <a:rPr lang="cs-CZ" sz="2400" dirty="0" smtClean="0"/>
              <a:t>cca 50</a:t>
            </a:r>
            <a:r>
              <a:rPr lang="cs-CZ" sz="2400" dirty="0"/>
              <a:t>% </a:t>
            </a:r>
            <a:r>
              <a:rPr lang="cs-CZ" sz="2400" dirty="0" err="1" smtClean="0"/>
              <a:t>obj</a:t>
            </a:r>
            <a:r>
              <a:rPr lang="cs-CZ" sz="2400" dirty="0" smtClean="0"/>
              <a:t>.. </a:t>
            </a:r>
          </a:p>
          <a:p>
            <a:pPr marL="0" indent="0">
              <a:buNone/>
            </a:pPr>
            <a:r>
              <a:rPr lang="cs-CZ" sz="2400" dirty="0" smtClean="0"/>
              <a:t>Kontaminanty mohou být v obsaženy v </a:t>
            </a:r>
            <a:r>
              <a:rPr lang="cs-CZ" sz="2400" dirty="0"/>
              <a:t>množství závisejícím na jejich rozpustnosti a těkavosti.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závislosti na charakteru půd a </a:t>
            </a:r>
            <a:r>
              <a:rPr lang="cs-CZ" sz="2400" dirty="0" smtClean="0"/>
              <a:t>vlastnostech </a:t>
            </a:r>
            <a:r>
              <a:rPr lang="cs-CZ" sz="2400" dirty="0"/>
              <a:t>kontaminantů mohou být kontaminanty </a:t>
            </a:r>
            <a:r>
              <a:rPr lang="cs-CZ" sz="2400" dirty="0" smtClean="0"/>
              <a:t>pohyblivé </a:t>
            </a:r>
            <a:r>
              <a:rPr lang="cs-CZ" sz="2400" dirty="0"/>
              <a:t>či nepohyblivé.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40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Kontaminované půdy a způsoby jejich </a:t>
            </a:r>
            <a:r>
              <a:rPr lang="cs-CZ" dirty="0" smtClean="0"/>
              <a:t>dekontaminace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Hlavní projevy kontaminace půdy </a:t>
            </a:r>
            <a:endParaRPr lang="cs-CZ" sz="2400" b="1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dirty="0" smtClean="0"/>
              <a:t>snížení </a:t>
            </a:r>
            <a:r>
              <a:rPr lang="cs-CZ" sz="2200" dirty="0"/>
              <a:t>hodnoty pH (</a:t>
            </a:r>
            <a:r>
              <a:rPr lang="cs-CZ" sz="2200" dirty="0" smtClean="0"/>
              <a:t>okyselení) 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dirty="0" smtClean="0"/>
              <a:t>zvýšení </a:t>
            </a:r>
            <a:r>
              <a:rPr lang="cs-CZ" sz="2200" dirty="0"/>
              <a:t>obsahu škodlivých nebo toxických </a:t>
            </a:r>
            <a:r>
              <a:rPr lang="cs-CZ" sz="2200" dirty="0" smtClean="0"/>
              <a:t>sloučenin, případně  nežádoucí změny </a:t>
            </a:r>
            <a:r>
              <a:rPr lang="cs-CZ" sz="2200" dirty="0"/>
              <a:t>poměru chemických látek v půdě </a:t>
            </a:r>
          </a:p>
          <a:p>
            <a:pPr marL="0" indent="0">
              <a:buNone/>
            </a:pPr>
            <a:r>
              <a:rPr lang="cs-CZ" sz="2200" dirty="0"/>
              <a:t>• </a:t>
            </a:r>
            <a:r>
              <a:rPr lang="cs-CZ" sz="2200" dirty="0" smtClean="0"/>
              <a:t>zvýšený výskyt a/nebo násobný účinek patogenních mikroorganismů </a:t>
            </a:r>
            <a:endParaRPr lang="cs-CZ" sz="2200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2400" b="1" dirty="0" smtClean="0"/>
              <a:t>Nepříznivé </a:t>
            </a:r>
            <a:r>
              <a:rPr lang="cs-CZ" sz="2400" b="1" dirty="0"/>
              <a:t>vlivy kontaminovaných půd na životní </a:t>
            </a:r>
            <a:r>
              <a:rPr lang="cs-CZ" sz="2400" b="1" dirty="0" smtClean="0"/>
              <a:t>prostředí</a:t>
            </a:r>
          </a:p>
          <a:p>
            <a:pPr marL="0" indent="0">
              <a:buNone/>
            </a:pPr>
            <a:r>
              <a:rPr lang="cs-CZ" sz="2200" dirty="0" smtClean="0"/>
              <a:t>• </a:t>
            </a:r>
            <a:r>
              <a:rPr lang="cs-CZ" sz="2200" dirty="0"/>
              <a:t>omezení využitelnosti </a:t>
            </a:r>
            <a:r>
              <a:rPr lang="cs-CZ" sz="2200" dirty="0" smtClean="0"/>
              <a:t>kontaminované půdy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zvýšené znečišťování podzemních vod </a:t>
            </a:r>
            <a:r>
              <a:rPr lang="cs-CZ" sz="2200" dirty="0" smtClean="0"/>
              <a:t>v blízkosti kontaminovaných míst (pod nimi)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• zvýšené znečištění povrchových vod vodní a větrnou erozí v blízkosti kontaminovaných lokalit </a:t>
            </a:r>
          </a:p>
        </p:txBody>
      </p:sp>
    </p:spTree>
    <p:extLst>
      <p:ext uri="{BB962C8B-B14F-4D97-AF65-F5344CB8AC3E}">
        <p14:creationId xmlns:p14="http://schemas.microsoft.com/office/powerpoint/2010/main" val="4169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Cizorodé látky v </a:t>
            </a:r>
            <a:r>
              <a:rPr lang="cs-CZ" sz="3200" dirty="0" smtClean="0"/>
              <a:t>zeminách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anorganické (menší množství) </a:t>
            </a:r>
          </a:p>
          <a:p>
            <a:pPr marL="0" indent="0">
              <a:buNone/>
            </a:pPr>
            <a:r>
              <a:rPr lang="cs-CZ" sz="2000" dirty="0"/>
              <a:t>- těžké kovy (nejčastěji </a:t>
            </a:r>
            <a:r>
              <a:rPr lang="cs-CZ" sz="2000" dirty="0" err="1"/>
              <a:t>Cu</a:t>
            </a:r>
            <a:r>
              <a:rPr lang="cs-CZ" sz="2000" dirty="0"/>
              <a:t>, </a:t>
            </a:r>
            <a:r>
              <a:rPr lang="cs-CZ" sz="2000" dirty="0" err="1"/>
              <a:t>Zn</a:t>
            </a:r>
            <a:r>
              <a:rPr lang="cs-CZ" sz="2000" dirty="0"/>
              <a:t>, Cd, </a:t>
            </a:r>
            <a:r>
              <a:rPr lang="cs-CZ" sz="2000" dirty="0" err="1"/>
              <a:t>Hg</a:t>
            </a:r>
            <a:r>
              <a:rPr lang="cs-CZ" sz="2000" dirty="0"/>
              <a:t>, </a:t>
            </a:r>
            <a:r>
              <a:rPr lang="cs-CZ" sz="2000" dirty="0" err="1"/>
              <a:t>Pb</a:t>
            </a:r>
            <a:r>
              <a:rPr lang="cs-CZ" sz="2000" dirty="0"/>
              <a:t>, </a:t>
            </a:r>
            <a:r>
              <a:rPr lang="cs-CZ" sz="2000" dirty="0" err="1"/>
              <a:t>Cr</a:t>
            </a:r>
            <a:r>
              <a:rPr lang="cs-CZ" sz="2000" dirty="0"/>
              <a:t>, As ) </a:t>
            </a:r>
          </a:p>
          <a:p>
            <a:pPr marL="0" indent="0">
              <a:buNone/>
            </a:pPr>
            <a:r>
              <a:rPr lang="cs-CZ" sz="2000" dirty="0"/>
              <a:t>- radionuklidy </a:t>
            </a:r>
          </a:p>
          <a:p>
            <a:pPr marL="0" indent="0">
              <a:buNone/>
            </a:pPr>
            <a:r>
              <a:rPr lang="cs-CZ" sz="2000" dirty="0"/>
              <a:t>- ostatní anorganické složky (asbest, kyanidy, fluoridy) </a:t>
            </a:r>
          </a:p>
          <a:p>
            <a:pPr marL="0" indent="0">
              <a:buNone/>
            </a:pPr>
            <a:r>
              <a:rPr lang="cs-CZ" sz="2400" dirty="0"/>
              <a:t>• organické (větší množství) </a:t>
            </a:r>
          </a:p>
          <a:p>
            <a:pPr marL="0" indent="0">
              <a:buNone/>
            </a:pPr>
            <a:r>
              <a:rPr lang="cs-CZ" sz="2000" dirty="0"/>
              <a:t>- těkavé organické látky (</a:t>
            </a:r>
            <a:r>
              <a:rPr lang="cs-CZ" sz="2000" dirty="0" err="1"/>
              <a:t>VOC</a:t>
            </a:r>
            <a:r>
              <a:rPr lang="cs-CZ" sz="2000" dirty="0"/>
              <a:t>) halogenované (chloroform, </a:t>
            </a:r>
            <a:r>
              <a:rPr lang="cs-CZ" sz="2000" dirty="0" err="1"/>
              <a:t>tetrachlormethan</a:t>
            </a:r>
            <a:r>
              <a:rPr lang="cs-CZ" sz="2000" dirty="0"/>
              <a:t>, </a:t>
            </a:r>
            <a:r>
              <a:rPr lang="cs-CZ" sz="2000" dirty="0" err="1"/>
              <a:t>trichlorethylen</a:t>
            </a:r>
            <a:r>
              <a:rPr lang="cs-CZ" sz="2000" dirty="0"/>
              <a:t>, </a:t>
            </a:r>
            <a:r>
              <a:rPr lang="cs-CZ" sz="2000" dirty="0" err="1"/>
              <a:t>perchlorethylen</a:t>
            </a:r>
            <a:r>
              <a:rPr lang="cs-CZ" sz="2000" dirty="0"/>
              <a:t>) a nehalogenované (aceton, </a:t>
            </a:r>
            <a:r>
              <a:rPr lang="cs-CZ" sz="2000" dirty="0" err="1"/>
              <a:t>methanol</a:t>
            </a:r>
            <a:r>
              <a:rPr lang="cs-CZ" sz="2000" dirty="0"/>
              <a:t>, ethylether) 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dirty="0" err="1"/>
              <a:t>semivolatilní</a:t>
            </a:r>
            <a:r>
              <a:rPr lang="cs-CZ" sz="2000" dirty="0"/>
              <a:t> organické látky (</a:t>
            </a:r>
            <a:r>
              <a:rPr lang="cs-CZ" sz="2000" dirty="0" err="1"/>
              <a:t>SVOC</a:t>
            </a:r>
            <a:r>
              <a:rPr lang="cs-CZ" sz="2000" dirty="0"/>
              <a:t>) halogenované (</a:t>
            </a:r>
            <a:r>
              <a:rPr lang="cs-CZ" sz="2000" dirty="0" err="1"/>
              <a:t>hexachlorbenzen</a:t>
            </a:r>
            <a:r>
              <a:rPr lang="cs-CZ" sz="2000" dirty="0"/>
              <a:t>, </a:t>
            </a:r>
            <a:r>
              <a:rPr lang="cs-CZ" sz="2000" dirty="0" err="1"/>
              <a:t>pentachlorfenol</a:t>
            </a:r>
            <a:r>
              <a:rPr lang="cs-CZ" sz="2000" dirty="0"/>
              <a:t>) a nehalogenované (</a:t>
            </a:r>
            <a:r>
              <a:rPr lang="cs-CZ" sz="2000" dirty="0" err="1"/>
              <a:t>dibutylftalát</a:t>
            </a:r>
            <a:r>
              <a:rPr lang="cs-CZ" sz="2000" dirty="0"/>
              <a:t>, nitrofenoly</a:t>
            </a:r>
            <a:r>
              <a:rPr lang="cs-CZ" sz="2000" dirty="0" smtClean="0"/>
              <a:t>); </a:t>
            </a: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polyaromatické</a:t>
            </a:r>
            <a:r>
              <a:rPr lang="cs-CZ" sz="2000" dirty="0"/>
              <a:t> uhlovodíky (antracen, </a:t>
            </a:r>
            <a:r>
              <a:rPr lang="cs-CZ" sz="2000" dirty="0" err="1"/>
              <a:t>acenaften</a:t>
            </a:r>
            <a:r>
              <a:rPr lang="cs-CZ" sz="2000" dirty="0"/>
              <a:t>, </a:t>
            </a:r>
            <a:r>
              <a:rPr lang="cs-CZ" sz="2000" dirty="0" err="1"/>
              <a:t>benzpyren</a:t>
            </a:r>
            <a:r>
              <a:rPr lang="cs-CZ" sz="2000" dirty="0" smtClean="0"/>
              <a:t>);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polychlorované bifenyly a pesticidy (insekticidy, fungicidy, herbicidy) </a:t>
            </a:r>
          </a:p>
          <a:p>
            <a:pPr marL="0" indent="0">
              <a:buNone/>
            </a:pPr>
            <a:r>
              <a:rPr lang="cs-CZ" sz="2000" dirty="0"/>
              <a:t>- ropné látky – uhlovodíky a jejich </a:t>
            </a:r>
            <a:r>
              <a:rPr lang="cs-CZ" sz="2000" dirty="0" smtClean="0"/>
              <a:t>směsi (při </a:t>
            </a:r>
            <a:r>
              <a:rPr lang="cs-CZ" sz="2000" dirty="0" err="1" smtClean="0"/>
              <a:t>40°C</a:t>
            </a:r>
            <a:r>
              <a:rPr lang="cs-CZ" sz="2000" dirty="0" smtClean="0"/>
              <a:t> tekuté)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4693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Hlavní zdroje znečištění </a:t>
            </a:r>
            <a:r>
              <a:rPr lang="cs-CZ" sz="3200" dirty="0" smtClean="0"/>
              <a:t>půd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úniky ropných produktů při jejich dopravě, čerpání a skladování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organické a anorganické látky v průmyslových a zemědělských závodech 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průsaky škodlivých látek ze starých skládek, případně vojenských prostorů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dirty="0" smtClean="0"/>
              <a:t>havárie 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Znečištěné </a:t>
            </a:r>
            <a:r>
              <a:rPr lang="cs-CZ" sz="2400" dirty="0"/>
              <a:t>půdy </a:t>
            </a:r>
            <a:r>
              <a:rPr lang="cs-CZ" sz="2400" dirty="0" smtClean="0"/>
              <a:t>(staré zátěže) jsou </a:t>
            </a:r>
            <a:r>
              <a:rPr lang="cs-CZ" sz="2400" dirty="0"/>
              <a:t>většinou zcela znehodnoceny pro zemědělské použití a v mnoha případech i pro stavební účely. </a:t>
            </a:r>
          </a:p>
        </p:txBody>
      </p:sp>
    </p:spTree>
    <p:extLst>
      <p:ext uri="{BB962C8B-B14F-4D97-AF65-F5344CB8AC3E}">
        <p14:creationId xmlns:p14="http://schemas.microsoft.com/office/powerpoint/2010/main" val="387092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Cílem dekontaminace půd </a:t>
            </a:r>
            <a:r>
              <a:rPr lang="cs-CZ" sz="2400" dirty="0" smtClean="0"/>
              <a:t>- odstranění </a:t>
            </a:r>
            <a:r>
              <a:rPr lang="cs-CZ" sz="2400" dirty="0"/>
              <a:t>škodlivých látek a navrácení půdy k původnímu nebo náhradnímu použití.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Potřeba </a:t>
            </a:r>
            <a:r>
              <a:rPr lang="cs-CZ" sz="2400" dirty="0"/>
              <a:t>zachování vícefunkčního charakteru půdy (stavebnictví, zemědělství, těžební práce). </a:t>
            </a:r>
          </a:p>
          <a:p>
            <a:pPr marL="0" indent="0">
              <a:buNone/>
            </a:pPr>
            <a:r>
              <a:rPr lang="cs-CZ" sz="2400" b="1" dirty="0" smtClean="0"/>
              <a:t>Hlavní směry</a:t>
            </a:r>
          </a:p>
          <a:p>
            <a:pPr marL="0" indent="0">
              <a:buNone/>
            </a:pPr>
            <a:r>
              <a:rPr lang="cs-CZ" sz="2400" dirty="0" smtClean="0"/>
              <a:t>• Rozklad </a:t>
            </a:r>
            <a:r>
              <a:rPr lang="cs-CZ" sz="2400" dirty="0"/>
              <a:t>nebo přeměna polutantů (tepelné, biologické a chemické metody) 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dirty="0" smtClean="0"/>
              <a:t>Extrakce </a:t>
            </a:r>
            <a:r>
              <a:rPr lang="cs-CZ" sz="2400" dirty="0"/>
              <a:t>nebo separace polutantů (termická desorpce, praní půd, extrakce rozpouštědly, extrakce půdních par) </a:t>
            </a:r>
          </a:p>
          <a:p>
            <a:pPr marL="0" indent="0">
              <a:buNone/>
            </a:pPr>
            <a:r>
              <a:rPr lang="cs-CZ" sz="2400" dirty="0"/>
              <a:t>• </a:t>
            </a:r>
            <a:r>
              <a:rPr lang="cs-CZ" sz="2400" dirty="0" smtClean="0"/>
              <a:t>Imobilizace </a:t>
            </a:r>
            <a:r>
              <a:rPr lang="cs-CZ" sz="2400" dirty="0"/>
              <a:t>polutantů (stabilizace/</a:t>
            </a:r>
            <a:r>
              <a:rPr lang="cs-CZ" sz="2400" dirty="0" err="1"/>
              <a:t>solidifikace</a:t>
            </a:r>
            <a:r>
              <a:rPr lang="cs-CZ" sz="2400" dirty="0"/>
              <a:t> a technologie omezující migraci polutantů) </a:t>
            </a:r>
          </a:p>
        </p:txBody>
      </p:sp>
    </p:spTree>
    <p:extLst>
      <p:ext uri="{BB962C8B-B14F-4D97-AF65-F5344CB8AC3E}">
        <p14:creationId xmlns:p14="http://schemas.microsoft.com/office/powerpoint/2010/main" val="116678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Dekontaminace znečištěných </a:t>
            </a:r>
            <a:r>
              <a:rPr lang="cs-CZ" sz="2400" b="1" dirty="0" smtClean="0"/>
              <a:t>půd</a:t>
            </a:r>
            <a:br>
              <a:rPr lang="cs-CZ" sz="2400" b="1" dirty="0" smtClean="0"/>
            </a:br>
            <a:r>
              <a:rPr lang="cs-CZ" sz="2400" dirty="0" smtClean="0"/>
              <a:t> – procesy dle místa a obtížnosti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• přímo v místě znečištění bez nutnosti jejího vytěžení </a:t>
            </a:r>
            <a:r>
              <a:rPr lang="cs-CZ" sz="2400" dirty="0" smtClean="0"/>
              <a:t>(in </a:t>
            </a:r>
            <a:r>
              <a:rPr lang="cs-CZ" sz="2400" dirty="0" err="1"/>
              <a:t>situ</a:t>
            </a:r>
            <a:r>
              <a:rPr lang="cs-CZ" sz="2400" dirty="0"/>
              <a:t>)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kontaminovaná zemina se vytěží a zpracuje </a:t>
            </a:r>
            <a:r>
              <a:rPr lang="cs-CZ" sz="2400" dirty="0" smtClean="0"/>
              <a:t>na místě, </a:t>
            </a:r>
            <a:r>
              <a:rPr lang="cs-CZ" sz="2400" dirty="0"/>
              <a:t>zpravidla v mobilních dekontaminačních jednotkách (procesy on </a:t>
            </a:r>
            <a:r>
              <a:rPr lang="cs-CZ" sz="2400" dirty="0" err="1"/>
              <a:t>site</a:t>
            </a:r>
            <a:r>
              <a:rPr lang="cs-CZ" sz="2400" dirty="0"/>
              <a:t>)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vytěžená kontaminovaná zemina se odváží ke zpracování ve stabilním </a:t>
            </a:r>
            <a:r>
              <a:rPr lang="cs-CZ" sz="2400" dirty="0" smtClean="0"/>
              <a:t>specializovaném zpracovatelském </a:t>
            </a:r>
            <a:r>
              <a:rPr lang="cs-CZ" sz="2400" dirty="0"/>
              <a:t>závodě (procesy </a:t>
            </a:r>
            <a:r>
              <a:rPr lang="cs-CZ" sz="2400" dirty="0" err="1"/>
              <a:t>off</a:t>
            </a:r>
            <a:r>
              <a:rPr lang="cs-CZ" sz="2400" dirty="0"/>
              <a:t> </a:t>
            </a:r>
            <a:r>
              <a:rPr lang="cs-CZ" sz="2400" dirty="0" err="1"/>
              <a:t>site</a:t>
            </a:r>
            <a:r>
              <a:rPr lang="cs-CZ" sz="24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77006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Možné způsoby, podle charakteru kontaminantů a půdy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fyzikální procesy (metody separační, </a:t>
            </a:r>
            <a:r>
              <a:rPr lang="cs-CZ" sz="2400" dirty="0" smtClean="0"/>
              <a:t>izolační, koncentrační</a:t>
            </a:r>
            <a:r>
              <a:rPr lang="cs-CZ" sz="2400" dirty="0"/>
              <a:t>). Nedochází </a:t>
            </a:r>
            <a:r>
              <a:rPr lang="cs-CZ" sz="2400" dirty="0" smtClean="0"/>
              <a:t>k </a:t>
            </a:r>
            <a:r>
              <a:rPr lang="cs-CZ" sz="2400" dirty="0"/>
              <a:t>rozkladu chemických látek, </a:t>
            </a:r>
            <a:r>
              <a:rPr lang="cs-CZ" sz="2400" dirty="0" smtClean="0"/>
              <a:t>použití samostatně</a:t>
            </a:r>
            <a:r>
              <a:rPr lang="cs-CZ" sz="2400" dirty="0"/>
              <a:t>, </a:t>
            </a:r>
            <a:r>
              <a:rPr lang="cs-CZ" sz="2400" dirty="0" smtClean="0"/>
              <a:t>často následují další procesy. Příklady - extrakce, </a:t>
            </a:r>
            <a:r>
              <a:rPr lang="cs-CZ" sz="2400" dirty="0" err="1"/>
              <a:t>stripování</a:t>
            </a:r>
            <a:r>
              <a:rPr lang="cs-CZ" sz="2400" dirty="0"/>
              <a:t>, </a:t>
            </a:r>
            <a:r>
              <a:rPr lang="cs-CZ" sz="2400" dirty="0" smtClean="0"/>
              <a:t>flotace, </a:t>
            </a:r>
            <a:r>
              <a:rPr lang="cs-CZ" sz="2400" dirty="0" err="1" smtClean="0"/>
              <a:t>elektroremediace</a:t>
            </a:r>
            <a:r>
              <a:rPr lang="cs-CZ" sz="2400" dirty="0" smtClean="0"/>
              <a:t> </a:t>
            </a:r>
            <a:r>
              <a:rPr lang="cs-CZ" sz="2400" dirty="0"/>
              <a:t>atd.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chemické procesy – rozklad kontaminantu nebo jeho převedení do formy ekologicky </a:t>
            </a:r>
            <a:r>
              <a:rPr lang="cs-CZ" sz="2400" dirty="0" smtClean="0"/>
              <a:t>únosnější.  Procesy - oxidace, redukce, neutralizace, </a:t>
            </a:r>
            <a:r>
              <a:rPr lang="cs-CZ" sz="2400" dirty="0"/>
              <a:t>srážení, </a:t>
            </a:r>
            <a:r>
              <a:rPr lang="cs-CZ" sz="2400" dirty="0" smtClean="0"/>
              <a:t>dechlorace, hydrolýza, polymerace </a:t>
            </a:r>
            <a:r>
              <a:rPr lang="cs-CZ" sz="2400" dirty="0"/>
              <a:t>atd</a:t>
            </a:r>
            <a:r>
              <a:rPr lang="cs-CZ" sz="2400" dirty="0" smtClean="0"/>
              <a:t>.. Vzhledem k chemickým činidlům nutná zvýšená pozornost.</a:t>
            </a:r>
          </a:p>
        </p:txBody>
      </p:sp>
    </p:spTree>
    <p:extLst>
      <p:ext uri="{BB962C8B-B14F-4D97-AF65-F5344CB8AC3E}">
        <p14:creationId xmlns:p14="http://schemas.microsoft.com/office/powerpoint/2010/main" val="201998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Možné způsoby, podle charakteru kontaminantů a půdy</a:t>
            </a:r>
          </a:p>
          <a:p>
            <a:pPr marL="0" indent="0">
              <a:buNone/>
            </a:pPr>
            <a:r>
              <a:rPr lang="cs-CZ" sz="2400" dirty="0" smtClean="0"/>
              <a:t>• </a:t>
            </a:r>
            <a:r>
              <a:rPr lang="cs-CZ" sz="2400" dirty="0"/>
              <a:t>tepelné procesy - </a:t>
            </a:r>
            <a:r>
              <a:rPr lang="cs-CZ" sz="2400" dirty="0" smtClean="0"/>
              <a:t>používají se rotační </a:t>
            </a:r>
            <a:r>
              <a:rPr lang="cs-CZ" sz="2400" dirty="0"/>
              <a:t>válcové pece. </a:t>
            </a:r>
            <a:endParaRPr lang="cs-CZ" sz="2400" dirty="0" smtClean="0"/>
          </a:p>
          <a:p>
            <a:pPr marL="0" indent="0">
              <a:buNone/>
            </a:pPr>
            <a:r>
              <a:rPr lang="cs-CZ" sz="2000" dirty="0" smtClean="0"/>
              <a:t>Procesy </a:t>
            </a:r>
            <a:r>
              <a:rPr lang="cs-CZ" sz="2000" dirty="0"/>
              <a:t>jsou nákladné, technicky náročné </a:t>
            </a:r>
            <a:r>
              <a:rPr lang="cs-CZ" sz="2000" dirty="0" smtClean="0"/>
              <a:t>s nebezpečím nežádoucích emisí. Zpracování za účelem získání kontaminantů nebývá </a:t>
            </a:r>
            <a:r>
              <a:rPr lang="cs-CZ" sz="2000" dirty="0"/>
              <a:t>ekonomicky výhodné. 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Vliv </a:t>
            </a:r>
            <a:r>
              <a:rPr lang="cs-CZ" sz="2400" dirty="0"/>
              <a:t>zahřívání na kvalitu </a:t>
            </a:r>
            <a:r>
              <a:rPr lang="cs-CZ" sz="2400" dirty="0" smtClean="0"/>
              <a:t>půdy </a:t>
            </a:r>
            <a:endParaRPr lang="cs-CZ" sz="2400" dirty="0"/>
          </a:p>
          <a:p>
            <a:pPr marL="0" indent="0">
              <a:buNone/>
            </a:pPr>
            <a:r>
              <a:rPr lang="cs-CZ" sz="2000" dirty="0"/>
              <a:t>- zahřívání do </a:t>
            </a:r>
            <a:r>
              <a:rPr lang="cs-CZ" sz="2000" dirty="0" err="1"/>
              <a:t>220°C</a:t>
            </a:r>
            <a:r>
              <a:rPr lang="cs-CZ" sz="2000" dirty="0"/>
              <a:t> – </a:t>
            </a:r>
            <a:r>
              <a:rPr lang="cs-CZ" sz="2000" dirty="0" smtClean="0"/>
              <a:t>dehydratace, </a:t>
            </a:r>
            <a:r>
              <a:rPr lang="cs-CZ" sz="2000" dirty="0"/>
              <a:t>zvyšuje </a:t>
            </a:r>
            <a:r>
              <a:rPr lang="cs-CZ" sz="2000" dirty="0" smtClean="0"/>
              <a:t>rozpustnost kationtů, </a:t>
            </a:r>
            <a:r>
              <a:rPr lang="cs-CZ" sz="2000" dirty="0"/>
              <a:t>zlepšuje se růst rostlin</a:t>
            </a:r>
            <a:r>
              <a:rPr lang="cs-CZ" sz="2000" dirty="0" smtClean="0"/>
              <a:t>.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- zahřívání na </a:t>
            </a:r>
            <a:r>
              <a:rPr lang="cs-CZ" sz="2000" dirty="0" err="1"/>
              <a:t>220-460°C</a:t>
            </a:r>
            <a:r>
              <a:rPr lang="cs-CZ" sz="2000" dirty="0"/>
              <a:t> - spaluje se organická hmota v půdě, </a:t>
            </a:r>
            <a:r>
              <a:rPr lang="cs-CZ" sz="2000" dirty="0" smtClean="0"/>
              <a:t>nutriční prvky se stávají přístupnější, zlepšuje </a:t>
            </a:r>
            <a:r>
              <a:rPr lang="cs-CZ" sz="2000" dirty="0"/>
              <a:t>se růst rostlin. </a:t>
            </a:r>
            <a:r>
              <a:rPr lang="cs-CZ" sz="2000" dirty="0" smtClean="0"/>
              <a:t>Příznivé pro chemický a nutriční stav půdy, zhoršují se její fyzikální vlastnosti.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- zahřívání nad </a:t>
            </a:r>
            <a:r>
              <a:rPr lang="cs-CZ" sz="2000" dirty="0" err="1"/>
              <a:t>460°C</a:t>
            </a:r>
            <a:r>
              <a:rPr lang="cs-CZ" sz="2000" dirty="0"/>
              <a:t> – ztráta </a:t>
            </a:r>
            <a:r>
              <a:rPr lang="cs-CZ" sz="2000" dirty="0" smtClean="0"/>
              <a:t>OH, rozložení karbonátů atd.. Půda se stává nepoužitelná pro pěstování, zvyšuje se nebezpečí </a:t>
            </a:r>
            <a:r>
              <a:rPr lang="cs-CZ" sz="2000" dirty="0"/>
              <a:t>její eroze a znečišťování podzemních vod. Zahřívání na tyto teploty je nebezpečné a je </a:t>
            </a:r>
            <a:r>
              <a:rPr lang="cs-CZ" sz="2000" dirty="0" smtClean="0"/>
              <a:t>žádoucí se mu dle </a:t>
            </a:r>
            <a:r>
              <a:rPr lang="cs-CZ" sz="2000" dirty="0" err="1" smtClean="0"/>
              <a:t>dle</a:t>
            </a:r>
            <a:r>
              <a:rPr lang="cs-CZ" sz="2000" dirty="0" smtClean="0"/>
              <a:t> možností vyhnout</a:t>
            </a:r>
            <a:r>
              <a:rPr lang="cs-CZ" sz="2000" dirty="0"/>
              <a:t>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8500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Fyzikální a chemické zpracování </a:t>
            </a:r>
            <a:r>
              <a:rPr lang="cs-CZ" sz="3600" dirty="0" smtClean="0"/>
              <a:t>odpadů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637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Hlavní cíle</a:t>
            </a:r>
          </a:p>
          <a:p>
            <a:r>
              <a:rPr lang="cs-CZ" sz="2400" dirty="0" smtClean="0"/>
              <a:t>Regenerace a/nebo </a:t>
            </a:r>
            <a:r>
              <a:rPr lang="cs-CZ" sz="2400" dirty="0"/>
              <a:t>získání druhotných </a:t>
            </a:r>
            <a:r>
              <a:rPr lang="cs-CZ" sz="2400" dirty="0" smtClean="0"/>
              <a:t>surovin</a:t>
            </a:r>
          </a:p>
          <a:p>
            <a:r>
              <a:rPr lang="cs-CZ" sz="2400" dirty="0" smtClean="0"/>
              <a:t>Zisk energie </a:t>
            </a:r>
          </a:p>
          <a:p>
            <a:r>
              <a:rPr lang="cs-CZ" sz="2400" dirty="0" smtClean="0"/>
              <a:t>Snížení </a:t>
            </a:r>
            <a:r>
              <a:rPr lang="cs-CZ" sz="2400" dirty="0"/>
              <a:t>toxicity nebo </a:t>
            </a:r>
            <a:r>
              <a:rPr lang="cs-CZ" sz="2400" dirty="0" smtClean="0"/>
              <a:t>nebezpečnosti odpadů </a:t>
            </a:r>
          </a:p>
          <a:p>
            <a:r>
              <a:rPr lang="cs-CZ" sz="2400" dirty="0" smtClean="0"/>
              <a:t>Zmenšení objemu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Zpracování je možné přímo </a:t>
            </a:r>
            <a:r>
              <a:rPr lang="cs-CZ" sz="2000" dirty="0"/>
              <a:t>u </a:t>
            </a:r>
            <a:r>
              <a:rPr lang="cs-CZ" sz="2000" dirty="0" smtClean="0"/>
              <a:t>producenta, ve složitějších případech se využívají zpracovatelská střediska</a:t>
            </a:r>
          </a:p>
          <a:p>
            <a:pPr marL="0" indent="0">
              <a:buNone/>
            </a:pPr>
            <a:r>
              <a:rPr lang="cs-CZ" sz="2000" dirty="0" smtClean="0"/>
              <a:t>U producenta – např. destilace a </a:t>
            </a:r>
            <a:r>
              <a:rPr lang="cs-CZ" sz="2000" dirty="0" err="1" smtClean="0"/>
              <a:t>stripování</a:t>
            </a:r>
            <a:r>
              <a:rPr lang="cs-CZ" sz="2000" dirty="0" smtClean="0"/>
              <a:t> </a:t>
            </a:r>
            <a:r>
              <a:rPr lang="cs-CZ" sz="2000" dirty="0" err="1" smtClean="0"/>
              <a:t>org</a:t>
            </a:r>
            <a:r>
              <a:rPr lang="cs-CZ" sz="2000" dirty="0" smtClean="0"/>
              <a:t>. </a:t>
            </a:r>
            <a:r>
              <a:rPr lang="cs-CZ" sz="2000" dirty="0" err="1" smtClean="0"/>
              <a:t>rozpoštědel</a:t>
            </a:r>
            <a:r>
              <a:rPr lang="cs-CZ" sz="2000" dirty="0" smtClean="0"/>
              <a:t>, neutralizace, srážení těžkých kovů, detoxikace Cr</a:t>
            </a:r>
            <a:r>
              <a:rPr lang="cs-CZ" sz="2000" baseline="30000" dirty="0" smtClean="0"/>
              <a:t>6+</a:t>
            </a:r>
            <a:r>
              <a:rPr lang="cs-CZ" sz="2000" dirty="0" smtClean="0"/>
              <a:t>.</a:t>
            </a:r>
            <a:endParaRPr lang="cs-CZ" sz="2800" dirty="0" smtClean="0"/>
          </a:p>
          <a:p>
            <a:pPr marL="0" indent="0">
              <a:buNone/>
            </a:pPr>
            <a:r>
              <a:rPr lang="cs-CZ" sz="2000" dirty="0" smtClean="0"/>
              <a:t>Specializovaná střediska – komerčně odstraňují a upravují odpady různého charakteru žádoucími postupy.</a:t>
            </a:r>
          </a:p>
        </p:txBody>
      </p:sp>
    </p:spTree>
    <p:extLst>
      <p:ext uri="{BB962C8B-B14F-4D97-AF65-F5344CB8AC3E}">
        <p14:creationId xmlns:p14="http://schemas.microsoft.com/office/powerpoint/2010/main" val="23483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Možné způsoby, podle charakteru kontaminantů a půdy</a:t>
            </a:r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/>
              <a:t>biologické procesy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in </a:t>
            </a:r>
            <a:r>
              <a:rPr lang="cs-CZ" sz="2000" dirty="0" err="1"/>
              <a:t>situ</a:t>
            </a:r>
            <a:r>
              <a:rPr lang="cs-CZ" sz="2000" dirty="0"/>
              <a:t>, on-</a:t>
            </a:r>
            <a:r>
              <a:rPr lang="cs-CZ" sz="2000" dirty="0" err="1"/>
              <a:t>site</a:t>
            </a:r>
            <a:r>
              <a:rPr lang="cs-CZ" sz="2000" dirty="0"/>
              <a:t>, </a:t>
            </a:r>
            <a:r>
              <a:rPr lang="cs-CZ" sz="2000" dirty="0" err="1" smtClean="0"/>
              <a:t>off-site</a:t>
            </a:r>
            <a:r>
              <a:rPr lang="cs-CZ" sz="2000" dirty="0" smtClean="0"/>
              <a:t>, bioreaktory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Organické </a:t>
            </a:r>
            <a:r>
              <a:rPr lang="cs-CZ" sz="2000" dirty="0"/>
              <a:t>látky se působením bakterií </a:t>
            </a:r>
            <a:r>
              <a:rPr lang="cs-CZ" sz="2000" dirty="0" smtClean="0"/>
              <a:t>oxidují </a:t>
            </a:r>
            <a:r>
              <a:rPr lang="cs-CZ" sz="2000" dirty="0"/>
              <a:t>a výslednými produkty jsou v ideálním případě voda, oxid uhličitý a </a:t>
            </a:r>
            <a:r>
              <a:rPr lang="cs-CZ" sz="2000" dirty="0" smtClean="0"/>
              <a:t>biomasa.</a:t>
            </a:r>
          </a:p>
          <a:p>
            <a:pPr marL="0" indent="0">
              <a:buNone/>
            </a:pPr>
            <a:r>
              <a:rPr lang="cs-CZ" sz="2000" dirty="0" smtClean="0"/>
              <a:t>S výhodou se </a:t>
            </a:r>
            <a:r>
              <a:rPr lang="cs-CZ" sz="2000" dirty="0"/>
              <a:t>používají směsné bakteriální kultury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Snadno </a:t>
            </a:r>
            <a:r>
              <a:rPr lang="cs-CZ" sz="2000" dirty="0"/>
              <a:t>se odbourávají uhlovodíky (zejména alifatické), obtížněji fenoly a </a:t>
            </a:r>
            <a:r>
              <a:rPr lang="cs-CZ" sz="2000" dirty="0" err="1"/>
              <a:t>polyaromáty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 </a:t>
            </a:r>
            <a:r>
              <a:rPr lang="cs-CZ" sz="2000" dirty="0"/>
              <a:t>kontaminované půdě se v průběhu času </a:t>
            </a:r>
            <a:r>
              <a:rPr lang="cs-CZ" sz="2000" dirty="0" smtClean="0"/>
              <a:t>samovolně vytvoří </a:t>
            </a:r>
            <a:r>
              <a:rPr lang="cs-CZ" sz="2000" dirty="0"/>
              <a:t>kmeny </a:t>
            </a:r>
            <a:r>
              <a:rPr lang="cs-CZ" sz="2000" dirty="0" smtClean="0"/>
              <a:t>autochtonních bakterií</a:t>
            </a:r>
            <a:r>
              <a:rPr lang="cs-CZ" sz="2000" dirty="0"/>
              <a:t>, které jsou schopny znečištění do značné míry </a:t>
            </a:r>
            <a:r>
              <a:rPr lang="cs-CZ" sz="2000" dirty="0" smtClean="0"/>
              <a:t>odstranit. Běžně se vyskytují v </a:t>
            </a:r>
            <a:r>
              <a:rPr lang="cs-CZ" sz="2000" dirty="0"/>
              <a:t>okolí ropných nalezišť. U čerstvých kontaminací, </a:t>
            </a:r>
            <a:r>
              <a:rPr lang="cs-CZ" sz="2000" dirty="0" smtClean="0"/>
              <a:t>zejména havárií, se dodávají uměle připravené kmeny.</a:t>
            </a:r>
          </a:p>
        </p:txBody>
      </p:sp>
    </p:spTree>
    <p:extLst>
      <p:ext uri="{BB962C8B-B14F-4D97-AF65-F5344CB8AC3E}">
        <p14:creationId xmlns:p14="http://schemas.microsoft.com/office/powerpoint/2010/main" val="920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Možné způsoby, podle charakteru kontaminantů a půdy</a:t>
            </a:r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/>
              <a:t>biologické procesy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Součástí technologie </a:t>
            </a:r>
            <a:r>
              <a:rPr lang="cs-CZ" sz="2000" dirty="0" err="1"/>
              <a:t>bioremediace</a:t>
            </a:r>
            <a:r>
              <a:rPr lang="cs-CZ" sz="2000" dirty="0"/>
              <a:t> je příprava optimálního prostředí, které stimuluje růst mikroorganismů a </a:t>
            </a:r>
            <a:r>
              <a:rPr lang="cs-CZ" sz="2000" dirty="0" smtClean="0"/>
              <a:t>využití </a:t>
            </a:r>
            <a:r>
              <a:rPr lang="cs-CZ" sz="2000" dirty="0"/>
              <a:t>polutantů jako zdroje potravy a energie. Biologické procesy jsou zvláště vhodné pro půdy s nízkým obsahem kontaminantů.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Nenarušuje se fyzikální </a:t>
            </a:r>
            <a:r>
              <a:rPr lang="cs-CZ" sz="2000" dirty="0"/>
              <a:t>a chemické složení půdy.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Jsou </a:t>
            </a:r>
            <a:r>
              <a:rPr lang="cs-CZ" sz="2000" dirty="0"/>
              <a:t>pomalé a do značné míry závislé na okolních podmínkách (teplota, vlhkost , přísun živin). 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 err="1"/>
              <a:t>solidifikační</a:t>
            </a:r>
            <a:r>
              <a:rPr lang="cs-CZ" sz="2000" dirty="0"/>
              <a:t> procesy – </a:t>
            </a:r>
            <a:r>
              <a:rPr lang="cs-CZ" sz="2000" dirty="0" smtClean="0"/>
              <a:t>obecně se jedná o soubor </a:t>
            </a:r>
            <a:r>
              <a:rPr lang="cs-CZ" sz="2000" dirty="0"/>
              <a:t>různých procesů, jejichž cílem je snížit vyluhovatelnost ekologicky škodlivých látek do životního prostředí. </a:t>
            </a:r>
            <a:r>
              <a:rPr lang="cs-CZ" sz="2000" dirty="0" smtClean="0"/>
              <a:t>Používá se také na </a:t>
            </a:r>
            <a:r>
              <a:rPr lang="cs-CZ" sz="2000" dirty="0"/>
              <a:t>imobilizaci cizorodých látek v kontaminovaných půdách a odpadních materiálech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422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Technologie </a:t>
            </a:r>
            <a:r>
              <a:rPr lang="cs-CZ" sz="2400" dirty="0"/>
              <a:t>pro zeminy, sedimenty a </a:t>
            </a:r>
            <a:r>
              <a:rPr lang="cs-CZ" sz="2400" dirty="0" smtClean="0"/>
              <a:t>kaly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err="1"/>
              <a:t>Venting</a:t>
            </a:r>
            <a:r>
              <a:rPr lang="cs-CZ" sz="2400" dirty="0"/>
              <a:t> </a:t>
            </a:r>
          </a:p>
          <a:p>
            <a:r>
              <a:rPr lang="cs-CZ" sz="2400" dirty="0"/>
              <a:t>Sanační čerpání </a:t>
            </a:r>
          </a:p>
          <a:p>
            <a:r>
              <a:rPr lang="cs-CZ" sz="2400" dirty="0"/>
              <a:t>Air-</a:t>
            </a:r>
            <a:r>
              <a:rPr lang="cs-CZ" sz="2400" dirty="0" err="1"/>
              <a:t>sparging</a:t>
            </a:r>
            <a:endParaRPr lang="cs-CZ" sz="2400" dirty="0"/>
          </a:p>
          <a:p>
            <a:r>
              <a:rPr lang="cs-CZ" sz="2400" dirty="0"/>
              <a:t>Promývání/praní zeminy </a:t>
            </a:r>
          </a:p>
          <a:p>
            <a:r>
              <a:rPr lang="cs-CZ" sz="2400" dirty="0"/>
              <a:t>Extrakce rozpouštědly </a:t>
            </a:r>
          </a:p>
          <a:p>
            <a:r>
              <a:rPr lang="cs-CZ" sz="2400" dirty="0" err="1"/>
              <a:t>Solidifikace</a:t>
            </a:r>
            <a:r>
              <a:rPr lang="cs-CZ" sz="2400" dirty="0"/>
              <a:t>/Stabilizace (in </a:t>
            </a:r>
            <a:r>
              <a:rPr lang="cs-CZ" sz="2400" dirty="0" err="1"/>
              <a:t>situ</a:t>
            </a:r>
            <a:r>
              <a:rPr lang="cs-CZ" sz="2400" dirty="0"/>
              <a:t>, on </a:t>
            </a:r>
            <a:r>
              <a:rPr lang="cs-CZ" sz="2400" dirty="0" err="1"/>
              <a:t>site</a:t>
            </a:r>
            <a:r>
              <a:rPr lang="cs-CZ" sz="2400" dirty="0"/>
              <a:t>, ex </a:t>
            </a:r>
            <a:r>
              <a:rPr lang="cs-CZ" sz="2400" dirty="0" err="1"/>
              <a:t>situ</a:t>
            </a:r>
            <a:r>
              <a:rPr lang="cs-CZ" sz="2400" dirty="0"/>
              <a:t>) </a:t>
            </a:r>
          </a:p>
          <a:p>
            <a:r>
              <a:rPr lang="cs-CZ" sz="2400" dirty="0"/>
              <a:t>Chemická redukce/oxidace </a:t>
            </a:r>
          </a:p>
          <a:p>
            <a:r>
              <a:rPr lang="cs-CZ" sz="2400" dirty="0" err="1"/>
              <a:t>Dehalogenace</a:t>
            </a:r>
            <a:r>
              <a:rPr lang="cs-CZ" sz="2400" dirty="0"/>
              <a:t> - alkalicky katalyzovaný rozklad </a:t>
            </a:r>
          </a:p>
          <a:p>
            <a:pPr marL="0" indent="0">
              <a:buNone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32200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Technologie </a:t>
            </a:r>
            <a:r>
              <a:rPr lang="cs-CZ" sz="2400" dirty="0"/>
              <a:t>pro zeminy, sedimenty a </a:t>
            </a:r>
            <a:r>
              <a:rPr lang="cs-CZ" sz="2400" dirty="0" smtClean="0"/>
              <a:t>kaly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Termicky urychlený </a:t>
            </a:r>
            <a:r>
              <a:rPr lang="cs-CZ" sz="2400" dirty="0" err="1"/>
              <a:t>venting</a:t>
            </a:r>
            <a:r>
              <a:rPr lang="cs-CZ" sz="2400" dirty="0"/>
              <a:t> </a:t>
            </a:r>
          </a:p>
          <a:p>
            <a:r>
              <a:rPr lang="cs-CZ" sz="2400" dirty="0"/>
              <a:t>Termická desorpce </a:t>
            </a:r>
          </a:p>
          <a:p>
            <a:r>
              <a:rPr lang="cs-CZ" sz="2400" dirty="0"/>
              <a:t>Vysokoteplotní termická desorpce </a:t>
            </a:r>
          </a:p>
          <a:p>
            <a:r>
              <a:rPr lang="cs-CZ" sz="2400" dirty="0"/>
              <a:t>Dekontaminace horkým plynem </a:t>
            </a:r>
          </a:p>
          <a:p>
            <a:r>
              <a:rPr lang="cs-CZ" sz="2400" dirty="0"/>
              <a:t>Pyrolýza </a:t>
            </a:r>
          </a:p>
          <a:p>
            <a:r>
              <a:rPr lang="cs-CZ" sz="2400" dirty="0"/>
              <a:t>Vitrifikace (in </a:t>
            </a:r>
            <a:r>
              <a:rPr lang="cs-CZ" sz="2400" dirty="0" err="1"/>
              <a:t>situ</a:t>
            </a:r>
            <a:r>
              <a:rPr lang="cs-CZ" sz="2400" dirty="0"/>
              <a:t>, ex </a:t>
            </a:r>
            <a:r>
              <a:rPr lang="cs-CZ" sz="2400" dirty="0" err="1"/>
              <a:t>situ</a:t>
            </a:r>
            <a:r>
              <a:rPr lang="cs-CZ" sz="2400" dirty="0"/>
              <a:t>) </a:t>
            </a:r>
          </a:p>
          <a:p>
            <a:r>
              <a:rPr lang="cs-CZ" sz="2400" dirty="0"/>
              <a:t>Spalování 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311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Technologie pro podzemní vody, povrchové vody a </a:t>
            </a:r>
            <a:r>
              <a:rPr lang="cs-CZ" sz="2400" dirty="0" smtClean="0"/>
              <a:t>průsaky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Provzdušňování </a:t>
            </a:r>
          </a:p>
          <a:p>
            <a:r>
              <a:rPr lang="cs-CZ" sz="2400" dirty="0" err="1"/>
              <a:t>Stripování</a:t>
            </a:r>
            <a:r>
              <a:rPr lang="cs-CZ" sz="2400" dirty="0"/>
              <a:t> vzduchem </a:t>
            </a:r>
          </a:p>
          <a:p>
            <a:r>
              <a:rPr lang="cs-CZ" sz="2400" dirty="0"/>
              <a:t>Extrakce (odsávání) dvou fází </a:t>
            </a:r>
          </a:p>
          <a:p>
            <a:r>
              <a:rPr lang="cs-CZ" sz="2400" dirty="0"/>
              <a:t>Filtrace </a:t>
            </a:r>
          </a:p>
          <a:p>
            <a:r>
              <a:rPr lang="cs-CZ" sz="2400" dirty="0"/>
              <a:t>Srážení </a:t>
            </a:r>
          </a:p>
          <a:p>
            <a:r>
              <a:rPr lang="cs-CZ" sz="2400" dirty="0"/>
              <a:t>Výměna iontů </a:t>
            </a:r>
          </a:p>
          <a:p>
            <a:r>
              <a:rPr lang="cs-CZ" sz="2400" dirty="0"/>
              <a:t>Adsorpce na uhlíkaté sorbenty v kapalné fázi </a:t>
            </a:r>
          </a:p>
          <a:p>
            <a:r>
              <a:rPr lang="cs-CZ" sz="2400" dirty="0"/>
              <a:t>Pasivní stěny </a:t>
            </a:r>
          </a:p>
          <a:p>
            <a:r>
              <a:rPr lang="cs-CZ" sz="2400" dirty="0"/>
              <a:t>UV - oxidace </a:t>
            </a:r>
          </a:p>
        </p:txBody>
      </p:sp>
    </p:spTree>
    <p:extLst>
      <p:ext uri="{BB962C8B-B14F-4D97-AF65-F5344CB8AC3E}">
        <p14:creationId xmlns:p14="http://schemas.microsoft.com/office/powerpoint/2010/main" val="15680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Technologie pro podzemní vody, povrchové vody a </a:t>
            </a:r>
            <a:r>
              <a:rPr lang="cs-CZ" sz="2400" dirty="0" smtClean="0"/>
              <a:t>průsaky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Bioreaktory </a:t>
            </a:r>
          </a:p>
          <a:p>
            <a:r>
              <a:rPr lang="cs-CZ" sz="2400" dirty="0" err="1"/>
              <a:t>Kometabolické</a:t>
            </a:r>
            <a:r>
              <a:rPr lang="cs-CZ" sz="2400" dirty="0"/>
              <a:t> procesy </a:t>
            </a:r>
          </a:p>
          <a:p>
            <a:r>
              <a:rPr lang="cs-CZ" sz="2400" dirty="0"/>
              <a:t>Obohacení nitráty </a:t>
            </a:r>
          </a:p>
          <a:p>
            <a:r>
              <a:rPr lang="cs-CZ" sz="2400" dirty="0"/>
              <a:t>Obohacení kyslíkem prostřednictvím provzdušňování (air </a:t>
            </a:r>
            <a:r>
              <a:rPr lang="cs-CZ" sz="2400" dirty="0" err="1"/>
              <a:t>sparging</a:t>
            </a:r>
            <a:r>
              <a:rPr lang="cs-CZ" sz="2400" dirty="0"/>
              <a:t>) </a:t>
            </a:r>
          </a:p>
          <a:p>
            <a:r>
              <a:rPr lang="cs-CZ" sz="2400" dirty="0"/>
              <a:t>Obohacování kyslíkem prostřednictvím peroxidu vodíku </a:t>
            </a:r>
          </a:p>
          <a:p>
            <a:r>
              <a:rPr lang="cs-CZ" sz="2400" dirty="0" err="1"/>
              <a:t>Fytoremediace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42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dirty="0"/>
              <a:t>Dekontaminační procesy </a:t>
            </a:r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Technologie pro vzdušné emise </a:t>
            </a:r>
            <a:r>
              <a:rPr lang="cs-CZ" sz="2400" dirty="0" smtClean="0"/>
              <a:t>(</a:t>
            </a:r>
            <a:r>
              <a:rPr lang="cs-CZ" sz="2400" dirty="0" err="1" smtClean="0"/>
              <a:t>odplyny</a:t>
            </a:r>
            <a:r>
              <a:rPr lang="cs-CZ" sz="2400" smtClean="0"/>
              <a:t>, páry)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/>
              <a:t>Adsorpce na uhlíkaté sorbenty </a:t>
            </a:r>
            <a:r>
              <a:rPr lang="cs-CZ" sz="2400" dirty="0" smtClean="0"/>
              <a:t>(v </a:t>
            </a:r>
            <a:r>
              <a:rPr lang="cs-CZ" sz="2400" dirty="0"/>
              <a:t>plynné </a:t>
            </a:r>
            <a:r>
              <a:rPr lang="cs-CZ" sz="2400" dirty="0" smtClean="0"/>
              <a:t>fázi) </a:t>
            </a:r>
          </a:p>
          <a:p>
            <a:r>
              <a:rPr lang="cs-CZ" sz="2400" dirty="0" smtClean="0"/>
              <a:t>Membránová </a:t>
            </a:r>
            <a:r>
              <a:rPr lang="cs-CZ" sz="2400" dirty="0"/>
              <a:t>separace </a:t>
            </a:r>
          </a:p>
          <a:p>
            <a:r>
              <a:rPr lang="cs-CZ" sz="2400" dirty="0"/>
              <a:t>Oxidace 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463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err="1"/>
              <a:t>Venting</a:t>
            </a:r>
            <a:r>
              <a:rPr lang="cs-CZ" sz="2400" dirty="0"/>
              <a:t> </a:t>
            </a:r>
            <a:r>
              <a:rPr lang="cs-CZ" sz="2400" dirty="0" smtClean="0"/>
              <a:t>in-</a:t>
            </a:r>
            <a:r>
              <a:rPr lang="cs-CZ" sz="2400" dirty="0" err="1" smtClean="0"/>
              <a:t>situ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1027" name="Picture 3" descr="G:\ekoinoprezentace\8-1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7859" y="0"/>
            <a:ext cx="4498477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2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Air-</a:t>
            </a:r>
            <a:r>
              <a:rPr lang="cs-CZ" sz="2400" dirty="0" err="1"/>
              <a:t>sparging</a:t>
            </a:r>
            <a:endParaRPr lang="cs-CZ" sz="2400" dirty="0"/>
          </a:p>
        </p:txBody>
      </p:sp>
      <p:pic>
        <p:nvPicPr>
          <p:cNvPr id="2050" name="Picture 2" descr="G:\ekoinoprezentace\8-1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-250944"/>
            <a:ext cx="4464496" cy="646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22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Mobilní stanice</a:t>
            </a:r>
            <a:br>
              <a:rPr lang="cs-CZ" sz="2400" dirty="0" smtClean="0"/>
            </a:br>
            <a:r>
              <a:rPr lang="cs-CZ" sz="2400" dirty="0" smtClean="0"/>
              <a:t>pro </a:t>
            </a:r>
            <a:r>
              <a:rPr lang="cs-CZ" sz="2400" dirty="0" err="1" smtClean="0"/>
              <a:t>venting</a:t>
            </a:r>
            <a:endParaRPr lang="cs-CZ" sz="2400" dirty="0"/>
          </a:p>
        </p:txBody>
      </p:sp>
      <p:pic>
        <p:nvPicPr>
          <p:cNvPr id="3074" name="Picture 2" descr="G:\ekoinoprezentace\venting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-28575"/>
            <a:ext cx="4104456" cy="627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92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Fyzikální a chemické zpracování </a:t>
            </a:r>
            <a:r>
              <a:rPr lang="cs-CZ" sz="3600" dirty="0" smtClean="0"/>
              <a:t>odpadů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63711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Zpracování</a:t>
            </a:r>
          </a:p>
          <a:p>
            <a:pPr marL="0" indent="0">
              <a:buNone/>
            </a:pPr>
            <a:r>
              <a:rPr lang="cs-CZ" sz="2000" dirty="0" smtClean="0"/>
              <a:t>spálení (rozpouštědla, složité směsi, infekční, agrochemikálie..)</a:t>
            </a:r>
          </a:p>
          <a:p>
            <a:pPr marL="0" indent="0">
              <a:buNone/>
            </a:pPr>
            <a:r>
              <a:rPr lang="cs-CZ" sz="2000" dirty="0" smtClean="0"/>
              <a:t>detoxikace	CN</a:t>
            </a:r>
            <a:r>
              <a:rPr lang="cs-CZ" sz="2000" baseline="30000" dirty="0" smtClean="0"/>
              <a:t>-</a:t>
            </a:r>
            <a:r>
              <a:rPr lang="cs-CZ" sz="2000" dirty="0" smtClean="0"/>
              <a:t> chlornanem na CNO</a:t>
            </a:r>
            <a:r>
              <a:rPr lang="cs-CZ" sz="2000" baseline="30000" dirty="0" smtClean="0"/>
              <a:t>-</a:t>
            </a:r>
            <a:r>
              <a:rPr lang="cs-CZ" sz="2000" dirty="0" smtClean="0"/>
              <a:t> a dále na CO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</a:t>
            </a:r>
          </a:p>
          <a:p>
            <a:pPr marL="0" indent="0">
              <a:buNone/>
            </a:pPr>
            <a:r>
              <a:rPr lang="cs-CZ" sz="2000" dirty="0" smtClean="0"/>
              <a:t>		CrO</a:t>
            </a:r>
            <a:r>
              <a:rPr lang="cs-CZ" sz="2000" baseline="-25000" dirty="0" smtClean="0"/>
              <a:t>4</a:t>
            </a:r>
            <a:r>
              <a:rPr lang="cs-CZ" sz="2000" baseline="30000" dirty="0" smtClean="0"/>
              <a:t>2- </a:t>
            </a:r>
            <a:r>
              <a:rPr lang="cs-CZ" sz="2000" dirty="0" smtClean="0"/>
              <a:t>pomocí Fe</a:t>
            </a:r>
            <a:r>
              <a:rPr lang="cs-CZ" sz="2000" baseline="30000" dirty="0" smtClean="0"/>
              <a:t>2+</a:t>
            </a:r>
            <a:r>
              <a:rPr lang="cs-CZ" sz="2000" dirty="0" smtClean="0"/>
              <a:t> na Cr</a:t>
            </a:r>
            <a:r>
              <a:rPr lang="cs-CZ" sz="2000" baseline="30000" dirty="0" smtClean="0"/>
              <a:t>3+</a:t>
            </a:r>
          </a:p>
          <a:p>
            <a:pPr marL="0" indent="0">
              <a:buNone/>
            </a:pPr>
            <a:endParaRPr lang="cs-CZ" sz="2000" baseline="30000" dirty="0" smtClean="0"/>
          </a:p>
          <a:p>
            <a:pPr marL="0" indent="0">
              <a:buNone/>
            </a:pPr>
            <a:r>
              <a:rPr lang="cs-CZ" sz="2000" dirty="0" smtClean="0"/>
              <a:t>neutralizace – často se využívá např. Ca(OH)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 a použitá akumulátorová H</a:t>
            </a:r>
            <a:r>
              <a:rPr lang="cs-CZ" sz="2000" baseline="-25000" dirty="0" smtClean="0"/>
              <a:t>2</a:t>
            </a:r>
            <a:r>
              <a:rPr lang="cs-CZ" sz="2000" dirty="0" smtClean="0"/>
              <a:t>SO</a:t>
            </a:r>
            <a:r>
              <a:rPr lang="cs-CZ" sz="2000" baseline="-25000" dirty="0" smtClean="0"/>
              <a:t>4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srážení – postupným zvyšováním pH vodných roztoků se spektrem rozpuštěných </a:t>
            </a:r>
            <a:r>
              <a:rPr lang="cs-CZ" sz="2000" dirty="0" err="1" smtClean="0"/>
              <a:t>tox</a:t>
            </a:r>
            <a:r>
              <a:rPr lang="cs-CZ" sz="2000" dirty="0" smtClean="0"/>
              <a:t>. kovů dochází k postupnému vypadávání relativně čistých hydroxidů a </a:t>
            </a:r>
            <a:r>
              <a:rPr lang="cs-CZ" sz="2000" dirty="0" err="1" smtClean="0"/>
              <a:t>oxidydroxidů</a:t>
            </a:r>
            <a:r>
              <a:rPr lang="cs-CZ" sz="2000" dirty="0" smtClean="0"/>
              <a:t> kovů přítomných kovů</a:t>
            </a:r>
          </a:p>
          <a:p>
            <a:pPr marL="0" indent="0">
              <a:buNone/>
            </a:pPr>
            <a:r>
              <a:rPr lang="cs-CZ" sz="2000" dirty="0" smtClean="0"/>
              <a:t>destilace, sedimentace, </a:t>
            </a:r>
            <a:r>
              <a:rPr lang="cs-CZ" sz="2000" dirty="0" err="1" smtClean="0"/>
              <a:t>deemulgace</a:t>
            </a:r>
            <a:r>
              <a:rPr lang="cs-CZ" sz="2000" dirty="0" smtClean="0"/>
              <a:t>, filtrace, odstředění a jiné</a:t>
            </a:r>
          </a:p>
          <a:p>
            <a:pPr marL="0" indent="0">
              <a:buNone/>
            </a:pPr>
            <a:r>
              <a:rPr lang="cs-CZ" sz="2000" dirty="0" err="1" smtClean="0"/>
              <a:t>dehalogenace</a:t>
            </a:r>
            <a:r>
              <a:rPr lang="cs-CZ" sz="2000" dirty="0" smtClean="0"/>
              <a:t> (Na), pyrolýza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2095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sz="3200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Sanační</a:t>
            </a:r>
            <a:br>
              <a:rPr lang="cs-CZ" sz="2400" dirty="0" smtClean="0"/>
            </a:br>
            <a:r>
              <a:rPr lang="cs-CZ" sz="2400" dirty="0" smtClean="0"/>
              <a:t>čerpání</a:t>
            </a:r>
            <a:endParaRPr lang="cs-CZ" sz="2400" dirty="0"/>
          </a:p>
        </p:txBody>
      </p:sp>
      <p:pic>
        <p:nvPicPr>
          <p:cNvPr id="4098" name="Picture 2" descr="G:\ekoinoprezentace\8-2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038" y="548680"/>
            <a:ext cx="7433962" cy="566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22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37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Fyzikální a chemické zpracování </a:t>
            </a:r>
            <a:r>
              <a:rPr lang="cs-CZ" sz="3600" dirty="0" smtClean="0"/>
              <a:t>odpadů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63711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Pyrolýza</a:t>
            </a:r>
            <a:endParaRPr lang="cs-CZ" sz="2400" dirty="0" smtClean="0"/>
          </a:p>
          <a:p>
            <a:pPr marL="0" indent="0">
              <a:buNone/>
            </a:pPr>
            <a:r>
              <a:rPr lang="cs-CZ" sz="2000" dirty="0" smtClean="0"/>
              <a:t>Jedná se o </a:t>
            </a:r>
            <a:r>
              <a:rPr lang="cs-CZ" sz="2000" dirty="0"/>
              <a:t>tepelný rozklad organického materiálu za nepřístupu zplyňovacích médií jako je kyslík, vzduch, oxid uhličitý a vodní pára.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Je </a:t>
            </a:r>
            <a:r>
              <a:rPr lang="cs-CZ" sz="2000" dirty="0"/>
              <a:t>považována za perspektivní technologii a ve srovnání s konvenčním spalováním tuhých odpadů by měla být hospodárnější, ale přitom by měla méně znečišťovat životní prostředí. Podle použité teploty se </a:t>
            </a:r>
            <a:r>
              <a:rPr lang="cs-CZ" sz="2000" dirty="0" smtClean="0"/>
              <a:t>rozlišuje:</a:t>
            </a:r>
          </a:p>
          <a:p>
            <a:pPr marL="0" indent="0">
              <a:buNone/>
            </a:pPr>
            <a:r>
              <a:rPr lang="cs-CZ" sz="2000" dirty="0" smtClean="0"/>
              <a:t>nízkoteplotní </a:t>
            </a:r>
            <a:r>
              <a:rPr lang="cs-CZ" sz="2000" dirty="0"/>
              <a:t>pyrolýza (teplota pod 500°C),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středněteplotní</a:t>
            </a:r>
            <a:r>
              <a:rPr lang="cs-CZ" sz="2000" dirty="0" smtClean="0"/>
              <a:t> </a:t>
            </a:r>
            <a:r>
              <a:rPr lang="cs-CZ" sz="2000" dirty="0"/>
              <a:t>pyrolýza (teplota 500 až </a:t>
            </a:r>
            <a:r>
              <a:rPr lang="cs-CZ" sz="2000" dirty="0" smtClean="0"/>
              <a:t>800°C)</a:t>
            </a:r>
          </a:p>
          <a:p>
            <a:pPr marL="0" indent="0">
              <a:buNone/>
            </a:pPr>
            <a:r>
              <a:rPr lang="cs-CZ" sz="2000" dirty="0" smtClean="0"/>
              <a:t>vysokoteplotní </a:t>
            </a:r>
            <a:r>
              <a:rPr lang="cs-CZ" sz="2000" dirty="0"/>
              <a:t>pyrolýza (teplota nad 800°C).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Vlastní </a:t>
            </a:r>
            <a:r>
              <a:rPr lang="cs-CZ" sz="2000" dirty="0" err="1"/>
              <a:t>pyrolýzní</a:t>
            </a:r>
            <a:r>
              <a:rPr lang="cs-CZ" sz="2000" dirty="0"/>
              <a:t> proces probíhá bez přístupu vzduchu v </a:t>
            </a:r>
            <a:r>
              <a:rPr lang="cs-CZ" sz="2000" dirty="0" err="1"/>
              <a:t>pyrolýzní</a:t>
            </a:r>
            <a:r>
              <a:rPr lang="cs-CZ" sz="2000" dirty="0"/>
              <a:t> komoře, vzniklé plyny se spalují ve druhém stupni (v </a:t>
            </a:r>
            <a:r>
              <a:rPr lang="cs-CZ" sz="2000" dirty="0" err="1"/>
              <a:t>termoreaktoru</a:t>
            </a:r>
            <a:r>
              <a:rPr lang="cs-CZ" sz="2000" dirty="0"/>
              <a:t> </a:t>
            </a:r>
            <a:r>
              <a:rPr lang="cs-CZ" sz="2000" dirty="0" smtClean="0"/>
              <a:t>- 900 </a:t>
            </a:r>
            <a:r>
              <a:rPr lang="cs-CZ" sz="2000" dirty="0"/>
              <a:t>až </a:t>
            </a:r>
            <a:r>
              <a:rPr lang="cs-CZ" sz="2000" dirty="0" smtClean="0"/>
              <a:t>100°C).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7814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Fyzikální a chemické zpracování </a:t>
            </a:r>
            <a:r>
              <a:rPr lang="cs-CZ" sz="3600" dirty="0" smtClean="0"/>
              <a:t>odpadů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637112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Pyrolýza</a:t>
            </a:r>
            <a:endParaRPr lang="cs-CZ" sz="24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Pyrolýza </a:t>
            </a:r>
            <a:r>
              <a:rPr lang="cs-CZ" sz="2000" dirty="0"/>
              <a:t>je vhodná pro jednotný odpad s neměnným složením, který nemá příliš vysoký obsah škodlivin a nemá tendenci ke spékání. </a:t>
            </a:r>
            <a:r>
              <a:rPr lang="cs-CZ" sz="2000" dirty="0" err="1"/>
              <a:t>Pyrolýzní</a:t>
            </a:r>
            <a:r>
              <a:rPr lang="cs-CZ" sz="2000" dirty="0"/>
              <a:t> jednotky jsou vhodné pro šaržovitý provoz pro spalování netoxického odpadu , který není možné dopravovat do velkých středisek zpracování. Výkon těchto jednotek je maximálně 2,5 tun odpadu za hodinu </a:t>
            </a:r>
            <a:r>
              <a:rPr lang="cs-CZ" sz="2000" dirty="0" smtClean="0"/>
              <a:t>- např</a:t>
            </a:r>
            <a:r>
              <a:rPr lang="cs-CZ" sz="2000" dirty="0"/>
              <a:t>. zdravotnického odpadu.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8827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Fyzikální a chemické zpracování </a:t>
            </a:r>
            <a:r>
              <a:rPr lang="cs-CZ" sz="3600" dirty="0" smtClean="0"/>
              <a:t>odpadů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Stabilizace/</a:t>
            </a:r>
            <a:r>
              <a:rPr lang="cs-CZ" sz="2800" dirty="0" err="1" smtClean="0"/>
              <a:t>solidifikace</a:t>
            </a:r>
            <a:r>
              <a:rPr lang="cs-CZ" sz="2800" dirty="0" smtClean="0"/>
              <a:t> </a:t>
            </a:r>
          </a:p>
          <a:p>
            <a:pPr marL="0" indent="0">
              <a:buNone/>
            </a:pPr>
            <a:r>
              <a:rPr lang="cs-CZ" sz="2000" b="1" dirty="0"/>
              <a:t>Stabilizace</a:t>
            </a:r>
            <a:r>
              <a:rPr lang="cs-CZ" sz="2000" dirty="0"/>
              <a:t> – soubor </a:t>
            </a:r>
            <a:r>
              <a:rPr lang="cs-CZ" sz="2000" dirty="0" smtClean="0"/>
              <a:t>fyzikálně-chemických </a:t>
            </a:r>
            <a:r>
              <a:rPr lang="cs-CZ" sz="2000" dirty="0"/>
              <a:t>a chemických procesů </a:t>
            </a:r>
            <a:r>
              <a:rPr lang="cs-CZ" sz="2000" dirty="0" smtClean="0"/>
              <a:t> - omezení vyluhovatelnosti </a:t>
            </a:r>
            <a:r>
              <a:rPr lang="cs-CZ" sz="2000" dirty="0"/>
              <a:t>škodlivých látek do prostředí.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Přeměna </a:t>
            </a:r>
            <a:r>
              <a:rPr lang="cs-CZ" sz="2000" dirty="0"/>
              <a:t>odpadu na nerozpustný produkt </a:t>
            </a:r>
            <a:r>
              <a:rPr lang="cs-CZ" sz="2000" dirty="0" smtClean="0"/>
              <a:t>nebo zachycení </a:t>
            </a:r>
            <a:r>
              <a:rPr lang="cs-CZ" sz="2000" dirty="0"/>
              <a:t>na </a:t>
            </a:r>
            <a:r>
              <a:rPr lang="cs-CZ" sz="2000" dirty="0" smtClean="0"/>
              <a:t>sorbent</a:t>
            </a:r>
            <a:r>
              <a:rPr lang="cs-CZ" sz="2000" dirty="0"/>
              <a:t>.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 err="1"/>
              <a:t>Solidifikace</a:t>
            </a:r>
            <a:r>
              <a:rPr lang="cs-CZ" sz="2000" dirty="0"/>
              <a:t> – převedení </a:t>
            </a:r>
            <a:r>
              <a:rPr lang="cs-CZ" sz="2000" dirty="0" smtClean="0"/>
              <a:t>odpadů </a:t>
            </a:r>
            <a:r>
              <a:rPr lang="cs-CZ" sz="2000" dirty="0"/>
              <a:t>do </a:t>
            </a:r>
            <a:r>
              <a:rPr lang="cs-CZ" sz="2000" dirty="0" smtClean="0"/>
              <a:t>pevné, odolné formy (pevnost </a:t>
            </a:r>
            <a:r>
              <a:rPr lang="cs-CZ" sz="2000" dirty="0"/>
              <a:t>v tlaku, malá </a:t>
            </a:r>
            <a:r>
              <a:rPr lang="cs-CZ" sz="2000" dirty="0" smtClean="0"/>
              <a:t>propustnost, transportovatelnost).  Jedná se o </a:t>
            </a:r>
            <a:r>
              <a:rPr lang="cs-CZ" sz="2000" dirty="0"/>
              <a:t>zpevnění </a:t>
            </a:r>
            <a:r>
              <a:rPr lang="cs-CZ" sz="2000" dirty="0" smtClean="0"/>
              <a:t>odpadu do organické/anorganické inertní matrice.</a:t>
            </a:r>
          </a:p>
          <a:p>
            <a:pPr lvl="1"/>
            <a:r>
              <a:rPr lang="cs-CZ" sz="2000" dirty="0" smtClean="0"/>
              <a:t>Fixace </a:t>
            </a:r>
            <a:r>
              <a:rPr lang="cs-CZ" sz="2000" dirty="0"/>
              <a:t>je </a:t>
            </a:r>
            <a:r>
              <a:rPr lang="cs-CZ" sz="2000" dirty="0" err="1" smtClean="0"/>
              <a:t>solidifikace</a:t>
            </a:r>
            <a:r>
              <a:rPr lang="cs-CZ" sz="2000" dirty="0"/>
              <a:t>, kdy </a:t>
            </a:r>
            <a:r>
              <a:rPr lang="cs-CZ" sz="2000" dirty="0" smtClean="0"/>
              <a:t>částice </a:t>
            </a:r>
            <a:r>
              <a:rPr lang="cs-CZ" sz="2000" dirty="0"/>
              <a:t>odpadu reagují se složkami </a:t>
            </a:r>
            <a:r>
              <a:rPr lang="cs-CZ" sz="2000" dirty="0" err="1"/>
              <a:t>solidifkačního</a:t>
            </a:r>
            <a:r>
              <a:rPr lang="cs-CZ" sz="2000" dirty="0"/>
              <a:t> </a:t>
            </a:r>
            <a:r>
              <a:rPr lang="cs-CZ" sz="2000" dirty="0" smtClean="0"/>
              <a:t>média, nebo </a:t>
            </a:r>
            <a:r>
              <a:rPr lang="cs-CZ" sz="2000" dirty="0"/>
              <a:t>s nimi vytvářejí směsi. </a:t>
            </a:r>
          </a:p>
          <a:p>
            <a:pPr lvl="1"/>
            <a:r>
              <a:rPr lang="cs-CZ" sz="2000" dirty="0" err="1" smtClean="0"/>
              <a:t>Enkapsulace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err="1"/>
              <a:t>solidifikace</a:t>
            </a:r>
            <a:r>
              <a:rPr lang="cs-CZ" sz="2000" dirty="0"/>
              <a:t>, kdy složky odpadu </a:t>
            </a:r>
            <a:r>
              <a:rPr lang="cs-CZ" sz="2000" dirty="0" smtClean="0"/>
              <a:t>jsou obaleny </a:t>
            </a:r>
            <a:r>
              <a:rPr lang="cs-CZ" sz="2000" dirty="0" err="1" smtClean="0"/>
              <a:t>solidifikačním</a:t>
            </a:r>
            <a:r>
              <a:rPr lang="cs-CZ" sz="2000" dirty="0" smtClean="0"/>
              <a:t> médiem a tak je </a:t>
            </a:r>
            <a:r>
              <a:rPr lang="cs-CZ" sz="2000" dirty="0"/>
              <a:t>izoluje od </a:t>
            </a:r>
            <a:r>
              <a:rPr lang="cs-CZ" sz="2000" dirty="0" smtClean="0"/>
              <a:t>okolního (životního) prostředí</a:t>
            </a:r>
            <a:endParaRPr lang="cs-CZ" sz="2000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86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Stabilizace/</a:t>
            </a:r>
            <a:r>
              <a:rPr lang="cs-CZ" sz="3600" dirty="0" err="1" smtClean="0"/>
              <a:t>solidifikace</a:t>
            </a:r>
            <a:r>
              <a:rPr lang="cs-CZ" sz="3600" dirty="0" smtClean="0"/>
              <a:t> - technologie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9301"/>
            <a:ext cx="8075240" cy="488600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• cementace – tuhý odpad nebo např. vodná suspenze kalů, za případného přídavku písku nebo jiného </a:t>
            </a:r>
            <a:r>
              <a:rPr lang="cs-CZ" sz="2000" dirty="0" err="1" smtClean="0"/>
              <a:t>inertu</a:t>
            </a:r>
            <a:r>
              <a:rPr lang="cs-CZ" sz="2000" dirty="0" smtClean="0"/>
              <a:t>,  ev. aditiv a retardačních činidel mísí v potřebném poměru s cementem. Vhodná zejména pro anorganické materiály, například popílek ze spalovacích procesů, dále pro odvodněné kaly z čistíren. Tato poměrně nenáročná metoda se provádí se za normální teploty s použitím běžných typů zařízení.</a:t>
            </a:r>
          </a:p>
          <a:p>
            <a:pPr marL="0" indent="0">
              <a:buNone/>
            </a:pPr>
            <a:r>
              <a:rPr lang="cs-CZ" sz="2000" dirty="0" smtClean="0"/>
              <a:t>• </a:t>
            </a:r>
            <a:r>
              <a:rPr lang="cs-CZ" sz="2000" dirty="0" err="1" smtClean="0"/>
              <a:t>bitumenace</a:t>
            </a:r>
            <a:r>
              <a:rPr lang="cs-CZ" sz="2000" dirty="0" smtClean="0"/>
              <a:t> - smísení odpadu s roztavenou hmotou, jako je např. bitumenová (asfaltová) živice, kamenouhelný dehet, síra apod. Vhodná pro fixaci kalů a/nebo kapalných koncentrátů. Provádí se za zvýšených teplot, vzniklý produkt mívá menší objem a nižší vyluhovatelnost než u produktů cementace. </a:t>
            </a:r>
          </a:p>
          <a:p>
            <a:pPr marL="0" indent="0">
              <a:buNone/>
            </a:pPr>
            <a:r>
              <a:rPr lang="cs-CZ" sz="2000" dirty="0" smtClean="0"/>
              <a:t>• vitrifikace – zejména anorganické odpady, např. produkty spalování, se převedou na sklo. Produkt se vyznačuje vysokou odolností proti působení vody, zmenšuje se objem odpadů. Z produktu možno vyrábět stavební sklo -dlaždice, obklady, potrubí, střešní krytiny atd.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64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Stabilizace/</a:t>
            </a:r>
            <a:r>
              <a:rPr lang="cs-CZ" sz="3600" dirty="0" err="1" smtClean="0"/>
              <a:t>solidifikace</a:t>
            </a:r>
            <a:r>
              <a:rPr lang="cs-CZ" sz="3600" dirty="0" smtClean="0"/>
              <a:t> - technologie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9301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Pojiva pro </a:t>
            </a:r>
            <a:r>
              <a:rPr lang="cs-CZ" sz="2000" b="1" dirty="0" err="1" smtClean="0"/>
              <a:t>solidifikáty</a:t>
            </a: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/>
              <a:t>• hydraulická pojiva, </a:t>
            </a:r>
            <a:r>
              <a:rPr lang="cs-CZ" sz="2000" dirty="0" smtClean="0"/>
              <a:t>po </a:t>
            </a:r>
            <a:r>
              <a:rPr lang="cs-CZ" sz="2000" dirty="0"/>
              <a:t>smíchání s vodou samovolně tuhnou a to na vzduchu i pod vodou. </a:t>
            </a:r>
            <a:r>
              <a:rPr lang="cs-CZ" sz="2000" dirty="0" smtClean="0"/>
              <a:t>Používány jsou portlandské, </a:t>
            </a:r>
            <a:r>
              <a:rPr lang="cs-CZ" sz="2000" dirty="0"/>
              <a:t>struskoportlandské a struskové cementy a speciální rychlovazné cementy. </a:t>
            </a:r>
          </a:p>
          <a:p>
            <a:pPr marL="0" indent="0">
              <a:buNone/>
            </a:pPr>
            <a:r>
              <a:rPr lang="cs-CZ" sz="2000" b="1" dirty="0" smtClean="0"/>
              <a:t>• </a:t>
            </a:r>
            <a:r>
              <a:rPr lang="cs-CZ" sz="2000" b="1" dirty="0"/>
              <a:t>nehydraulická pojiva, </a:t>
            </a:r>
            <a:r>
              <a:rPr lang="cs-CZ" sz="2000" dirty="0"/>
              <a:t>která tuhnou pouze na vzduchu. Nejčastěji se používá jemné bílé vápno a vápenný hydrát. </a:t>
            </a:r>
          </a:p>
          <a:p>
            <a:pPr marL="0" indent="0">
              <a:buNone/>
            </a:pPr>
            <a:r>
              <a:rPr lang="cs-CZ" sz="2000" b="1" dirty="0" smtClean="0"/>
              <a:t>• </a:t>
            </a:r>
            <a:r>
              <a:rPr lang="cs-CZ" sz="2000" b="1" dirty="0" err="1"/>
              <a:t>puzzolanová</a:t>
            </a:r>
            <a:r>
              <a:rPr lang="cs-CZ" sz="2000" b="1" dirty="0"/>
              <a:t> pojiva – </a:t>
            </a:r>
            <a:r>
              <a:rPr lang="cs-CZ" sz="2000" dirty="0"/>
              <a:t>využívají se materiály, které mají </a:t>
            </a:r>
            <a:r>
              <a:rPr lang="cs-CZ" sz="2000" dirty="0" err="1" smtClean="0"/>
              <a:t>puzzolanické</a:t>
            </a:r>
            <a:r>
              <a:rPr lang="cs-CZ" sz="2000" dirty="0" smtClean="0"/>
              <a:t> </a:t>
            </a:r>
            <a:r>
              <a:rPr lang="cs-CZ" sz="2000" dirty="0"/>
              <a:t>vlastnosti, např</a:t>
            </a:r>
            <a:r>
              <a:rPr lang="cs-CZ" sz="2000" dirty="0" smtClean="0"/>
              <a:t>. jemně </a:t>
            </a:r>
            <a:r>
              <a:rPr lang="cs-CZ" sz="2000" dirty="0"/>
              <a:t>zrnitý popílek ze spalování </a:t>
            </a:r>
            <a:r>
              <a:rPr lang="cs-CZ" sz="2000" dirty="0" smtClean="0"/>
              <a:t>uhlí </a:t>
            </a:r>
            <a:r>
              <a:rPr lang="cs-CZ" sz="2000" dirty="0"/>
              <a:t>nebo popel ze spalování nebezpečných odpadů. </a:t>
            </a:r>
          </a:p>
          <a:p>
            <a:pPr marL="0" indent="0">
              <a:buNone/>
            </a:pPr>
            <a:r>
              <a:rPr lang="cs-CZ" sz="2000" b="1" dirty="0" smtClean="0"/>
              <a:t>• </a:t>
            </a:r>
            <a:r>
              <a:rPr lang="cs-CZ" sz="2000" b="1" dirty="0"/>
              <a:t>zpevňování odpadů v tuhnoucích taveninách </a:t>
            </a:r>
            <a:r>
              <a:rPr lang="cs-CZ" sz="2000" dirty="0"/>
              <a:t>- jako taveninu lze použít bitumenové (asfaltové) živice, kamenouhelné dehty, síru apod.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		další možnosti – polymery, </a:t>
            </a:r>
            <a:r>
              <a:rPr lang="cs-CZ" sz="2000" dirty="0" err="1" smtClean="0"/>
              <a:t>geopolymery</a:t>
            </a:r>
            <a:r>
              <a:rPr lang="cs-CZ" sz="2000" dirty="0" smtClean="0"/>
              <a:t> a jiné</a:t>
            </a:r>
          </a:p>
          <a:p>
            <a:pPr marL="0" indent="0">
              <a:buNone/>
            </a:pPr>
            <a:r>
              <a:rPr lang="cs-CZ" sz="2000" dirty="0" smtClean="0"/>
              <a:t>Nevýhodou metod je </a:t>
            </a:r>
            <a:r>
              <a:rPr lang="cs-CZ" sz="2000" dirty="0"/>
              <a:t>zvýšení původního objemu a hmotnosti odpadu.</a:t>
            </a:r>
          </a:p>
        </p:txBody>
      </p:sp>
    </p:spTree>
    <p:extLst>
      <p:ext uri="{BB962C8B-B14F-4D97-AF65-F5344CB8AC3E}">
        <p14:creationId xmlns:p14="http://schemas.microsoft.com/office/powerpoint/2010/main" val="290768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Stabilizace/</a:t>
            </a:r>
            <a:r>
              <a:rPr lang="cs-CZ" sz="3600" dirty="0" err="1" smtClean="0"/>
              <a:t>solidifikace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• laboratorní </a:t>
            </a:r>
            <a:r>
              <a:rPr lang="cs-CZ" sz="2000" dirty="0"/>
              <a:t>zkoušky stability a </a:t>
            </a:r>
            <a:r>
              <a:rPr lang="cs-CZ" sz="2000" dirty="0" smtClean="0"/>
              <a:t>vyluhovatelnosti</a:t>
            </a:r>
          </a:p>
        </p:txBody>
      </p:sp>
      <p:pic>
        <p:nvPicPr>
          <p:cNvPr id="1026" name="Picture 2" descr="D:\Data\MILAN\ekoinoprezentace\1zozp\odpady\obr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95392"/>
            <a:ext cx="9108504" cy="3400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40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1">
      <a:dk1>
        <a:sysClr val="windowText" lastClr="000000"/>
      </a:dk1>
      <a:lt1>
        <a:sysClr val="window" lastClr="FFFFFF"/>
      </a:lt1>
      <a:dk2>
        <a:srgbClr val="1C2D8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12065</TotalTime>
  <Words>1713</Words>
  <Application>Microsoft Office PowerPoint</Application>
  <PresentationFormat>Předvádění na obrazovce (4:3)</PresentationFormat>
  <Paragraphs>201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Odpady a odpadové hospodářství VI</vt:lpstr>
      <vt:lpstr>Fyzikální a chemické zpracování odpadů</vt:lpstr>
      <vt:lpstr>Fyzikální a chemické zpracování odpadů</vt:lpstr>
      <vt:lpstr>Fyzikální a chemické zpracování odpadů</vt:lpstr>
      <vt:lpstr>Fyzikální a chemické zpracování odpadů</vt:lpstr>
      <vt:lpstr>Fyzikální a chemické zpracování odpadů</vt:lpstr>
      <vt:lpstr>Stabilizace/solidifikace - technologie</vt:lpstr>
      <vt:lpstr>Stabilizace/solidifikace - technologie</vt:lpstr>
      <vt:lpstr>Stabilizace/solidifikace</vt:lpstr>
      <vt:lpstr>Stabilizace/solidifikace</vt:lpstr>
      <vt:lpstr>Stabilizace/solidifikace</vt:lpstr>
      <vt:lpstr>Kontaminované půdy a způsoby jejich dekontaminace</vt:lpstr>
      <vt:lpstr>Kontaminované půdy a způsoby jejich dekontaminace</vt:lpstr>
      <vt:lpstr>Cizorodé látky v zeminách</vt:lpstr>
      <vt:lpstr>Hlavní zdroje znečištění půd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Dekontaminační procesy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inovovaného předmětu</dc:title>
  <dc:creator>Vladimír Kočí</dc:creator>
  <cp:lastModifiedBy>Brezina Milan</cp:lastModifiedBy>
  <cp:revision>406</cp:revision>
  <dcterms:created xsi:type="dcterms:W3CDTF">2012-05-03T05:54:43Z</dcterms:created>
  <dcterms:modified xsi:type="dcterms:W3CDTF">2013-12-04T07:15:34Z</dcterms:modified>
</cp:coreProperties>
</file>