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10" d="100"/>
          <a:sy n="110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Ochrana čistoty vod 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Prof. Ing. Pavel Jeníček, CSc.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/>
              <a:t>(</a:t>
            </a:r>
            <a:r>
              <a:rPr lang="cs-CZ" b="1" dirty="0"/>
              <a:t>budova B, </a:t>
            </a:r>
            <a:r>
              <a:rPr lang="cs-CZ" b="1" dirty="0" err="1"/>
              <a:t>1.p</a:t>
            </a:r>
            <a:r>
              <a:rPr lang="cs-CZ" b="1" dirty="0"/>
              <a:t>. 117, tel. 3155, </a:t>
            </a:r>
            <a:r>
              <a:rPr lang="cs-CZ" b="1" dirty="0" err="1"/>
              <a:t>jenicekp@vscht.cz</a:t>
            </a:r>
            <a:r>
              <a:rPr lang="cs-CZ" b="1" dirty="0"/>
              <a:t>)</a:t>
            </a:r>
          </a:p>
          <a:p>
            <a:r>
              <a:rPr lang="cs-CZ" b="1" dirty="0"/>
              <a:t>Ústav technologie vody </a:t>
            </a:r>
            <a:r>
              <a:rPr lang="cs-CZ" b="1"/>
              <a:t>a </a:t>
            </a:r>
            <a:r>
              <a:rPr lang="cs-CZ" b="1" smtClean="0"/>
              <a:t>prostředí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97244"/>
              </p:ext>
            </p:extLst>
          </p:nvPr>
        </p:nvGraphicFramePr>
        <p:xfrm>
          <a:off x="683568" y="692696"/>
          <a:ext cx="777686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40875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velikost čistírny                </a:t>
                      </a:r>
                      <a:r>
                        <a:rPr lang="cs-CZ" sz="2400" b="1" dirty="0" err="1" smtClean="0"/>
                        <a:t>k</a:t>
                      </a:r>
                      <a:r>
                        <a:rPr lang="cs-CZ" sz="2400" b="1" baseline="-25000" dirty="0" err="1" smtClean="0"/>
                        <a:t>h</a:t>
                      </a:r>
                      <a:endParaRPr lang="cs-CZ" sz="2400" b="1" baseline="-25000" dirty="0" smtClean="0"/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(</a:t>
                      </a:r>
                      <a:r>
                        <a:rPr lang="cs-CZ" sz="2400" b="1" dirty="0" err="1" smtClean="0"/>
                        <a:t>EO</a:t>
                      </a:r>
                      <a:r>
                        <a:rPr lang="cs-CZ" sz="2400" b="1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cs-CZ" sz="2400" b="1" dirty="0" smtClean="0"/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30                                       7,2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40                                       6,9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50                                       6,7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75                                       6,3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100                                     5,9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300                                     4,4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400                                     3,5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500                                     2,6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1000                                   2,2</a:t>
                      </a:r>
                      <a:endParaRPr lang="cs-CZ" sz="2400" dirty="0" smtClean="0"/>
                    </a:p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velikost čistírny               </a:t>
                      </a:r>
                      <a:r>
                        <a:rPr lang="cs-CZ" sz="2400" b="1" dirty="0" err="1" smtClean="0"/>
                        <a:t>k</a:t>
                      </a:r>
                      <a:r>
                        <a:rPr lang="cs-CZ" sz="2400" b="1" baseline="-25000" dirty="0" err="1" smtClean="0"/>
                        <a:t>h</a:t>
                      </a:r>
                      <a:endParaRPr lang="cs-CZ" sz="2400" b="1" baseline="-25000" dirty="0" smtClean="0"/>
                    </a:p>
                    <a:p>
                      <a:pPr marL="0" indent="0">
                        <a:buNone/>
                      </a:pPr>
                      <a:r>
                        <a:rPr lang="cs-CZ" sz="2400" b="1" dirty="0" smtClean="0"/>
                        <a:t>(</a:t>
                      </a:r>
                      <a:r>
                        <a:rPr lang="cs-CZ" sz="2400" b="1" dirty="0" err="1" smtClean="0"/>
                        <a:t>EO</a:t>
                      </a:r>
                      <a:r>
                        <a:rPr lang="cs-CZ" sz="2400" b="1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cs-CZ" sz="2400" dirty="0" smtClean="0"/>
                    </a:p>
                    <a:p>
                      <a:r>
                        <a:rPr lang="cs-CZ" sz="2400" dirty="0" smtClean="0"/>
                        <a:t>2 000                                2,1</a:t>
                      </a:r>
                    </a:p>
                    <a:p>
                      <a:r>
                        <a:rPr lang="cs-CZ" sz="2400" dirty="0" smtClean="0"/>
                        <a:t>5 000                                2,0</a:t>
                      </a:r>
                    </a:p>
                    <a:p>
                      <a:r>
                        <a:rPr lang="cs-CZ" sz="2400" dirty="0" smtClean="0"/>
                        <a:t>10 000                              2,0</a:t>
                      </a:r>
                    </a:p>
                    <a:p>
                      <a:r>
                        <a:rPr lang="cs-CZ" sz="2400" dirty="0" smtClean="0"/>
                        <a:t>20 000                              1,9</a:t>
                      </a:r>
                    </a:p>
                    <a:p>
                      <a:r>
                        <a:rPr lang="cs-CZ" sz="2400" dirty="0" smtClean="0"/>
                        <a:t>30 000                              1,8</a:t>
                      </a:r>
                    </a:p>
                    <a:p>
                      <a:r>
                        <a:rPr lang="cs-CZ" sz="2400" dirty="0" smtClean="0"/>
                        <a:t>50 000                              1,7</a:t>
                      </a:r>
                    </a:p>
                    <a:p>
                      <a:r>
                        <a:rPr lang="cs-CZ" sz="2400" dirty="0" smtClean="0"/>
                        <a:t>100 000                            1,6</a:t>
                      </a:r>
                    </a:p>
                    <a:p>
                      <a:r>
                        <a:rPr lang="cs-CZ" sz="2400" dirty="0" smtClean="0"/>
                        <a:t>1 000 000                         1,4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683568" y="1556792"/>
            <a:ext cx="7776864" cy="720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7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009531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01"/>
            <a:ext cx="7920880" cy="60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0831"/>
              </p:ext>
            </p:extLst>
          </p:nvPr>
        </p:nvGraphicFramePr>
        <p:xfrm>
          <a:off x="457200" y="333374"/>
          <a:ext cx="8229600" cy="568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5194920"/>
              </a:tblGrid>
              <a:tr h="5687914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sz="3200" dirty="0" smtClean="0"/>
                        <a:t>Měření průtoku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09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Měření průtoku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256342"/>
              </p:ext>
            </p:extLst>
          </p:nvPr>
        </p:nvGraphicFramePr>
        <p:xfrm>
          <a:off x="457200" y="980728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845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57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ČOV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 celkového </a:t>
            </a:r>
            <a:r>
              <a:rPr lang="cs-CZ" dirty="0" smtClean="0"/>
              <a:t>počtu </a:t>
            </a:r>
            <a:r>
              <a:rPr lang="cs-CZ" dirty="0"/>
              <a:t>obyvatel 10,3 miliony</a:t>
            </a:r>
          </a:p>
          <a:p>
            <a:pPr marL="0" indent="0">
              <a:buNone/>
            </a:pPr>
            <a:r>
              <a:rPr lang="cs-CZ" dirty="0"/>
              <a:t>žije 7,7 milionu v domácnostech </a:t>
            </a:r>
            <a:r>
              <a:rPr lang="cs-CZ" u="sng" dirty="0"/>
              <a:t>napojených</a:t>
            </a:r>
          </a:p>
          <a:p>
            <a:pPr marL="0" indent="0">
              <a:buNone/>
            </a:pPr>
            <a:r>
              <a:rPr lang="cs-CZ" u="sng" dirty="0"/>
              <a:t>na </a:t>
            </a:r>
            <a:r>
              <a:rPr lang="cs-CZ" u="sng" dirty="0" smtClean="0"/>
              <a:t>veřejné </a:t>
            </a:r>
            <a:r>
              <a:rPr lang="cs-CZ" u="sng" dirty="0"/>
              <a:t>kanalizace</a:t>
            </a:r>
            <a:r>
              <a:rPr lang="cs-CZ" dirty="0"/>
              <a:t> (74,9 %).</a:t>
            </a:r>
          </a:p>
          <a:p>
            <a:pPr marL="0" indent="0">
              <a:buNone/>
            </a:pPr>
            <a:r>
              <a:rPr lang="cs-CZ" dirty="0"/>
              <a:t>87,3 % zásobeno vodou.</a:t>
            </a:r>
          </a:p>
          <a:p>
            <a:pPr marL="0" indent="0">
              <a:buNone/>
            </a:pPr>
            <a:r>
              <a:rPr lang="cs-CZ" dirty="0"/>
              <a:t>Podle </a:t>
            </a:r>
            <a:r>
              <a:rPr lang="cs-CZ" dirty="0" smtClean="0"/>
              <a:t>údajů </a:t>
            </a:r>
            <a:r>
              <a:rPr lang="cs-CZ" dirty="0"/>
              <a:t>OECD jsou tyto údaje</a:t>
            </a:r>
          </a:p>
          <a:p>
            <a:pPr marL="0" indent="0">
              <a:buNone/>
            </a:pPr>
            <a:r>
              <a:rPr lang="cs-CZ" dirty="0"/>
              <a:t>srovnatelné </a:t>
            </a:r>
            <a:r>
              <a:rPr lang="cs-CZ" dirty="0" smtClean="0"/>
              <a:t>či </a:t>
            </a:r>
            <a:r>
              <a:rPr lang="cs-CZ" dirty="0"/>
              <a:t>dokonce lepší než v </a:t>
            </a:r>
            <a:r>
              <a:rPr lang="cs-CZ" dirty="0" smtClean="0"/>
              <a:t>některých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zemích EU (</a:t>
            </a:r>
            <a:r>
              <a:rPr lang="cs-CZ" dirty="0" smtClean="0"/>
              <a:t>např. </a:t>
            </a:r>
            <a:r>
              <a:rPr lang="cs-CZ" dirty="0"/>
              <a:t>Francie, </a:t>
            </a:r>
            <a:r>
              <a:rPr lang="cs-CZ" dirty="0" smtClean="0"/>
              <a:t>Španělsko</a:t>
            </a:r>
            <a:r>
              <a:rPr lang="cs-CZ" dirty="0"/>
              <a:t>, </a:t>
            </a:r>
            <a:r>
              <a:rPr lang="cs-CZ" dirty="0" smtClean="0"/>
              <a:t>Řecko apod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5282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Odpadní vody </a:t>
            </a:r>
            <a:r>
              <a:rPr lang="cs-CZ" dirty="0" smtClean="0"/>
              <a:t>vypouštěné </a:t>
            </a:r>
            <a:r>
              <a:rPr lang="cs-CZ" dirty="0"/>
              <a:t>do</a:t>
            </a:r>
            <a:br>
              <a:rPr lang="cs-CZ" dirty="0"/>
            </a:br>
            <a:r>
              <a:rPr lang="cs-CZ" dirty="0" smtClean="0"/>
              <a:t>recipientů </a:t>
            </a:r>
            <a:r>
              <a:rPr lang="cs-CZ" sz="3600" dirty="0"/>
              <a:t>(</a:t>
            </a:r>
            <a:r>
              <a:rPr lang="cs-CZ" sz="3600" dirty="0" smtClean="0"/>
              <a:t>téměř </a:t>
            </a:r>
            <a:r>
              <a:rPr lang="cs-CZ" sz="3600" dirty="0"/>
              <a:t>miliarda </a:t>
            </a:r>
            <a:r>
              <a:rPr lang="cs-CZ" sz="3600" dirty="0" err="1"/>
              <a:t>m</a:t>
            </a:r>
            <a:r>
              <a:rPr lang="cs-CZ" sz="3600" baseline="30000" dirty="0" err="1"/>
              <a:t>3</a:t>
            </a:r>
            <a:r>
              <a:rPr lang="cs-CZ" sz="3600" dirty="0"/>
              <a:t>/rok)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06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ČOV</a:t>
            </a:r>
            <a:r>
              <a:rPr lang="cs-CZ" dirty="0"/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dirty="0"/>
              <a:t>celkového odtoku odpadních vod je </a:t>
            </a:r>
            <a:r>
              <a:rPr lang="cs-CZ" dirty="0" smtClean="0"/>
              <a:t>cca 77 </a:t>
            </a:r>
            <a:r>
              <a:rPr lang="cs-CZ" dirty="0"/>
              <a:t>% </a:t>
            </a:r>
            <a:r>
              <a:rPr lang="cs-CZ" dirty="0" err="1" smtClean="0"/>
              <a:t>cištěno</a:t>
            </a:r>
            <a:r>
              <a:rPr lang="cs-CZ" dirty="0" smtClean="0"/>
              <a:t> </a:t>
            </a:r>
            <a:r>
              <a:rPr lang="cs-CZ" dirty="0"/>
              <a:t>v souladu se stávající </a:t>
            </a:r>
            <a:r>
              <a:rPr lang="cs-CZ" dirty="0" smtClean="0"/>
              <a:t>legislativou, 16 </a:t>
            </a:r>
            <a:r>
              <a:rPr lang="cs-CZ" dirty="0"/>
              <a:t>% s </a:t>
            </a:r>
            <a:r>
              <a:rPr lang="cs-CZ" dirty="0" smtClean="0"/>
              <a:t>účinností </a:t>
            </a:r>
            <a:r>
              <a:rPr lang="cs-CZ" dirty="0"/>
              <a:t>nižší </a:t>
            </a:r>
            <a:r>
              <a:rPr lang="cs-CZ" dirty="0" smtClean="0"/>
              <a:t>a 7 </a:t>
            </a:r>
            <a:r>
              <a:rPr lang="cs-CZ" dirty="0"/>
              <a:t>% </a:t>
            </a:r>
            <a:r>
              <a:rPr lang="cs-CZ" dirty="0" smtClean="0"/>
              <a:t>vypuštěno </a:t>
            </a:r>
            <a:r>
              <a:rPr lang="cs-CZ" dirty="0"/>
              <a:t>bez </a:t>
            </a:r>
            <a:r>
              <a:rPr lang="cs-CZ" dirty="0" smtClean="0"/>
              <a:t>čištění</a:t>
            </a:r>
          </a:p>
          <a:p>
            <a:endParaRPr lang="cs-CZ" dirty="0"/>
          </a:p>
          <a:p>
            <a:r>
              <a:rPr lang="cs-CZ" dirty="0" smtClean="0"/>
              <a:t>direktiva </a:t>
            </a:r>
            <a:r>
              <a:rPr lang="cs-CZ" dirty="0"/>
              <a:t>EU (pro </a:t>
            </a:r>
            <a:r>
              <a:rPr lang="cs-CZ" dirty="0" smtClean="0"/>
              <a:t>ČR </a:t>
            </a:r>
            <a:r>
              <a:rPr lang="cs-CZ" dirty="0"/>
              <a:t>odklad do 2010)</a:t>
            </a:r>
          </a:p>
          <a:p>
            <a:pPr marL="0" indent="0">
              <a:buNone/>
            </a:pPr>
            <a:r>
              <a:rPr lang="cs-CZ" dirty="0" smtClean="0"/>
              <a:t>       </a:t>
            </a:r>
            <a:r>
              <a:rPr lang="cs-CZ" dirty="0" err="1" smtClean="0"/>
              <a:t>ČOV</a:t>
            </a:r>
            <a:r>
              <a:rPr lang="cs-CZ" dirty="0" smtClean="0"/>
              <a:t> </a:t>
            </a:r>
            <a:r>
              <a:rPr lang="cs-CZ" dirty="0"/>
              <a:t>pro všechny obce nad 2000 ob.</a:t>
            </a:r>
          </a:p>
        </p:txBody>
      </p:sp>
    </p:spTree>
    <p:extLst>
      <p:ext uri="{BB962C8B-B14F-4D97-AF65-F5344CB8AC3E}">
        <p14:creationId xmlns:p14="http://schemas.microsoft.com/office/powerpoint/2010/main" val="258506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</a:t>
            </a:r>
            <a:r>
              <a:rPr lang="cs-CZ" dirty="0" smtClean="0"/>
              <a:t>znečištění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bodové </a:t>
            </a:r>
            <a:r>
              <a:rPr lang="cs-CZ" i="1" dirty="0"/>
              <a:t>(</a:t>
            </a:r>
            <a:r>
              <a:rPr lang="cs-CZ" i="1" dirty="0" err="1" smtClean="0"/>
              <a:t>prům</a:t>
            </a:r>
            <a:r>
              <a:rPr lang="cs-CZ" i="1" dirty="0"/>
              <a:t>. závody, kanalizace, …)</a:t>
            </a:r>
          </a:p>
          <a:p>
            <a:r>
              <a:rPr lang="cs-CZ" dirty="0"/>
              <a:t> difuzní </a:t>
            </a:r>
            <a:r>
              <a:rPr lang="cs-CZ" i="1" dirty="0"/>
              <a:t>(kyselé </a:t>
            </a:r>
            <a:r>
              <a:rPr lang="cs-CZ" i="1" dirty="0" smtClean="0"/>
              <a:t>deště, </a:t>
            </a:r>
            <a:r>
              <a:rPr lang="cs-CZ" i="1" dirty="0"/>
              <a:t>splachy z polí, …)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primární </a:t>
            </a:r>
            <a:r>
              <a:rPr lang="cs-CZ" i="1" dirty="0"/>
              <a:t>(</a:t>
            </a:r>
            <a:r>
              <a:rPr lang="cs-CZ" i="1" dirty="0" smtClean="0"/>
              <a:t>přímé působení znečišťujících </a:t>
            </a:r>
            <a:r>
              <a:rPr lang="cs-CZ" i="1" dirty="0"/>
              <a:t>látek)</a:t>
            </a:r>
          </a:p>
          <a:p>
            <a:r>
              <a:rPr lang="cs-CZ" dirty="0" smtClean="0"/>
              <a:t>sekundární </a:t>
            </a:r>
            <a:r>
              <a:rPr lang="cs-CZ" i="1" dirty="0"/>
              <a:t>(druhotné vlivy </a:t>
            </a:r>
            <a:r>
              <a:rPr lang="cs-CZ" i="1" dirty="0" smtClean="0"/>
              <a:t>vyvolané následnými </a:t>
            </a:r>
            <a:r>
              <a:rPr lang="cs-CZ" i="1" dirty="0"/>
              <a:t>procesy v </a:t>
            </a:r>
            <a:r>
              <a:rPr lang="cs-CZ" i="1" dirty="0" smtClean="0"/>
              <a:t>prostředí</a:t>
            </a:r>
            <a:r>
              <a:rPr lang="cs-CZ" i="1" dirty="0"/>
              <a:t>) </a:t>
            </a:r>
            <a:r>
              <a:rPr lang="cs-CZ" dirty="0" smtClean="0"/>
              <a:t>např. </a:t>
            </a:r>
            <a:r>
              <a:rPr lang="cs-CZ" dirty="0"/>
              <a:t>eutrofizace</a:t>
            </a:r>
          </a:p>
        </p:txBody>
      </p:sp>
    </p:spTree>
    <p:extLst>
      <p:ext uri="{BB962C8B-B14F-4D97-AF65-F5344CB8AC3E}">
        <p14:creationId xmlns:p14="http://schemas.microsoft.com/office/powerpoint/2010/main" val="9373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Difuzní </a:t>
            </a:r>
            <a:r>
              <a:rPr lang="cs-CZ" dirty="0" smtClean="0"/>
              <a:t>znečištění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 smtClean="0"/>
              <a:t>Dělení: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dirty="0" smtClean="0"/>
              <a:t>Přírodní </a:t>
            </a:r>
            <a:r>
              <a:rPr lang="cs-CZ" dirty="0"/>
              <a:t>pozadí – zdroje nesouvisející </a:t>
            </a:r>
            <a:r>
              <a:rPr lang="cs-CZ" dirty="0" smtClean="0"/>
              <a:t>s lidskými aktivitami</a:t>
            </a:r>
          </a:p>
          <a:p>
            <a:endParaRPr lang="cs-CZ" dirty="0"/>
          </a:p>
          <a:p>
            <a:r>
              <a:rPr lang="cs-CZ" dirty="0"/>
              <a:t>Zdroje </a:t>
            </a:r>
            <a:r>
              <a:rPr lang="cs-CZ" dirty="0" smtClean="0"/>
              <a:t>ovlivněné </a:t>
            </a:r>
            <a:r>
              <a:rPr lang="cs-CZ" dirty="0"/>
              <a:t>lidskou </a:t>
            </a:r>
            <a:r>
              <a:rPr lang="cs-CZ" dirty="0" smtClean="0"/>
              <a:t>činností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28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Difuzní </a:t>
            </a:r>
            <a:r>
              <a:rPr lang="cs-CZ" dirty="0" smtClean="0"/>
              <a:t>znečištění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Zdroje:</a:t>
            </a:r>
          </a:p>
          <a:p>
            <a:r>
              <a:rPr lang="cs-CZ" dirty="0" smtClean="0"/>
              <a:t>atmosférická </a:t>
            </a:r>
            <a:r>
              <a:rPr lang="cs-CZ" dirty="0"/>
              <a:t>depozice </a:t>
            </a:r>
            <a:r>
              <a:rPr lang="cs-CZ" i="1" dirty="0"/>
              <a:t>(</a:t>
            </a:r>
            <a:r>
              <a:rPr lang="cs-CZ" i="1" dirty="0" smtClean="0"/>
              <a:t>např. </a:t>
            </a:r>
            <a:r>
              <a:rPr lang="cs-CZ" i="1" dirty="0"/>
              <a:t>kyselé </a:t>
            </a:r>
            <a:r>
              <a:rPr lang="cs-CZ" i="1" dirty="0" smtClean="0"/>
              <a:t>deště, </a:t>
            </a:r>
            <a:r>
              <a:rPr lang="cs-CZ" i="1" dirty="0"/>
              <a:t>prach)</a:t>
            </a:r>
          </a:p>
          <a:p>
            <a:r>
              <a:rPr lang="cs-CZ" dirty="0" smtClean="0"/>
              <a:t>povrchový </a:t>
            </a:r>
            <a:r>
              <a:rPr lang="cs-CZ" dirty="0"/>
              <a:t>odtok </a:t>
            </a:r>
            <a:r>
              <a:rPr lang="cs-CZ" i="1" dirty="0"/>
              <a:t>(splachy z polí)</a:t>
            </a:r>
          </a:p>
          <a:p>
            <a:r>
              <a:rPr lang="cs-CZ" dirty="0" smtClean="0"/>
              <a:t>odtok </a:t>
            </a:r>
            <a:r>
              <a:rPr lang="cs-CZ" dirty="0"/>
              <a:t>ze </a:t>
            </a:r>
            <a:r>
              <a:rPr lang="cs-CZ" dirty="0" smtClean="0"/>
              <a:t>zpevněných </a:t>
            </a:r>
            <a:r>
              <a:rPr lang="cs-CZ" dirty="0"/>
              <a:t>ploch </a:t>
            </a:r>
            <a:r>
              <a:rPr lang="cs-CZ" i="1" dirty="0"/>
              <a:t>(silnice, </a:t>
            </a:r>
            <a:r>
              <a:rPr lang="cs-CZ" i="1" dirty="0" smtClean="0"/>
              <a:t>parkoviště – ropné </a:t>
            </a:r>
            <a:r>
              <a:rPr lang="cs-CZ" i="1" dirty="0"/>
              <a:t>látky)</a:t>
            </a:r>
          </a:p>
          <a:p>
            <a:r>
              <a:rPr lang="cs-CZ" dirty="0" smtClean="0"/>
              <a:t>eroze </a:t>
            </a:r>
            <a:r>
              <a:rPr lang="cs-CZ" i="1" dirty="0"/>
              <a:t>(tvorba </a:t>
            </a:r>
            <a:r>
              <a:rPr lang="cs-CZ" i="1" dirty="0" smtClean="0"/>
              <a:t>sedimentů)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5564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032488" cy="2193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Zásoby vody na Zemi</a:t>
            </a:r>
          </a:p>
          <a:p>
            <a:r>
              <a:rPr lang="cs-CZ" dirty="0"/>
              <a:t>94 % slaná voda </a:t>
            </a:r>
            <a:r>
              <a:rPr lang="cs-CZ" dirty="0" smtClean="0"/>
              <a:t>             6 </a:t>
            </a:r>
            <a:r>
              <a:rPr lang="cs-CZ" dirty="0"/>
              <a:t>% sladká </a:t>
            </a:r>
            <a:r>
              <a:rPr lang="cs-CZ" dirty="0" smtClean="0"/>
              <a:t>voda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                                                        87 % ledovce                                               13 % ostatní</a:t>
            </a:r>
          </a:p>
          <a:p>
            <a:pPr marL="0" indent="0">
              <a:buNone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2996952"/>
            <a:ext cx="8136904" cy="2880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100392" y="2996952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073566" y="3575060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599734" y="3575060"/>
            <a:ext cx="72008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>
            <a:stCxn id="7" idx="2"/>
          </p:cNvCxnSpPr>
          <p:nvPr/>
        </p:nvCxnSpPr>
        <p:spPr>
          <a:xfrm flipH="1">
            <a:off x="7663630" y="3863092"/>
            <a:ext cx="972108" cy="57606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6" idx="1"/>
          </p:cNvCxnSpPr>
          <p:nvPr/>
        </p:nvCxnSpPr>
        <p:spPr>
          <a:xfrm flipH="1">
            <a:off x="3897102" y="3719076"/>
            <a:ext cx="4176464" cy="6480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84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regenerační </a:t>
            </a:r>
            <a:r>
              <a:rPr lang="cs-CZ" dirty="0"/>
              <a:t>reakce ekosystému na </a:t>
            </a:r>
            <a:r>
              <a:rPr lang="cs-CZ" dirty="0" smtClean="0"/>
              <a:t>znečištění</a:t>
            </a:r>
            <a:endParaRPr lang="cs-CZ" dirty="0"/>
          </a:p>
          <a:p>
            <a:r>
              <a:rPr lang="cs-CZ" dirty="0"/>
              <a:t>soubor fyzikálních, chemických a </a:t>
            </a:r>
            <a:r>
              <a:rPr lang="cs-CZ" dirty="0" smtClean="0"/>
              <a:t>biologických  procesů, např.:</a:t>
            </a:r>
            <a:endParaRPr lang="cs-CZ" dirty="0"/>
          </a:p>
          <a:p>
            <a:r>
              <a:rPr lang="cs-CZ" dirty="0"/>
              <a:t>Sedimentace, sycení vody kyslíkem a </a:t>
            </a:r>
            <a:r>
              <a:rPr lang="cs-CZ" dirty="0" smtClean="0"/>
              <a:t>následná chemická </a:t>
            </a:r>
            <a:r>
              <a:rPr lang="cs-CZ" dirty="0"/>
              <a:t>nebo biochemická oxidace</a:t>
            </a:r>
            <a:r>
              <a:rPr lang="cs-CZ" dirty="0" smtClean="0"/>
              <a:t>, neutralizace</a:t>
            </a:r>
            <a:r>
              <a:rPr lang="cs-CZ" dirty="0"/>
              <a:t>, fotosyntéza, </a:t>
            </a:r>
            <a:r>
              <a:rPr lang="cs-CZ" dirty="0" smtClean="0"/>
              <a:t>růst organismů </a:t>
            </a:r>
            <a:r>
              <a:rPr lang="cs-CZ" dirty="0"/>
              <a:t>(</a:t>
            </a:r>
            <a:r>
              <a:rPr lang="cs-CZ" dirty="0" smtClean="0"/>
              <a:t>makro- i mikro-)</a:t>
            </a:r>
            <a:endParaRPr lang="cs-CZ" dirty="0"/>
          </a:p>
          <a:p>
            <a:r>
              <a:rPr lang="cs-CZ" dirty="0"/>
              <a:t>Umožnuje klasifikaci vodních </a:t>
            </a:r>
            <a:r>
              <a:rPr lang="cs-CZ" dirty="0" smtClean="0"/>
              <a:t>toků </a:t>
            </a:r>
            <a:r>
              <a:rPr lang="cs-CZ" dirty="0"/>
              <a:t>podle </a:t>
            </a:r>
            <a:r>
              <a:rPr lang="cs-CZ" dirty="0" smtClean="0"/>
              <a:t>čistoty</a:t>
            </a:r>
            <a:endParaRPr lang="cs-CZ" dirty="0"/>
          </a:p>
          <a:p>
            <a:r>
              <a:rPr lang="cs-CZ" u="sng" dirty="0"/>
              <a:t>index </a:t>
            </a:r>
            <a:r>
              <a:rPr lang="cs-CZ" u="sng" dirty="0" err="1" smtClean="0"/>
              <a:t>saprobity</a:t>
            </a:r>
            <a:r>
              <a:rPr lang="cs-CZ" dirty="0" smtClean="0"/>
              <a:t> (přirozené bioindikátory)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9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</a:t>
            </a:r>
            <a:r>
              <a:rPr lang="cs-CZ" dirty="0" smtClean="0"/>
              <a:t>znečišťujících </a:t>
            </a:r>
            <a:r>
              <a:rPr lang="cs-CZ" dirty="0"/>
              <a:t>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rozpuštěné </a:t>
            </a:r>
            <a:r>
              <a:rPr lang="cs-CZ" b="1" dirty="0"/>
              <a:t>látky</a:t>
            </a:r>
          </a:p>
          <a:p>
            <a:r>
              <a:rPr lang="cs-CZ" b="1" dirty="0"/>
              <a:t>- organické - biologicky rozložitelné </a:t>
            </a:r>
            <a:r>
              <a:rPr lang="cs-CZ" dirty="0"/>
              <a:t>(cukry, mastné </a:t>
            </a:r>
            <a:r>
              <a:rPr lang="cs-CZ" dirty="0" err="1"/>
              <a:t>kys</a:t>
            </a:r>
            <a:r>
              <a:rPr lang="cs-CZ" dirty="0"/>
              <a:t>.)</a:t>
            </a:r>
          </a:p>
          <a:p>
            <a:pPr marL="0" indent="0">
              <a:buNone/>
            </a:pPr>
            <a:r>
              <a:rPr lang="cs-CZ" dirty="0" smtClean="0"/>
              <a:t>     	            </a:t>
            </a:r>
            <a:r>
              <a:rPr lang="cs-CZ" b="1" dirty="0" smtClean="0"/>
              <a:t>- </a:t>
            </a:r>
            <a:r>
              <a:rPr lang="cs-CZ" b="1" dirty="0"/>
              <a:t>biologicky nerozložitelné</a:t>
            </a:r>
            <a:r>
              <a:rPr lang="cs-CZ" dirty="0"/>
              <a:t> (azobarviva, ...)</a:t>
            </a:r>
          </a:p>
          <a:p>
            <a:r>
              <a:rPr lang="cs-CZ" b="1" dirty="0"/>
              <a:t>- anorganické</a:t>
            </a:r>
            <a:r>
              <a:rPr lang="cs-CZ" dirty="0"/>
              <a:t> (</a:t>
            </a:r>
            <a:r>
              <a:rPr lang="cs-CZ" dirty="0" smtClean="0"/>
              <a:t>těžké </a:t>
            </a:r>
            <a:r>
              <a:rPr lang="cs-CZ" dirty="0"/>
              <a:t>kovy, </a:t>
            </a:r>
            <a:r>
              <a:rPr lang="cs-CZ" dirty="0" smtClean="0"/>
              <a:t>dusičnany</a:t>
            </a:r>
            <a:r>
              <a:rPr lang="cs-CZ" dirty="0"/>
              <a:t>, </a:t>
            </a:r>
            <a:r>
              <a:rPr lang="cs-CZ" dirty="0" smtClean="0"/>
              <a:t>fosforečnany</a:t>
            </a:r>
            <a:r>
              <a:rPr lang="cs-CZ" dirty="0"/>
              <a:t>)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sz="3800" b="1" dirty="0" smtClean="0"/>
              <a:t>nerozpuštěné </a:t>
            </a:r>
            <a:r>
              <a:rPr lang="cs-CZ" sz="3800" b="1" dirty="0"/>
              <a:t>látky</a:t>
            </a:r>
          </a:p>
          <a:p>
            <a:r>
              <a:rPr lang="cs-CZ" b="1" dirty="0" smtClean="0"/>
              <a:t>organické </a:t>
            </a:r>
            <a:r>
              <a:rPr lang="cs-CZ" b="1" dirty="0"/>
              <a:t>- biologicky rozložitelné </a:t>
            </a:r>
            <a:r>
              <a:rPr lang="cs-CZ" dirty="0"/>
              <a:t>(škrob, baktérie)</a:t>
            </a:r>
          </a:p>
          <a:p>
            <a:pPr marL="0" indent="0">
              <a:buNone/>
            </a:pPr>
            <a:r>
              <a:rPr lang="cs-CZ" b="1" dirty="0" smtClean="0"/>
              <a:t>                         - </a:t>
            </a:r>
            <a:r>
              <a:rPr lang="cs-CZ" b="1" dirty="0"/>
              <a:t>biologicky nerozložitelné </a:t>
            </a:r>
            <a:r>
              <a:rPr lang="cs-CZ" dirty="0"/>
              <a:t>(plasty,…)</a:t>
            </a:r>
          </a:p>
          <a:p>
            <a:pPr marL="0" indent="0">
              <a:buNone/>
            </a:pPr>
            <a:r>
              <a:rPr lang="cs-CZ" b="1" dirty="0" smtClean="0"/>
              <a:t>                         - </a:t>
            </a:r>
            <a:r>
              <a:rPr lang="cs-CZ" b="1" dirty="0" err="1"/>
              <a:t>usaditelné</a:t>
            </a:r>
            <a:r>
              <a:rPr lang="cs-CZ" b="1" dirty="0"/>
              <a:t> </a:t>
            </a:r>
            <a:r>
              <a:rPr lang="cs-CZ" dirty="0"/>
              <a:t>(celulózová vlákna,…)</a:t>
            </a:r>
          </a:p>
          <a:p>
            <a:pPr marL="0" indent="0">
              <a:buNone/>
            </a:pPr>
            <a:r>
              <a:rPr lang="cs-CZ" b="1" dirty="0" smtClean="0"/>
              <a:t>                         - </a:t>
            </a:r>
            <a:r>
              <a:rPr lang="cs-CZ" b="1" dirty="0" err="1"/>
              <a:t>neusaditelné</a:t>
            </a:r>
            <a:r>
              <a:rPr lang="cs-CZ" dirty="0"/>
              <a:t> (papír,…)</a:t>
            </a:r>
          </a:p>
          <a:p>
            <a:pPr marL="0" indent="0">
              <a:buNone/>
            </a:pPr>
            <a:r>
              <a:rPr lang="cs-CZ" b="1" dirty="0" smtClean="0"/>
              <a:t>  	         - </a:t>
            </a:r>
            <a:r>
              <a:rPr lang="cs-CZ" b="1" dirty="0"/>
              <a:t>koloidní</a:t>
            </a:r>
            <a:r>
              <a:rPr lang="cs-CZ" dirty="0"/>
              <a:t> (baktérie,…)</a:t>
            </a:r>
          </a:p>
          <a:p>
            <a:pPr marL="0" indent="0">
              <a:buNone/>
            </a:pPr>
            <a:r>
              <a:rPr lang="cs-CZ" b="1" dirty="0" smtClean="0"/>
              <a:t>     	         - </a:t>
            </a:r>
            <a:r>
              <a:rPr lang="cs-CZ" b="1" dirty="0"/>
              <a:t>plovoucí</a:t>
            </a:r>
            <a:r>
              <a:rPr lang="cs-CZ" dirty="0"/>
              <a:t> (plasty,…)</a:t>
            </a:r>
          </a:p>
          <a:p>
            <a:r>
              <a:rPr lang="cs-CZ" b="1" dirty="0"/>
              <a:t>- anorganické</a:t>
            </a:r>
            <a:r>
              <a:rPr lang="cs-CZ" dirty="0"/>
              <a:t> </a:t>
            </a:r>
            <a:r>
              <a:rPr lang="cs-CZ" dirty="0" smtClean="0"/>
              <a:t>	- </a:t>
            </a:r>
            <a:r>
              <a:rPr lang="cs-CZ" dirty="0" err="1"/>
              <a:t>usaditelné</a:t>
            </a:r>
            <a:r>
              <a:rPr lang="cs-CZ" dirty="0"/>
              <a:t> (písek, hlína, …)</a:t>
            </a:r>
          </a:p>
          <a:p>
            <a:pPr marL="0" indent="0">
              <a:buNone/>
            </a:pPr>
            <a:r>
              <a:rPr lang="cs-CZ" dirty="0" smtClean="0"/>
              <a:t>    		- </a:t>
            </a:r>
            <a:r>
              <a:rPr lang="cs-CZ" dirty="0" err="1"/>
              <a:t>neusaditelné</a:t>
            </a:r>
            <a:r>
              <a:rPr lang="cs-CZ" dirty="0"/>
              <a:t> (brusný prach,…)</a:t>
            </a:r>
          </a:p>
        </p:txBody>
      </p:sp>
    </p:spTree>
    <p:extLst>
      <p:ext uri="{BB962C8B-B14F-4D97-AF65-F5344CB8AC3E}">
        <p14:creationId xmlns:p14="http://schemas.microsoft.com/office/powerpoint/2010/main" val="11630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</a:t>
            </a:r>
            <a:r>
              <a:rPr lang="cs-CZ" dirty="0" smtClean="0"/>
              <a:t>znečišťujících </a:t>
            </a:r>
            <a:r>
              <a:rPr lang="cs-CZ" dirty="0"/>
              <a:t>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další specifické druhy </a:t>
            </a:r>
            <a:r>
              <a:rPr lang="cs-CZ" sz="3600" b="1" dirty="0" smtClean="0"/>
              <a:t>znečištění</a:t>
            </a:r>
            <a:endParaRPr lang="cs-CZ" sz="3600" b="1" dirty="0"/>
          </a:p>
          <a:p>
            <a:r>
              <a:rPr lang="cs-CZ" b="1" dirty="0" smtClean="0"/>
              <a:t>teplota</a:t>
            </a:r>
            <a:endParaRPr lang="cs-CZ" b="1" dirty="0"/>
          </a:p>
          <a:p>
            <a:r>
              <a:rPr lang="cs-CZ" b="1" dirty="0" smtClean="0"/>
              <a:t>radioaktivita</a:t>
            </a:r>
            <a:endParaRPr lang="cs-CZ" b="1" dirty="0"/>
          </a:p>
          <a:p>
            <a:r>
              <a:rPr lang="cs-CZ" b="1" dirty="0" smtClean="0"/>
              <a:t>mikrobiální znečištění </a:t>
            </a:r>
            <a:r>
              <a:rPr lang="cs-CZ" sz="2800" i="1" dirty="0"/>
              <a:t>(</a:t>
            </a:r>
            <a:r>
              <a:rPr lang="cs-CZ" sz="2800" i="1" dirty="0" err="1"/>
              <a:t>pathogenní</a:t>
            </a:r>
            <a:r>
              <a:rPr lang="cs-CZ" sz="2800" i="1" dirty="0"/>
              <a:t> </a:t>
            </a:r>
            <a:r>
              <a:rPr lang="cs-CZ" sz="2800" i="1" dirty="0" err="1"/>
              <a:t>mikroorg</a:t>
            </a:r>
            <a:r>
              <a:rPr lang="cs-CZ" sz="2800" i="1" dirty="0"/>
              <a:t>.)</a:t>
            </a:r>
          </a:p>
          <a:p>
            <a:r>
              <a:rPr lang="cs-CZ" b="1" dirty="0" smtClean="0"/>
              <a:t>tenzidy</a:t>
            </a:r>
            <a:endParaRPr lang="cs-CZ" b="1" dirty="0"/>
          </a:p>
          <a:p>
            <a:r>
              <a:rPr lang="cs-CZ" b="1" dirty="0" smtClean="0"/>
              <a:t>látky </a:t>
            </a:r>
            <a:r>
              <a:rPr lang="cs-CZ" b="1" dirty="0"/>
              <a:t>se </a:t>
            </a:r>
            <a:r>
              <a:rPr lang="cs-CZ" b="1" dirty="0" err="1"/>
              <a:t>specif</a:t>
            </a:r>
            <a:r>
              <a:rPr lang="cs-CZ" b="1" dirty="0"/>
              <a:t>. fyziologickými </a:t>
            </a:r>
            <a:r>
              <a:rPr lang="cs-CZ" b="1" dirty="0" smtClean="0"/>
              <a:t>účinky</a:t>
            </a:r>
            <a:endParaRPr lang="cs-CZ" b="1" dirty="0"/>
          </a:p>
          <a:p>
            <a:pPr marL="0" indent="0">
              <a:buNone/>
            </a:pPr>
            <a:r>
              <a:rPr lang="cs-CZ" sz="2800" i="1" dirty="0" smtClean="0"/>
              <a:t>      (</a:t>
            </a:r>
            <a:r>
              <a:rPr lang="cs-CZ" sz="2800" i="1" dirty="0" err="1"/>
              <a:t>endocrine</a:t>
            </a:r>
            <a:r>
              <a:rPr lang="cs-CZ" sz="2800" i="1" dirty="0"/>
              <a:t> </a:t>
            </a:r>
            <a:r>
              <a:rPr lang="cs-CZ" sz="2800" i="1" dirty="0" err="1"/>
              <a:t>disruptors</a:t>
            </a:r>
            <a:r>
              <a:rPr lang="cs-CZ" sz="2800" i="1" dirty="0"/>
              <a:t>, </a:t>
            </a:r>
            <a:r>
              <a:rPr lang="cs-CZ" sz="2800" i="1" dirty="0" err="1"/>
              <a:t>pseudoestrogeny</a:t>
            </a:r>
            <a:r>
              <a:rPr lang="cs-CZ" sz="2800" i="1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402055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Stanovení koncentrace organických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/>
              <a:t>Skupinová stanovení</a:t>
            </a:r>
          </a:p>
          <a:p>
            <a:r>
              <a:rPr lang="cs-CZ" dirty="0"/>
              <a:t> </a:t>
            </a:r>
            <a:r>
              <a:rPr lang="cs-CZ" dirty="0" err="1" smtClean="0"/>
              <a:t>BSK</a:t>
            </a:r>
            <a:r>
              <a:rPr lang="cs-CZ" baseline="-25000" dirty="0" err="1" smtClean="0"/>
              <a:t>5</a:t>
            </a:r>
            <a:endParaRPr lang="cs-CZ" baseline="-25000" dirty="0"/>
          </a:p>
          <a:p>
            <a:r>
              <a:rPr lang="cs-CZ" dirty="0"/>
              <a:t> </a:t>
            </a:r>
            <a:r>
              <a:rPr lang="cs-CZ" dirty="0" err="1"/>
              <a:t>CHSK</a:t>
            </a:r>
            <a:r>
              <a:rPr lang="cs-CZ" baseline="-25000" dirty="0" err="1"/>
              <a:t>Cr</a:t>
            </a:r>
            <a:r>
              <a:rPr lang="cs-CZ" dirty="0"/>
              <a:t> , </a:t>
            </a:r>
            <a:r>
              <a:rPr lang="cs-CZ" dirty="0" err="1"/>
              <a:t>CHSK</a:t>
            </a:r>
            <a:r>
              <a:rPr lang="cs-CZ" baseline="-25000" dirty="0" err="1"/>
              <a:t>Mn</a:t>
            </a:r>
            <a:endParaRPr lang="cs-CZ" baseline="-25000" dirty="0"/>
          </a:p>
          <a:p>
            <a:r>
              <a:rPr lang="cs-CZ" dirty="0"/>
              <a:t> </a:t>
            </a:r>
            <a:r>
              <a:rPr lang="cs-CZ" dirty="0" err="1"/>
              <a:t>TOC</a:t>
            </a:r>
            <a:endParaRPr lang="cs-CZ" dirty="0"/>
          </a:p>
          <a:p>
            <a:pPr marL="0" indent="0">
              <a:buNone/>
            </a:pPr>
            <a:r>
              <a:rPr lang="cs-CZ" sz="3600" dirty="0"/>
              <a:t>teoretický parametr </a:t>
            </a:r>
            <a:r>
              <a:rPr lang="cs-CZ" sz="3600" dirty="0" err="1"/>
              <a:t>TSK</a:t>
            </a:r>
            <a:endParaRPr lang="cs-CZ" sz="3600" dirty="0"/>
          </a:p>
          <a:p>
            <a:r>
              <a:rPr lang="cs-CZ" dirty="0" err="1" smtClean="0"/>
              <a:t>C</a:t>
            </a:r>
            <a:r>
              <a:rPr lang="cs-CZ" baseline="-25000" dirty="0" err="1" smtClean="0"/>
              <a:t>x</a:t>
            </a:r>
            <a:r>
              <a:rPr lang="cs-CZ" dirty="0" err="1" smtClean="0"/>
              <a:t>H</a:t>
            </a:r>
            <a:r>
              <a:rPr lang="cs-CZ" baseline="-25000" dirty="0" err="1" smtClean="0"/>
              <a:t>y</a:t>
            </a:r>
            <a:r>
              <a:rPr lang="cs-CZ" dirty="0" err="1" smtClean="0"/>
              <a:t>O</a:t>
            </a:r>
            <a:r>
              <a:rPr lang="cs-CZ" baseline="-25000" dirty="0" err="1" smtClean="0"/>
              <a:t>z</a:t>
            </a:r>
            <a:r>
              <a:rPr lang="cs-CZ" dirty="0" smtClean="0"/>
              <a:t> </a:t>
            </a:r>
            <a:r>
              <a:rPr lang="cs-CZ" dirty="0"/>
              <a:t>+ n </a:t>
            </a:r>
            <a:r>
              <a:rPr lang="cs-CZ" dirty="0" err="1"/>
              <a:t>O</a:t>
            </a:r>
            <a:r>
              <a:rPr lang="cs-CZ" baseline="-25000" dirty="0" err="1"/>
              <a:t>2</a:t>
            </a: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dirty="0"/>
              <a:t>x </a:t>
            </a:r>
            <a:r>
              <a:rPr lang="cs-CZ" dirty="0" err="1"/>
              <a:t>CO</a:t>
            </a:r>
            <a:r>
              <a:rPr lang="cs-CZ" baseline="-25000" dirty="0" err="1"/>
              <a:t>2</a:t>
            </a:r>
            <a:r>
              <a:rPr lang="cs-CZ" dirty="0"/>
              <a:t> + y/2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0</a:t>
            </a:r>
            <a:endParaRPr lang="cs-CZ" dirty="0"/>
          </a:p>
          <a:p>
            <a:r>
              <a:rPr lang="cs-CZ" dirty="0"/>
              <a:t>kde n = </a:t>
            </a:r>
            <a:r>
              <a:rPr lang="cs-CZ" dirty="0" err="1"/>
              <a:t>2x</a:t>
            </a:r>
            <a:r>
              <a:rPr lang="cs-CZ" dirty="0"/>
              <a:t> + y/2 –z </a:t>
            </a:r>
            <a:r>
              <a:rPr lang="cs-CZ" dirty="0" smtClean="0"/>
              <a:t>        </a:t>
            </a:r>
            <a:r>
              <a:rPr lang="cs-CZ" dirty="0" err="1"/>
              <a:t>TSK</a:t>
            </a:r>
            <a:r>
              <a:rPr lang="cs-CZ" dirty="0"/>
              <a:t> = </a:t>
            </a:r>
            <a:r>
              <a:rPr lang="cs-CZ" dirty="0" smtClean="0"/>
              <a:t>n/</a:t>
            </a:r>
            <a:r>
              <a:rPr lang="cs-CZ" dirty="0" err="1" smtClean="0"/>
              <a:t>M</a:t>
            </a:r>
            <a:r>
              <a:rPr lang="cs-CZ" baseline="-10000" dirty="0" err="1" smtClean="0"/>
              <a:t>C</a:t>
            </a:r>
            <a:r>
              <a:rPr lang="cs-CZ" baseline="-25000" dirty="0" err="1" smtClean="0"/>
              <a:t>x</a:t>
            </a:r>
            <a:r>
              <a:rPr lang="cs-CZ" baseline="-10000" dirty="0" err="1" smtClean="0"/>
              <a:t>H</a:t>
            </a:r>
            <a:r>
              <a:rPr lang="cs-CZ" baseline="-25000" dirty="0" err="1" smtClean="0"/>
              <a:t>y</a:t>
            </a:r>
            <a:r>
              <a:rPr lang="cs-CZ" baseline="-10000" dirty="0" err="1" smtClean="0"/>
              <a:t>O</a:t>
            </a:r>
            <a:r>
              <a:rPr lang="cs-CZ" baseline="-25000" dirty="0" err="1" smtClean="0"/>
              <a:t>z</a:t>
            </a:r>
            <a:endParaRPr lang="cs-CZ" dirty="0"/>
          </a:p>
          <a:p>
            <a:r>
              <a:rPr lang="cs-CZ" dirty="0" err="1"/>
              <a:t>TSK</a:t>
            </a:r>
            <a:r>
              <a:rPr lang="cs-CZ" dirty="0"/>
              <a:t> &gt; CHSK &gt; </a:t>
            </a:r>
            <a:r>
              <a:rPr lang="cs-CZ" dirty="0" err="1"/>
              <a:t>BSK</a:t>
            </a:r>
            <a:r>
              <a:rPr lang="cs-CZ" baseline="-25000" dirty="0" err="1"/>
              <a:t>5</a:t>
            </a:r>
            <a:endParaRPr lang="cs-CZ" baseline="-250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356490" y="4696268"/>
            <a:ext cx="576064" cy="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139952" y="5229200"/>
            <a:ext cx="576064" cy="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3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Roste </a:t>
            </a:r>
            <a:r>
              <a:rPr lang="cs-CZ" dirty="0" smtClean="0"/>
              <a:t>potřeba </a:t>
            </a:r>
            <a:r>
              <a:rPr lang="cs-CZ" dirty="0"/>
              <a:t>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rostoucí </a:t>
            </a:r>
            <a:r>
              <a:rPr lang="cs-CZ" dirty="0" smtClean="0"/>
              <a:t>počet </a:t>
            </a:r>
            <a:r>
              <a:rPr lang="cs-CZ" dirty="0"/>
              <a:t>obyvatel</a:t>
            </a:r>
          </a:p>
          <a:p>
            <a:r>
              <a:rPr lang="cs-CZ" dirty="0"/>
              <a:t>- rostoucí životní </a:t>
            </a:r>
            <a:r>
              <a:rPr lang="cs-CZ" dirty="0" smtClean="0"/>
              <a:t>úroveň</a:t>
            </a:r>
            <a:endParaRPr lang="cs-CZ" dirty="0"/>
          </a:p>
          <a:p>
            <a:r>
              <a:rPr lang="cs-CZ" dirty="0"/>
              <a:t>- rostoucí výroba potravin závislých na </a:t>
            </a:r>
            <a:r>
              <a:rPr lang="cs-CZ" dirty="0" smtClean="0"/>
              <a:t>vodě</a:t>
            </a:r>
            <a:endParaRPr lang="cs-CZ" dirty="0"/>
          </a:p>
          <a:p>
            <a:r>
              <a:rPr lang="cs-CZ" dirty="0"/>
              <a:t>- rostoucí výroba energetických plodin</a:t>
            </a:r>
          </a:p>
          <a:p>
            <a:r>
              <a:rPr lang="cs-CZ" dirty="0"/>
              <a:t>- rostoucí </a:t>
            </a:r>
            <a:r>
              <a:rPr lang="cs-CZ" dirty="0" smtClean="0"/>
              <a:t>nerovnoměrnost </a:t>
            </a:r>
            <a:r>
              <a:rPr lang="cs-CZ" dirty="0"/>
              <a:t>srážek</a:t>
            </a:r>
          </a:p>
        </p:txBody>
      </p:sp>
    </p:spTree>
    <p:extLst>
      <p:ext uri="{BB962C8B-B14F-4D97-AF65-F5344CB8AC3E}">
        <p14:creationId xmlns:p14="http://schemas.microsoft.com/office/powerpoint/2010/main" val="5845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Voda – strategická surovina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100" dirty="0"/>
              <a:t>Oblasti s kritickým nedostatkem vodních </a:t>
            </a:r>
            <a:r>
              <a:rPr lang="cs-CZ" sz="4100" dirty="0" smtClean="0"/>
              <a:t>zdrojů:</a:t>
            </a:r>
            <a:endParaRPr lang="cs-CZ" sz="4100" dirty="0"/>
          </a:p>
          <a:p>
            <a:r>
              <a:rPr lang="cs-CZ" dirty="0" smtClean="0"/>
              <a:t>Střední </a:t>
            </a:r>
            <a:r>
              <a:rPr lang="cs-CZ" dirty="0"/>
              <a:t>Afrika</a:t>
            </a:r>
          </a:p>
          <a:p>
            <a:r>
              <a:rPr lang="cs-CZ" dirty="0"/>
              <a:t>Jižní Asie (Indie, </a:t>
            </a:r>
            <a:r>
              <a:rPr lang="cs-CZ" dirty="0" err="1"/>
              <a:t>Pakistán</a:t>
            </a:r>
            <a:r>
              <a:rPr lang="cs-CZ" dirty="0"/>
              <a:t>, Thajsko, </a:t>
            </a:r>
            <a:r>
              <a:rPr lang="cs-CZ" dirty="0" smtClean="0"/>
              <a:t>Vietnam, Singapur</a:t>
            </a:r>
            <a:r>
              <a:rPr lang="cs-CZ" dirty="0"/>
              <a:t>)</a:t>
            </a:r>
          </a:p>
          <a:p>
            <a:r>
              <a:rPr lang="cs-CZ" dirty="0"/>
              <a:t>Severní Cína (Peking)</a:t>
            </a:r>
          </a:p>
          <a:p>
            <a:r>
              <a:rPr lang="cs-CZ" dirty="0"/>
              <a:t>Jihozápad USA (Texas, Arizona, Nové Mexiko)</a:t>
            </a:r>
          </a:p>
          <a:p>
            <a:pPr marL="0" indent="0">
              <a:buNone/>
            </a:pPr>
            <a:endParaRPr lang="cs-CZ" sz="3800" dirty="0" smtClean="0"/>
          </a:p>
          <a:p>
            <a:pPr marL="0" indent="0">
              <a:buNone/>
            </a:pPr>
            <a:r>
              <a:rPr lang="cs-CZ" sz="3800" dirty="0" smtClean="0"/>
              <a:t>Mezinárodní </a:t>
            </a:r>
            <a:r>
              <a:rPr lang="cs-CZ" sz="3800" dirty="0"/>
              <a:t>konflikty související s vodními zdroji:</a:t>
            </a:r>
          </a:p>
          <a:p>
            <a:r>
              <a:rPr lang="cs-CZ" dirty="0" smtClean="0"/>
              <a:t>Mauretánie </a:t>
            </a:r>
            <a:r>
              <a:rPr lang="cs-CZ" dirty="0"/>
              <a:t>- Senegal</a:t>
            </a:r>
          </a:p>
          <a:p>
            <a:r>
              <a:rPr lang="cs-CZ" dirty="0"/>
              <a:t>Egypt - Etiopie</a:t>
            </a:r>
          </a:p>
          <a:p>
            <a:r>
              <a:rPr lang="cs-CZ" dirty="0"/>
              <a:t>Turecko - Sýrie</a:t>
            </a:r>
          </a:p>
          <a:p>
            <a:r>
              <a:rPr lang="cs-CZ" dirty="0"/>
              <a:t>Slovensko - </a:t>
            </a:r>
            <a:r>
              <a:rPr lang="cs-CZ" dirty="0" smtClean="0"/>
              <a:t>Maďarsko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69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Filosofie ochrany </a:t>
            </a:r>
            <a:r>
              <a:rPr lang="cs-CZ" dirty="0" smtClean="0"/>
              <a:t>čistoty </a:t>
            </a:r>
            <a:r>
              <a:rPr lang="cs-CZ" dirty="0"/>
              <a:t>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prevence</a:t>
            </a:r>
          </a:p>
          <a:p>
            <a:pPr lvl="5"/>
            <a:r>
              <a:rPr lang="cs-CZ" sz="2800" dirty="0" err="1" smtClean="0"/>
              <a:t>Reuse</a:t>
            </a:r>
            <a:endParaRPr lang="cs-CZ" sz="2800" dirty="0"/>
          </a:p>
          <a:p>
            <a:pPr lvl="5"/>
            <a:r>
              <a:rPr lang="cs-CZ" sz="2800" dirty="0" err="1" smtClean="0"/>
              <a:t>Reduce</a:t>
            </a:r>
            <a:endParaRPr lang="cs-CZ" sz="2800" dirty="0"/>
          </a:p>
          <a:p>
            <a:pPr lvl="5"/>
            <a:r>
              <a:rPr lang="cs-CZ" sz="2800" dirty="0" err="1" smtClean="0"/>
              <a:t>Recycle</a:t>
            </a:r>
            <a:endParaRPr lang="cs-CZ" sz="2800" dirty="0" smtClean="0"/>
          </a:p>
          <a:p>
            <a:pPr lvl="5"/>
            <a:endParaRPr lang="cs-CZ" sz="2800" dirty="0"/>
          </a:p>
          <a:p>
            <a:pPr lvl="5"/>
            <a:endParaRPr lang="cs-CZ" sz="800" dirty="0"/>
          </a:p>
          <a:p>
            <a:r>
              <a:rPr lang="cs-CZ" dirty="0"/>
              <a:t> </a:t>
            </a:r>
            <a:r>
              <a:rPr lang="cs-CZ" dirty="0" smtClean="0"/>
              <a:t>čištění </a:t>
            </a:r>
            <a:r>
              <a:rPr lang="cs-CZ" dirty="0"/>
              <a:t>odpadních vod</a:t>
            </a:r>
          </a:p>
        </p:txBody>
      </p:sp>
    </p:spTree>
    <p:extLst>
      <p:ext uri="{BB962C8B-B14F-4D97-AF65-F5344CB8AC3E}">
        <p14:creationId xmlns:p14="http://schemas.microsoft.com/office/powerpoint/2010/main" val="82941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Čistírna </a:t>
            </a:r>
            <a:r>
              <a:rPr lang="cs-CZ" dirty="0"/>
              <a:t>odpadních vod</a:t>
            </a:r>
          </a:p>
        </p:txBody>
      </p:sp>
      <p:pic>
        <p:nvPicPr>
          <p:cNvPr id="1026" name="Picture 2" descr="G:\1zozp\voda\COV\cov_z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87" y="1600200"/>
            <a:ext cx="60948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4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Srovnání </a:t>
            </a:r>
            <a:r>
              <a:rPr lang="cs-CZ" dirty="0" smtClean="0"/>
              <a:t>spotřeby </a:t>
            </a:r>
            <a:r>
              <a:rPr lang="cs-CZ" dirty="0"/>
              <a:t>vody (</a:t>
            </a:r>
            <a:r>
              <a:rPr lang="cs-CZ" dirty="0" err="1" smtClean="0"/>
              <a:t>l.ob.d</a:t>
            </a:r>
            <a:r>
              <a:rPr lang="cs-CZ" baseline="30000" dirty="0" smtClean="0"/>
              <a:t>-1</a:t>
            </a:r>
            <a:endParaRPr lang="cs-CZ" baseline="30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2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Srovnání </a:t>
            </a:r>
            <a:r>
              <a:rPr lang="cs-CZ" dirty="0" smtClean="0"/>
              <a:t>spotřeby </a:t>
            </a:r>
            <a:r>
              <a:rPr lang="cs-CZ" dirty="0"/>
              <a:t>vody (</a:t>
            </a:r>
            <a:r>
              <a:rPr lang="cs-CZ" dirty="0" err="1"/>
              <a:t>ob.d</a:t>
            </a:r>
            <a:r>
              <a:rPr lang="cs-CZ" baseline="30000" dirty="0"/>
              <a:t>-1</a:t>
            </a:r>
            <a:r>
              <a:rPr lang="cs-CZ" dirty="0"/>
              <a:t>) (domácnosti)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v </a:t>
            </a:r>
            <a:r>
              <a:rPr lang="cs-CZ" dirty="0" smtClean="0"/>
              <a:t>ČR</a:t>
            </a:r>
            <a:endParaRPr lang="cs-CZ" dirty="0"/>
          </a:p>
          <a:p>
            <a:r>
              <a:rPr lang="cs-CZ" dirty="0"/>
              <a:t>1990 </a:t>
            </a:r>
            <a:r>
              <a:rPr lang="cs-CZ" dirty="0" smtClean="0"/>
              <a:t>			174</a:t>
            </a:r>
            <a:endParaRPr lang="cs-CZ" dirty="0"/>
          </a:p>
          <a:p>
            <a:r>
              <a:rPr lang="cs-CZ" dirty="0"/>
              <a:t>1995 </a:t>
            </a:r>
            <a:r>
              <a:rPr lang="cs-CZ" dirty="0" smtClean="0"/>
              <a:t>			121</a:t>
            </a:r>
            <a:endParaRPr lang="cs-CZ" dirty="0"/>
          </a:p>
          <a:p>
            <a:r>
              <a:rPr lang="cs-CZ" dirty="0"/>
              <a:t>1996-2000 </a:t>
            </a:r>
            <a:r>
              <a:rPr lang="cs-CZ" dirty="0" smtClean="0"/>
              <a:t>		110-120</a:t>
            </a:r>
            <a:endParaRPr lang="cs-CZ" dirty="0"/>
          </a:p>
          <a:p>
            <a:r>
              <a:rPr lang="cs-CZ" dirty="0"/>
              <a:t>2001 </a:t>
            </a:r>
            <a:r>
              <a:rPr lang="cs-CZ" dirty="0" smtClean="0"/>
              <a:t>			104</a:t>
            </a:r>
            <a:endParaRPr lang="cs-CZ" dirty="0"/>
          </a:p>
          <a:p>
            <a:r>
              <a:rPr lang="cs-CZ" dirty="0"/>
              <a:t>2005-2010 </a:t>
            </a:r>
            <a:r>
              <a:rPr lang="cs-CZ" dirty="0" smtClean="0"/>
              <a:t>		130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44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Kolísání </a:t>
            </a:r>
            <a:r>
              <a:rPr lang="cs-CZ" dirty="0" smtClean="0"/>
              <a:t>průtoku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k</a:t>
            </a:r>
            <a:r>
              <a:rPr lang="cs-CZ" sz="2400" baseline="-25000" dirty="0" err="1"/>
              <a:t>d</a:t>
            </a:r>
            <a:r>
              <a:rPr lang="cs-CZ" sz="2400" dirty="0"/>
              <a:t> – </a:t>
            </a:r>
            <a:r>
              <a:rPr lang="cs-CZ" sz="2400" dirty="0" smtClean="0"/>
              <a:t>součinitel </a:t>
            </a:r>
            <a:r>
              <a:rPr lang="cs-CZ" sz="2400" dirty="0"/>
              <a:t>denní </a:t>
            </a:r>
            <a:r>
              <a:rPr lang="cs-CZ" sz="2400" dirty="0" smtClean="0"/>
              <a:t>nerovnoměrnosti</a:t>
            </a:r>
            <a:endParaRPr lang="cs-CZ" sz="2400" dirty="0"/>
          </a:p>
          <a:p>
            <a:r>
              <a:rPr lang="cs-CZ" sz="2400" dirty="0" err="1"/>
              <a:t>k</a:t>
            </a:r>
            <a:r>
              <a:rPr lang="cs-CZ" sz="2400" baseline="-25000" dirty="0" err="1"/>
              <a:t>h</a:t>
            </a:r>
            <a:r>
              <a:rPr lang="cs-CZ" sz="2400" dirty="0"/>
              <a:t> – </a:t>
            </a:r>
            <a:r>
              <a:rPr lang="cs-CZ" sz="2400" dirty="0" smtClean="0"/>
              <a:t>součinitel </a:t>
            </a:r>
            <a:r>
              <a:rPr lang="cs-CZ" sz="2400" dirty="0"/>
              <a:t>hodinové </a:t>
            </a:r>
            <a:r>
              <a:rPr lang="cs-CZ" sz="2400" dirty="0" smtClean="0"/>
              <a:t>nerovnoměrnosti</a:t>
            </a:r>
            <a:endParaRPr lang="cs-CZ" sz="2400" dirty="0"/>
          </a:p>
          <a:p>
            <a:pPr marL="0" indent="0">
              <a:buNone/>
            </a:pPr>
            <a:r>
              <a:rPr lang="cs-CZ" sz="2200" dirty="0" smtClean="0"/>
              <a:t>   velikost čistírny 				</a:t>
            </a:r>
            <a:r>
              <a:rPr lang="cs-CZ" sz="2200" dirty="0" err="1" smtClean="0"/>
              <a:t>k</a:t>
            </a:r>
            <a:r>
              <a:rPr lang="cs-CZ" sz="2200" baseline="-25000" dirty="0" err="1" smtClean="0"/>
              <a:t>d</a:t>
            </a:r>
            <a:endParaRPr lang="cs-CZ" sz="2200" baseline="-25000" dirty="0"/>
          </a:p>
          <a:p>
            <a:pPr marL="0" indent="0">
              <a:buNone/>
            </a:pPr>
            <a:r>
              <a:rPr lang="cs-CZ" sz="2200" dirty="0" smtClean="0"/>
              <a:t>   (tisíc </a:t>
            </a:r>
            <a:r>
              <a:rPr lang="cs-CZ" sz="2200" dirty="0" err="1"/>
              <a:t>EO</a:t>
            </a:r>
            <a:r>
              <a:rPr lang="cs-CZ" sz="2200" dirty="0"/>
              <a:t>)</a:t>
            </a:r>
          </a:p>
          <a:p>
            <a:r>
              <a:rPr lang="cs-CZ" sz="2600" dirty="0" smtClean="0"/>
              <a:t>do </a:t>
            </a:r>
            <a:r>
              <a:rPr lang="cs-CZ" sz="2600" dirty="0"/>
              <a:t>1 </a:t>
            </a:r>
            <a:r>
              <a:rPr lang="cs-CZ" sz="2600" dirty="0" smtClean="0"/>
              <a:t>					1,5</a:t>
            </a:r>
            <a:endParaRPr lang="cs-CZ" sz="2600" dirty="0"/>
          </a:p>
          <a:p>
            <a:r>
              <a:rPr lang="cs-CZ" sz="2600" dirty="0"/>
              <a:t>1 - 5 </a:t>
            </a:r>
            <a:r>
              <a:rPr lang="cs-CZ" sz="2600" dirty="0" smtClean="0"/>
              <a:t>					1,4</a:t>
            </a:r>
            <a:endParaRPr lang="cs-CZ" sz="2600" dirty="0"/>
          </a:p>
          <a:p>
            <a:r>
              <a:rPr lang="cs-CZ" sz="2600" dirty="0"/>
              <a:t>5 - 20 </a:t>
            </a:r>
            <a:r>
              <a:rPr lang="cs-CZ" sz="2600" dirty="0" smtClean="0"/>
              <a:t>					1,35</a:t>
            </a:r>
            <a:endParaRPr lang="cs-CZ" sz="2600" dirty="0"/>
          </a:p>
          <a:p>
            <a:r>
              <a:rPr lang="cs-CZ" sz="2600" dirty="0" smtClean="0"/>
              <a:t>20 </a:t>
            </a:r>
            <a:r>
              <a:rPr lang="cs-CZ" sz="2600" dirty="0"/>
              <a:t>- 100 </a:t>
            </a:r>
            <a:r>
              <a:rPr lang="cs-CZ" sz="2600" dirty="0" smtClean="0"/>
              <a:t>					1,25</a:t>
            </a:r>
            <a:endParaRPr lang="cs-CZ" sz="2600" dirty="0"/>
          </a:p>
          <a:p>
            <a:r>
              <a:rPr lang="cs-CZ" sz="2600" dirty="0" smtClean="0"/>
              <a:t>nad </a:t>
            </a:r>
            <a:r>
              <a:rPr lang="cs-CZ" sz="2600" dirty="0"/>
              <a:t>100 </a:t>
            </a:r>
            <a:r>
              <a:rPr lang="cs-CZ" sz="2600" dirty="0" smtClean="0"/>
              <a:t>				individuálně</a:t>
            </a:r>
            <a:endParaRPr lang="cs-CZ" sz="2600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599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572</Words>
  <Application>Microsoft Office PowerPoint</Application>
  <PresentationFormat>Předvádění na obrazovce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Ochrana čistoty vod I</vt:lpstr>
      <vt:lpstr>Prezentace aplikace PowerPoint</vt:lpstr>
      <vt:lpstr>Roste potřeba vody</vt:lpstr>
      <vt:lpstr>Voda – strategická surovina</vt:lpstr>
      <vt:lpstr>Filosofie ochrany čistoty vod</vt:lpstr>
      <vt:lpstr>Čistírna odpadních vod</vt:lpstr>
      <vt:lpstr>Srovnání spotřeby vody (l.ob.d-1</vt:lpstr>
      <vt:lpstr>Srovnání spotřeby vody (ob.d-1) (domácnosti)</vt:lpstr>
      <vt:lpstr>Kolísání průtoku</vt:lpstr>
      <vt:lpstr>Prezentace aplikace PowerPoint</vt:lpstr>
      <vt:lpstr>Prezentace aplikace PowerPoint</vt:lpstr>
      <vt:lpstr>Prezentace aplikace PowerPoint</vt:lpstr>
      <vt:lpstr>Měření průtoku</vt:lpstr>
      <vt:lpstr>ČOV v ČR</vt:lpstr>
      <vt:lpstr>Odpadní vody vypouštěné do recipientů (téměř miliarda m3/rok)</vt:lpstr>
      <vt:lpstr>ČOV v ČR</vt:lpstr>
      <vt:lpstr>Druhy znečištění</vt:lpstr>
      <vt:lpstr>Difuzní znečištění</vt:lpstr>
      <vt:lpstr>Difuzní znečištění</vt:lpstr>
      <vt:lpstr>Samočištění</vt:lpstr>
      <vt:lpstr>Klasifikace znečišťujících látek</vt:lpstr>
      <vt:lpstr>Klasifikace znečišťujících látek</vt:lpstr>
      <vt:lpstr>Stanovení koncentrace organických látek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76</cp:revision>
  <dcterms:created xsi:type="dcterms:W3CDTF">2012-05-03T05:54:43Z</dcterms:created>
  <dcterms:modified xsi:type="dcterms:W3CDTF">2013-09-17T11:31:53Z</dcterms:modified>
</cp:coreProperties>
</file>