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60" r:id="rId4"/>
    <p:sldId id="259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6" autoAdjust="0"/>
    <p:restoredTop sz="94660"/>
  </p:normalViewPr>
  <p:slideViewPr>
    <p:cSldViewPr>
      <p:cViewPr>
        <p:scale>
          <a:sx n="80" d="100"/>
          <a:sy n="80" d="100"/>
        </p:scale>
        <p:origin x="-780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E6D89-7ECD-49F8-A78C-345C1286786C}" type="datetimeFigureOut">
              <a:rPr lang="cs-CZ" smtClean="0"/>
              <a:t>10.4.2013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049B6-9979-438F-9951-8F660695A1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5007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411760" y="6453336"/>
            <a:ext cx="2664296" cy="28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algn="l"/>
            <a:r>
              <a:rPr lang="cs-CZ" dirty="0" smtClean="0"/>
              <a:t>Evropský sociální fond</a:t>
            </a:r>
            <a:br>
              <a:rPr lang="cs-CZ" dirty="0" smtClean="0"/>
            </a:br>
            <a:r>
              <a:rPr lang="cs-CZ" dirty="0" smtClean="0"/>
              <a:t>Praha &amp; EU: Investujeme do vaší budoucnosti</a:t>
            </a:r>
          </a:p>
        </p:txBody>
      </p:sp>
    </p:spTree>
    <p:extLst>
      <p:ext uri="{BB962C8B-B14F-4D97-AF65-F5344CB8AC3E}">
        <p14:creationId xmlns:p14="http://schemas.microsoft.com/office/powerpoint/2010/main" val="122274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9DE074-3B40-4FE0-A273-89145AD23DC9}" type="datetimeFigureOut">
              <a:rPr lang="cs-CZ" smtClean="0"/>
              <a:t>10.4.2013</a:t>
            </a:fld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509168" y="6437585"/>
            <a:ext cx="2664296" cy="282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algn="l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989470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6237312"/>
            <a:ext cx="9144000" cy="62068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00"/>
              </a:solidFill>
            </a:endParaRPr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325907"/>
            <a:ext cx="2251883" cy="41284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304641"/>
            <a:ext cx="1224136" cy="455379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2555776" y="6412630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Evropský sociální fond</a:t>
            </a:r>
            <a:br>
              <a:rPr lang="cs-CZ" sz="1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cs-CZ" sz="1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Praha &amp; EU: Investujeme do vaší budoucnosti</a:t>
            </a:r>
          </a:p>
        </p:txBody>
      </p:sp>
    </p:spTree>
    <p:extLst>
      <p:ext uri="{BB962C8B-B14F-4D97-AF65-F5344CB8AC3E}">
        <p14:creationId xmlns:p14="http://schemas.microsoft.com/office/powerpoint/2010/main" val="2484292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936104"/>
          </a:xfrm>
        </p:spPr>
        <p:txBody>
          <a:bodyPr>
            <a:normAutofit/>
          </a:bodyPr>
          <a:lstStyle/>
          <a:p>
            <a:r>
              <a:rPr lang="cs-CZ" dirty="0" smtClean="0"/>
              <a:t>Ochrana čistoty vod II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6400800" cy="910952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Prof. Ing. Pavel Jeníček, CSc</a:t>
            </a:r>
            <a:r>
              <a:rPr lang="cs-CZ" b="1" dirty="0" smtClean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123728" y="3140968"/>
            <a:ext cx="52565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solidFill>
                  <a:srgbClr val="FFFF00"/>
                </a:solidFill>
              </a:rPr>
              <a:t>Základy ochrany životního prostředí</a:t>
            </a:r>
          </a:p>
        </p:txBody>
      </p:sp>
    </p:spTree>
    <p:extLst>
      <p:ext uri="{BB962C8B-B14F-4D97-AF65-F5344CB8AC3E}">
        <p14:creationId xmlns:p14="http://schemas.microsoft.com/office/powerpoint/2010/main" val="26138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Odvádění </a:t>
            </a:r>
            <a:r>
              <a:rPr lang="cs-CZ" dirty="0"/>
              <a:t>odpadních vod</a:t>
            </a:r>
            <a:br>
              <a:rPr lang="cs-CZ" dirty="0"/>
            </a:br>
            <a:r>
              <a:rPr lang="cs-CZ" dirty="0"/>
              <a:t>- typy </a:t>
            </a:r>
            <a:r>
              <a:rPr lang="cs-CZ" dirty="0" smtClean="0"/>
              <a:t>kanalizačních </a:t>
            </a:r>
            <a:r>
              <a:rPr lang="cs-CZ" dirty="0"/>
              <a:t>sítí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jednotná </a:t>
            </a:r>
            <a:r>
              <a:rPr lang="cs-CZ" dirty="0"/>
              <a:t>(kombinovaná)</a:t>
            </a:r>
          </a:p>
          <a:p>
            <a:r>
              <a:rPr lang="cs-CZ" dirty="0" smtClean="0"/>
              <a:t>oddílná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2006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Aerobní biologické </a:t>
            </a:r>
            <a:r>
              <a:rPr lang="cs-CZ" dirty="0" err="1"/>
              <a:t>cištení</a:t>
            </a:r>
            <a:r>
              <a:rPr lang="cs-CZ" dirty="0"/>
              <a:t> OV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err="1" smtClean="0"/>
              <a:t>C</a:t>
            </a:r>
            <a:r>
              <a:rPr lang="cs-CZ" baseline="-25000" dirty="0" err="1" smtClean="0"/>
              <a:t>x</a:t>
            </a:r>
            <a:r>
              <a:rPr lang="cs-CZ" dirty="0" err="1" smtClean="0"/>
              <a:t>H</a:t>
            </a:r>
            <a:r>
              <a:rPr lang="cs-CZ" baseline="-25000" dirty="0" err="1" smtClean="0"/>
              <a:t>y</a:t>
            </a:r>
            <a:r>
              <a:rPr lang="cs-CZ" dirty="0" err="1" smtClean="0"/>
              <a:t>O</a:t>
            </a:r>
            <a:r>
              <a:rPr lang="cs-CZ" baseline="-25000" dirty="0" err="1" smtClean="0"/>
              <a:t>z</a:t>
            </a:r>
            <a:r>
              <a:rPr lang="cs-CZ" dirty="0" smtClean="0"/>
              <a:t> </a:t>
            </a:r>
            <a:r>
              <a:rPr lang="cs-CZ" dirty="0"/>
              <a:t>+ a O</a:t>
            </a:r>
            <a:r>
              <a:rPr lang="cs-CZ" baseline="-25000" dirty="0"/>
              <a:t>2</a:t>
            </a:r>
            <a:r>
              <a:rPr lang="cs-CZ" dirty="0"/>
              <a:t> </a:t>
            </a:r>
            <a:r>
              <a:rPr lang="cs-CZ" dirty="0" smtClean="0"/>
              <a:t> →  b </a:t>
            </a:r>
            <a:r>
              <a:rPr lang="cs-CZ" dirty="0"/>
              <a:t>CO</a:t>
            </a:r>
            <a:r>
              <a:rPr lang="cs-CZ" baseline="-25000" dirty="0"/>
              <a:t>2</a:t>
            </a:r>
            <a:r>
              <a:rPr lang="cs-CZ" dirty="0"/>
              <a:t> + c H</a:t>
            </a:r>
            <a:r>
              <a:rPr lang="cs-CZ" baseline="-25000" dirty="0"/>
              <a:t>2</a:t>
            </a:r>
            <a:r>
              <a:rPr lang="cs-CZ" dirty="0"/>
              <a:t>O + biomasa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Počátky </a:t>
            </a:r>
            <a:r>
              <a:rPr lang="cs-CZ" dirty="0"/>
              <a:t>– Anglie 19./20.století - </a:t>
            </a:r>
            <a:r>
              <a:rPr lang="cs-CZ" dirty="0" smtClean="0"/>
              <a:t>půdní </a:t>
            </a:r>
            <a:r>
              <a:rPr lang="cs-CZ" dirty="0"/>
              <a:t>infiltrace,</a:t>
            </a:r>
          </a:p>
          <a:p>
            <a:pPr marL="0" indent="0">
              <a:buNone/>
            </a:pPr>
            <a:r>
              <a:rPr lang="cs-CZ" dirty="0" smtClean="0"/>
              <a:t>                                                        - provzdušňování</a:t>
            </a:r>
          </a:p>
          <a:p>
            <a:pPr marL="0" indent="0">
              <a:buNone/>
            </a:pPr>
            <a:r>
              <a:rPr lang="cs-CZ" dirty="0" smtClean="0"/>
              <a:t>                            několikadenní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                   aerace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395536" y="4058135"/>
            <a:ext cx="2376264" cy="18722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/>
          <p:cNvCxnSpPr/>
          <p:nvPr/>
        </p:nvCxnSpPr>
        <p:spPr>
          <a:xfrm>
            <a:off x="395536" y="4418175"/>
            <a:ext cx="2376264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395536" y="4077072"/>
            <a:ext cx="0" cy="187220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395536" y="5930343"/>
            <a:ext cx="237626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 flipV="1">
            <a:off x="2771800" y="4058135"/>
            <a:ext cx="0" cy="187220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6117971" y="4077072"/>
            <a:ext cx="2376264" cy="18722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nice 17"/>
          <p:cNvCxnSpPr/>
          <p:nvPr/>
        </p:nvCxnSpPr>
        <p:spPr>
          <a:xfrm>
            <a:off x="6117971" y="5733256"/>
            <a:ext cx="2376264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/>
          <p:cNvCxnSpPr/>
          <p:nvPr/>
        </p:nvCxnSpPr>
        <p:spPr>
          <a:xfrm>
            <a:off x="6117971" y="4437112"/>
            <a:ext cx="2376264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/>
          <p:nvPr/>
        </p:nvCxnSpPr>
        <p:spPr>
          <a:xfrm flipV="1">
            <a:off x="6115770" y="4077072"/>
            <a:ext cx="0" cy="187220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 flipV="1">
            <a:off x="8494235" y="4077072"/>
            <a:ext cx="0" cy="187220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6115770" y="5949280"/>
            <a:ext cx="237626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3491880" y="5517232"/>
            <a:ext cx="1584176" cy="0"/>
          </a:xfrm>
          <a:prstGeom prst="straightConnector1">
            <a:avLst/>
          </a:prstGeom>
          <a:ln w="31750">
            <a:solidFill>
              <a:srgbClr val="FFFF00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547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Aerobní biologické </a:t>
            </a:r>
            <a:r>
              <a:rPr lang="cs-CZ" dirty="0" smtClean="0"/>
              <a:t>čištění </a:t>
            </a:r>
            <a:r>
              <a:rPr lang="cs-CZ" dirty="0"/>
              <a:t>OV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Activated</a:t>
            </a:r>
            <a:r>
              <a:rPr lang="cs-CZ" dirty="0"/>
              <a:t> </a:t>
            </a:r>
            <a:r>
              <a:rPr lang="cs-CZ" dirty="0" err="1"/>
              <a:t>sludge</a:t>
            </a:r>
            <a:r>
              <a:rPr lang="cs-CZ" dirty="0"/>
              <a:t> - aktivovaný kal - aktivace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cs-CZ" sz="2400" dirty="0" smtClean="0"/>
              <a:t>Provozní </a:t>
            </a:r>
            <a:r>
              <a:rPr lang="cs-CZ" sz="2400" dirty="0"/>
              <a:t>kontinuální kultivace </a:t>
            </a:r>
            <a:r>
              <a:rPr lang="cs-CZ" sz="2400" dirty="0" smtClean="0"/>
              <a:t>směsné kultury mikroorganismů </a:t>
            </a:r>
            <a:r>
              <a:rPr lang="cs-CZ" sz="2400" dirty="0"/>
              <a:t>- baktérie </a:t>
            </a:r>
            <a:r>
              <a:rPr lang="cs-CZ" sz="2400" dirty="0" smtClean="0"/>
              <a:t>(prvoci</a:t>
            </a:r>
            <a:r>
              <a:rPr lang="cs-CZ" sz="2400" dirty="0"/>
              <a:t>, </a:t>
            </a:r>
            <a:r>
              <a:rPr lang="cs-CZ" sz="2400" dirty="0" err="1"/>
              <a:t>vírníci</a:t>
            </a:r>
            <a:r>
              <a:rPr lang="cs-CZ" sz="2400" dirty="0"/>
              <a:t>, hlístice</a:t>
            </a:r>
            <a:r>
              <a:rPr lang="cs-CZ" sz="2400" dirty="0" smtClean="0"/>
              <a:t>, houby, plísně, kvasinky)</a:t>
            </a:r>
          </a:p>
          <a:p>
            <a:pPr marL="0" indent="0">
              <a:spcBef>
                <a:spcPts val="1200"/>
              </a:spcBef>
              <a:buNone/>
            </a:pPr>
            <a:endParaRPr lang="cs-CZ" sz="2400" dirty="0"/>
          </a:p>
        </p:txBody>
      </p:sp>
      <p:sp>
        <p:nvSpPr>
          <p:cNvPr id="4" name="Obdélník 3"/>
          <p:cNvSpPr/>
          <p:nvPr/>
        </p:nvSpPr>
        <p:spPr>
          <a:xfrm>
            <a:off x="1187624" y="3284984"/>
            <a:ext cx="6696744" cy="2736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142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Aerobní biologické </a:t>
            </a:r>
            <a:r>
              <a:rPr lang="cs-CZ" dirty="0" smtClean="0"/>
              <a:t>čištění </a:t>
            </a:r>
            <a:r>
              <a:rPr lang="cs-CZ" dirty="0"/>
              <a:t>OV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1" indent="0">
              <a:buNone/>
            </a:pPr>
            <a:r>
              <a:rPr lang="cs-CZ" sz="3600" dirty="0">
                <a:solidFill>
                  <a:srgbClr val="FFFF00"/>
                </a:solidFill>
              </a:rPr>
              <a:t>První </a:t>
            </a:r>
            <a:r>
              <a:rPr lang="cs-CZ" sz="3600" dirty="0" smtClean="0">
                <a:solidFill>
                  <a:srgbClr val="FFFF00"/>
                </a:solidFill>
              </a:rPr>
              <a:t>aktivační ČOV</a:t>
            </a:r>
            <a:endParaRPr lang="cs-CZ" sz="3600" dirty="0">
              <a:solidFill>
                <a:srgbClr val="FFFF00"/>
              </a:solidFill>
            </a:endParaRPr>
          </a:p>
          <a:p>
            <a:pPr marL="1371600" lvl="3" indent="0">
              <a:buNone/>
            </a:pPr>
            <a:r>
              <a:rPr lang="cs-CZ" sz="3200" dirty="0">
                <a:solidFill>
                  <a:srgbClr val="FFFF00"/>
                </a:solidFill>
              </a:rPr>
              <a:t>1914 - Anglie</a:t>
            </a:r>
          </a:p>
          <a:p>
            <a:pPr marL="1371600" lvl="3" indent="0">
              <a:buNone/>
            </a:pPr>
            <a:r>
              <a:rPr lang="cs-CZ" sz="3200" dirty="0">
                <a:solidFill>
                  <a:srgbClr val="FFFF00"/>
                </a:solidFill>
              </a:rPr>
              <a:t>1916 </a:t>
            </a:r>
            <a:r>
              <a:rPr lang="cs-CZ" sz="3200" dirty="0" smtClean="0">
                <a:solidFill>
                  <a:srgbClr val="FFFF00"/>
                </a:solidFill>
              </a:rPr>
              <a:t>– USA</a:t>
            </a:r>
          </a:p>
          <a:p>
            <a:pPr marL="514350" lvl="1" indent="0">
              <a:buNone/>
            </a:pPr>
            <a:endParaRPr lang="cs-CZ" sz="3600" dirty="0">
              <a:solidFill>
                <a:srgbClr val="FFFF00"/>
              </a:solidFill>
            </a:endParaRPr>
          </a:p>
          <a:p>
            <a:pPr marL="514350" lvl="1" indent="0">
              <a:buNone/>
            </a:pPr>
            <a:r>
              <a:rPr lang="cs-CZ" sz="3200" dirty="0">
                <a:solidFill>
                  <a:srgbClr val="FFFF00"/>
                </a:solidFill>
              </a:rPr>
              <a:t>Praha </a:t>
            </a:r>
            <a:r>
              <a:rPr lang="cs-CZ" sz="3200" dirty="0" smtClean="0">
                <a:solidFill>
                  <a:srgbClr val="FFFF00"/>
                </a:solidFill>
              </a:rPr>
              <a:t>1906  ČOV </a:t>
            </a:r>
            <a:r>
              <a:rPr lang="cs-CZ" sz="3200" dirty="0">
                <a:solidFill>
                  <a:srgbClr val="FFFF00"/>
                </a:solidFill>
              </a:rPr>
              <a:t>s mechanickým </a:t>
            </a:r>
            <a:r>
              <a:rPr lang="cs-CZ" sz="3200" dirty="0" smtClean="0">
                <a:solidFill>
                  <a:srgbClr val="FFFF00"/>
                </a:solidFill>
              </a:rPr>
              <a:t>čištěním</a:t>
            </a:r>
            <a:endParaRPr lang="cs-CZ" sz="3200" dirty="0">
              <a:solidFill>
                <a:srgbClr val="FFFF00"/>
              </a:solidFill>
            </a:endParaRPr>
          </a:p>
          <a:p>
            <a:pPr marL="514350" lvl="1" indent="0">
              <a:buNone/>
            </a:pPr>
            <a:r>
              <a:rPr lang="cs-CZ" sz="3200" dirty="0" smtClean="0">
                <a:solidFill>
                  <a:srgbClr val="FFFF00"/>
                </a:solidFill>
              </a:rPr>
              <a:t>           1965  ČOV </a:t>
            </a:r>
            <a:r>
              <a:rPr lang="cs-CZ" sz="3200" dirty="0">
                <a:solidFill>
                  <a:srgbClr val="FFFF00"/>
                </a:solidFill>
              </a:rPr>
              <a:t>s </a:t>
            </a:r>
            <a:r>
              <a:rPr lang="cs-CZ" sz="3200" dirty="0" smtClean="0">
                <a:solidFill>
                  <a:srgbClr val="FFFF00"/>
                </a:solidFill>
              </a:rPr>
              <a:t>mechanicko-biologickým   		       čištěním</a:t>
            </a:r>
            <a:endParaRPr lang="cs-CZ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69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Klasifikace </a:t>
            </a:r>
            <a:r>
              <a:rPr lang="cs-CZ" dirty="0" smtClean="0"/>
              <a:t>ČOV </a:t>
            </a:r>
            <a:r>
              <a:rPr lang="cs-CZ" dirty="0"/>
              <a:t>podle jejich velikosti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pt-BR" dirty="0" smtClean="0"/>
              <a:t>• Domovní </a:t>
            </a:r>
            <a:r>
              <a:rPr lang="cs-CZ" dirty="0" smtClean="0"/>
              <a:t>	- </a:t>
            </a:r>
            <a:r>
              <a:rPr lang="pt-BR" dirty="0" smtClean="0"/>
              <a:t>do </a:t>
            </a:r>
            <a:r>
              <a:rPr lang="pt-BR" dirty="0"/>
              <a:t>50 EO</a:t>
            </a:r>
          </a:p>
          <a:p>
            <a:pPr marL="0" indent="0">
              <a:buNone/>
            </a:pPr>
            <a:r>
              <a:rPr lang="pt-BR" dirty="0"/>
              <a:t>• </a:t>
            </a:r>
            <a:r>
              <a:rPr lang="pt-BR" dirty="0" smtClean="0"/>
              <a:t>Malá</a:t>
            </a:r>
            <a:r>
              <a:rPr lang="cs-CZ" dirty="0" smtClean="0"/>
              <a:t>		</a:t>
            </a:r>
            <a:r>
              <a:rPr lang="pt-BR" dirty="0" smtClean="0"/>
              <a:t>- </a:t>
            </a:r>
            <a:r>
              <a:rPr lang="pt-BR" dirty="0"/>
              <a:t>do 5000 EO</a:t>
            </a:r>
          </a:p>
          <a:p>
            <a:pPr marL="0" indent="0">
              <a:buNone/>
            </a:pPr>
            <a:r>
              <a:rPr lang="pt-BR" dirty="0"/>
              <a:t>• </a:t>
            </a:r>
            <a:r>
              <a:rPr lang="pt-BR" dirty="0" smtClean="0"/>
              <a:t>St</a:t>
            </a:r>
            <a:r>
              <a:rPr lang="cs-CZ" dirty="0" smtClean="0"/>
              <a:t>ř</a:t>
            </a:r>
            <a:r>
              <a:rPr lang="pt-BR" dirty="0" smtClean="0"/>
              <a:t>ední </a:t>
            </a:r>
            <a:r>
              <a:rPr lang="cs-CZ" dirty="0" smtClean="0"/>
              <a:t>		</a:t>
            </a:r>
            <a:r>
              <a:rPr lang="pt-BR" dirty="0" smtClean="0"/>
              <a:t>- </a:t>
            </a:r>
            <a:r>
              <a:rPr lang="pt-BR" dirty="0"/>
              <a:t>do 50 000 EO</a:t>
            </a:r>
          </a:p>
          <a:p>
            <a:pPr marL="0" indent="0">
              <a:buNone/>
            </a:pPr>
            <a:r>
              <a:rPr lang="pt-BR" dirty="0"/>
              <a:t>• Velká </a:t>
            </a:r>
            <a:r>
              <a:rPr lang="cs-CZ" dirty="0" smtClean="0"/>
              <a:t>		</a:t>
            </a:r>
            <a:r>
              <a:rPr lang="pt-BR" dirty="0" smtClean="0"/>
              <a:t>- </a:t>
            </a:r>
            <a:r>
              <a:rPr lang="pt-BR" dirty="0"/>
              <a:t>nad 50 000 EO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0424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malé </a:t>
            </a:r>
            <a:r>
              <a:rPr lang="cs-CZ" dirty="0" smtClean="0"/>
              <a:t>ČOV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818761" cy="449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9673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česle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392" y="271823"/>
            <a:ext cx="494982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810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lapák písku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813"/>
            <a:ext cx="4636716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060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8176233" cy="612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1528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339"/>
            <a:ext cx="8174265" cy="6144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78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Specifická produkce </a:t>
            </a:r>
            <a:r>
              <a:rPr lang="cs-CZ" sz="3200" dirty="0" smtClean="0"/>
              <a:t>znečištění </a:t>
            </a:r>
            <a:r>
              <a:rPr lang="cs-CZ" sz="3200" dirty="0"/>
              <a:t>v g.d</a:t>
            </a:r>
            <a:r>
              <a:rPr lang="cs-CZ" sz="3200" baseline="30000" dirty="0"/>
              <a:t>-1</a:t>
            </a:r>
            <a:r>
              <a:rPr lang="cs-CZ" sz="3200" dirty="0"/>
              <a:t>.ob </a:t>
            </a:r>
            <a:r>
              <a:rPr lang="cs-CZ" sz="3200" baseline="30000" dirty="0"/>
              <a:t>–</a:t>
            </a:r>
            <a:r>
              <a:rPr lang="cs-CZ" sz="3200" baseline="30000" dirty="0" smtClean="0"/>
              <a:t>1</a:t>
            </a:r>
            <a:r>
              <a:rPr lang="cs-CZ" sz="3200" dirty="0" smtClean="0"/>
              <a:t> (populační </a:t>
            </a:r>
            <a:r>
              <a:rPr lang="cs-CZ" sz="3200" dirty="0"/>
              <a:t>ekvivalent)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300469"/>
              </p:ext>
            </p:extLst>
          </p:nvPr>
        </p:nvGraphicFramePr>
        <p:xfrm>
          <a:off x="323528" y="1412778"/>
          <a:ext cx="8496944" cy="4680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874"/>
                <a:gridCol w="2060670"/>
                <a:gridCol w="1800200"/>
                <a:gridCol w="1800200"/>
              </a:tblGrid>
              <a:tr h="780086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Látky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0" smtClean="0"/>
                        <a:t>Anorg.</a:t>
                      </a:r>
                      <a:endParaRPr lang="cs-CZ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0" dirty="0" err="1" smtClean="0"/>
                        <a:t>Org</a:t>
                      </a:r>
                      <a:r>
                        <a:rPr lang="cs-CZ" sz="2800" b="0" dirty="0" smtClean="0"/>
                        <a:t>.</a:t>
                      </a:r>
                      <a:endParaRPr lang="cs-CZ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0" dirty="0" smtClean="0"/>
                        <a:t>Veškeré</a:t>
                      </a:r>
                      <a:endParaRPr lang="cs-CZ" sz="2800" b="0" dirty="0"/>
                    </a:p>
                  </a:txBody>
                  <a:tcPr/>
                </a:tc>
              </a:tr>
              <a:tr h="780086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Nerozpuštěné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15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40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55</a:t>
                      </a:r>
                      <a:endParaRPr lang="cs-CZ" sz="2800" dirty="0"/>
                    </a:p>
                  </a:txBody>
                  <a:tcPr/>
                </a:tc>
              </a:tr>
              <a:tr h="780086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         </a:t>
                      </a:r>
                      <a:r>
                        <a:rPr lang="cs-CZ" sz="2800" dirty="0" err="1" smtClean="0"/>
                        <a:t>usaditelné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10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30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40</a:t>
                      </a:r>
                      <a:endParaRPr lang="cs-CZ" sz="2800" dirty="0"/>
                    </a:p>
                  </a:txBody>
                  <a:tcPr/>
                </a:tc>
              </a:tr>
              <a:tr h="780086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         </a:t>
                      </a:r>
                      <a:r>
                        <a:rPr lang="cs-CZ" sz="2800" dirty="0" err="1" smtClean="0"/>
                        <a:t>neusaditelné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5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10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15</a:t>
                      </a:r>
                      <a:endParaRPr lang="cs-CZ" sz="2800" dirty="0"/>
                    </a:p>
                  </a:txBody>
                  <a:tcPr/>
                </a:tc>
              </a:tr>
              <a:tr h="780086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Rozpuštěné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75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50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125</a:t>
                      </a:r>
                      <a:endParaRPr lang="cs-CZ" sz="2800" dirty="0"/>
                    </a:p>
                  </a:txBody>
                  <a:tcPr/>
                </a:tc>
              </a:tr>
              <a:tr h="780086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Celkem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90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90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180</a:t>
                      </a:r>
                      <a:endParaRPr lang="cs-CZ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766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88099" cy="616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241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541"/>
            <a:ext cx="8208912" cy="614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67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Malá ČOV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6162675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0131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Schéma velké ČOV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7" y="1196752"/>
            <a:ext cx="8676456" cy="503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5555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100" dirty="0" smtClean="0"/>
              <a:t>Ústřední čistírna </a:t>
            </a:r>
            <a:r>
              <a:rPr lang="cs-CZ" sz="3100" dirty="0"/>
              <a:t>odpadních vod v </a:t>
            </a:r>
            <a:r>
              <a:rPr lang="cs-CZ" sz="3100" dirty="0" smtClean="0"/>
              <a:t>Praze, Q </a:t>
            </a:r>
            <a:r>
              <a:rPr lang="cs-CZ" sz="3100" dirty="0"/>
              <a:t>- 5.8 m</a:t>
            </a:r>
            <a:r>
              <a:rPr lang="cs-CZ" sz="3100" baseline="30000" dirty="0"/>
              <a:t>3</a:t>
            </a:r>
            <a:r>
              <a:rPr lang="cs-CZ" sz="3100" dirty="0"/>
              <a:t>/s</a:t>
            </a:r>
            <a:br>
              <a:rPr lang="cs-CZ" sz="3100" dirty="0"/>
            </a:br>
            <a:r>
              <a:rPr lang="cs-CZ" sz="3100" dirty="0"/>
              <a:t>1 250 000 EO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631530"/>
            <a:ext cx="8136904" cy="356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07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16416" cy="624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2649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72" y="35958"/>
            <a:ext cx="8208912" cy="6172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284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Specifická produkce </a:t>
            </a:r>
            <a:r>
              <a:rPr lang="cs-CZ" sz="3200" dirty="0" smtClean="0"/>
              <a:t>znečištění </a:t>
            </a:r>
            <a:r>
              <a:rPr lang="cs-CZ" sz="3200" dirty="0"/>
              <a:t>v g.d</a:t>
            </a:r>
            <a:r>
              <a:rPr lang="cs-CZ" sz="3200" baseline="30000" dirty="0"/>
              <a:t>-1</a:t>
            </a:r>
            <a:r>
              <a:rPr lang="cs-CZ" sz="3200" dirty="0"/>
              <a:t>.ob </a:t>
            </a:r>
            <a:r>
              <a:rPr lang="cs-CZ" sz="3200" baseline="30000" dirty="0"/>
              <a:t>–</a:t>
            </a:r>
            <a:r>
              <a:rPr lang="cs-CZ" sz="3200" baseline="30000" dirty="0" smtClean="0"/>
              <a:t>1</a:t>
            </a:r>
            <a:r>
              <a:rPr lang="cs-CZ" sz="3200" dirty="0" smtClean="0"/>
              <a:t> (populační </a:t>
            </a:r>
            <a:r>
              <a:rPr lang="cs-CZ" sz="3200" dirty="0"/>
              <a:t>ekvivalent)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8420264"/>
              </p:ext>
            </p:extLst>
          </p:nvPr>
        </p:nvGraphicFramePr>
        <p:xfrm>
          <a:off x="323528" y="1412778"/>
          <a:ext cx="8496945" cy="4680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1376209"/>
                <a:gridCol w="1485480"/>
                <a:gridCol w="1485480"/>
                <a:gridCol w="1485480"/>
              </a:tblGrid>
              <a:tr h="780086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Látky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BSK</a:t>
                      </a:r>
                      <a:r>
                        <a:rPr lang="cs-CZ" sz="2800" b="1" baseline="-25000" dirty="0" smtClean="0"/>
                        <a:t>5</a:t>
                      </a:r>
                      <a:endParaRPr lang="cs-CZ" sz="2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err="1" smtClean="0"/>
                        <a:t>CHSK</a:t>
                      </a:r>
                      <a:r>
                        <a:rPr lang="cs-CZ" sz="2800" b="1" baseline="-25000" dirty="0" err="1" smtClean="0"/>
                        <a:t>Cr</a:t>
                      </a:r>
                      <a:endParaRPr lang="cs-CZ" sz="28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N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</a:t>
                      </a:r>
                      <a:endParaRPr lang="cs-CZ" sz="2800" b="1" dirty="0"/>
                    </a:p>
                  </a:txBody>
                  <a:tcPr/>
                </a:tc>
              </a:tr>
              <a:tr h="780086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Nerozpuštěné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30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60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1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0,2</a:t>
                      </a:r>
                    </a:p>
                  </a:txBody>
                  <a:tcPr/>
                </a:tc>
              </a:tr>
              <a:tr h="780086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        </a:t>
                      </a:r>
                      <a:r>
                        <a:rPr lang="cs-CZ" sz="2800" dirty="0" err="1" smtClean="0"/>
                        <a:t>usaditelné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20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40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1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0,2</a:t>
                      </a:r>
                      <a:endParaRPr lang="cs-CZ" sz="2800" dirty="0"/>
                    </a:p>
                  </a:txBody>
                  <a:tcPr/>
                </a:tc>
              </a:tr>
              <a:tr h="780086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       </a:t>
                      </a:r>
                      <a:r>
                        <a:rPr lang="cs-CZ" sz="2800" dirty="0" err="1" smtClean="0"/>
                        <a:t>neusaditelné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10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20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-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-</a:t>
                      </a:r>
                      <a:endParaRPr lang="cs-CZ" sz="2800" dirty="0"/>
                    </a:p>
                  </a:txBody>
                  <a:tcPr/>
                </a:tc>
              </a:tr>
              <a:tr h="780086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Rozpuštěné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30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60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10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2,3</a:t>
                      </a:r>
                      <a:endParaRPr lang="cs-CZ" sz="2800" dirty="0"/>
                    </a:p>
                  </a:txBody>
                  <a:tcPr/>
                </a:tc>
              </a:tr>
              <a:tr h="780086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Celkem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60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120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11</a:t>
                      </a:r>
                      <a:endParaRPr lang="cs-CZ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/>
                        <a:t>2,5</a:t>
                      </a:r>
                      <a:endParaRPr lang="cs-CZ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34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Procesy používané pro </a:t>
            </a:r>
            <a:r>
              <a:rPr lang="cs-CZ" dirty="0" smtClean="0"/>
              <a:t>čištění </a:t>
            </a:r>
            <a:r>
              <a:rPr lang="cs-CZ" dirty="0"/>
              <a:t>odp. 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mechanické</a:t>
            </a:r>
          </a:p>
          <a:p>
            <a:r>
              <a:rPr lang="cs-CZ" dirty="0"/>
              <a:t> </a:t>
            </a:r>
            <a:r>
              <a:rPr lang="cs-CZ" dirty="0" smtClean="0"/>
              <a:t>fyzikálně-chemické </a:t>
            </a:r>
            <a:r>
              <a:rPr lang="cs-CZ" dirty="0"/>
              <a:t>a chemické</a:t>
            </a:r>
          </a:p>
          <a:p>
            <a:r>
              <a:rPr lang="cs-CZ" dirty="0"/>
              <a:t> biologické</a:t>
            </a:r>
          </a:p>
        </p:txBody>
      </p:sp>
    </p:spTree>
    <p:extLst>
      <p:ext uri="{BB962C8B-B14F-4D97-AF65-F5344CB8AC3E}">
        <p14:creationId xmlns:p14="http://schemas.microsoft.com/office/powerpoint/2010/main" val="2148542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Procesy používané pro </a:t>
            </a:r>
            <a:r>
              <a:rPr lang="cs-CZ" dirty="0" smtClean="0"/>
              <a:t>čištění </a:t>
            </a:r>
            <a:r>
              <a:rPr lang="cs-CZ" dirty="0"/>
              <a:t>odp. 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 smtClean="0"/>
              <a:t>mechanické</a:t>
            </a:r>
          </a:p>
          <a:p>
            <a:endParaRPr lang="cs-CZ" dirty="0"/>
          </a:p>
          <a:p>
            <a:pPr lvl="1"/>
            <a:r>
              <a:rPr lang="cs-CZ" dirty="0"/>
              <a:t> cezení </a:t>
            </a:r>
            <a:r>
              <a:rPr lang="cs-CZ" i="1" dirty="0" smtClean="0"/>
              <a:t>(česle</a:t>
            </a:r>
            <a:r>
              <a:rPr lang="cs-CZ" i="1" dirty="0"/>
              <a:t>, síta)</a:t>
            </a:r>
          </a:p>
          <a:p>
            <a:pPr lvl="1"/>
            <a:r>
              <a:rPr lang="cs-CZ" dirty="0"/>
              <a:t> usazování </a:t>
            </a:r>
            <a:r>
              <a:rPr lang="cs-CZ" i="1" dirty="0"/>
              <a:t>(usazovací nádrže)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odstřeďování </a:t>
            </a:r>
            <a:r>
              <a:rPr lang="cs-CZ" i="1" dirty="0"/>
              <a:t>(centrifugy)</a:t>
            </a:r>
          </a:p>
          <a:p>
            <a:pPr lvl="1"/>
            <a:r>
              <a:rPr lang="cs-CZ" dirty="0"/>
              <a:t> flotace </a:t>
            </a:r>
            <a:r>
              <a:rPr lang="cs-CZ" i="1" dirty="0"/>
              <a:t>(</a:t>
            </a:r>
            <a:r>
              <a:rPr lang="cs-CZ" i="1" dirty="0" smtClean="0"/>
              <a:t>flotační </a:t>
            </a:r>
            <a:r>
              <a:rPr lang="cs-CZ" i="1" dirty="0"/>
              <a:t>nádrže)</a:t>
            </a:r>
          </a:p>
          <a:p>
            <a:pPr lvl="1"/>
            <a:r>
              <a:rPr lang="cs-CZ" dirty="0"/>
              <a:t> filtrace </a:t>
            </a:r>
            <a:r>
              <a:rPr lang="cs-CZ" i="1" dirty="0"/>
              <a:t>(písková filtrace)</a:t>
            </a:r>
          </a:p>
        </p:txBody>
      </p:sp>
    </p:spTree>
    <p:extLst>
      <p:ext uri="{BB962C8B-B14F-4D97-AF65-F5344CB8AC3E}">
        <p14:creationId xmlns:p14="http://schemas.microsoft.com/office/powerpoint/2010/main" val="182878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Procesy používané pro </a:t>
            </a:r>
            <a:r>
              <a:rPr lang="cs-CZ" dirty="0" smtClean="0"/>
              <a:t>čištění </a:t>
            </a:r>
            <a:r>
              <a:rPr lang="cs-CZ" dirty="0"/>
              <a:t>odp. 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sz="3500" dirty="0" smtClean="0"/>
              <a:t>fyzikálně-chemické </a:t>
            </a:r>
            <a:r>
              <a:rPr lang="cs-CZ" sz="3500" dirty="0"/>
              <a:t>a chemické</a:t>
            </a:r>
          </a:p>
          <a:p>
            <a:pPr marL="0" indent="0">
              <a:buNone/>
            </a:pPr>
            <a:endParaRPr lang="cs-CZ" dirty="0"/>
          </a:p>
          <a:p>
            <a:pPr lvl="1"/>
            <a:r>
              <a:rPr lang="cs-CZ" dirty="0"/>
              <a:t> </a:t>
            </a:r>
            <a:r>
              <a:rPr lang="cs-CZ" dirty="0" smtClean="0"/>
              <a:t>neutralizace</a:t>
            </a:r>
            <a:endParaRPr lang="cs-CZ" dirty="0"/>
          </a:p>
          <a:p>
            <a:pPr lvl="1"/>
            <a:r>
              <a:rPr lang="cs-CZ" dirty="0"/>
              <a:t> srážení, koagulace</a:t>
            </a:r>
          </a:p>
          <a:p>
            <a:pPr lvl="1"/>
            <a:r>
              <a:rPr lang="cs-CZ" dirty="0"/>
              <a:t> oxidace / redukce</a:t>
            </a:r>
          </a:p>
          <a:p>
            <a:pPr lvl="1"/>
            <a:r>
              <a:rPr lang="cs-CZ" dirty="0"/>
              <a:t> sorpce</a:t>
            </a:r>
          </a:p>
          <a:p>
            <a:pPr lvl="1"/>
            <a:r>
              <a:rPr lang="cs-CZ" dirty="0"/>
              <a:t> </a:t>
            </a:r>
            <a:r>
              <a:rPr lang="cs-CZ" dirty="0" smtClean="0"/>
              <a:t>výměna iontů</a:t>
            </a:r>
            <a:endParaRPr lang="cs-CZ" dirty="0"/>
          </a:p>
          <a:p>
            <a:pPr lvl="1"/>
            <a:r>
              <a:rPr lang="cs-CZ" dirty="0"/>
              <a:t> extrakce</a:t>
            </a:r>
          </a:p>
          <a:p>
            <a:pPr lvl="1"/>
            <a:r>
              <a:rPr lang="cs-CZ" dirty="0"/>
              <a:t> spalování</a:t>
            </a:r>
          </a:p>
          <a:p>
            <a:pPr lvl="1"/>
            <a:r>
              <a:rPr lang="cs-CZ" dirty="0"/>
              <a:t> </a:t>
            </a:r>
            <a:r>
              <a:rPr lang="cs-CZ" dirty="0" err="1"/>
              <a:t>stripování</a:t>
            </a:r>
            <a:r>
              <a:rPr lang="cs-CZ" dirty="0"/>
              <a:t>, destilace</a:t>
            </a:r>
          </a:p>
          <a:p>
            <a:pPr lvl="1"/>
            <a:r>
              <a:rPr lang="cs-CZ" dirty="0"/>
              <a:t> membránové </a:t>
            </a:r>
            <a:r>
              <a:rPr lang="cs-CZ" dirty="0" smtClean="0"/>
              <a:t>procesy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784128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Procesy používané pro </a:t>
            </a:r>
            <a:r>
              <a:rPr lang="cs-CZ" dirty="0" smtClean="0"/>
              <a:t>čištění </a:t>
            </a:r>
            <a:r>
              <a:rPr lang="cs-CZ" dirty="0"/>
              <a:t>odp. vod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sz="3200" dirty="0" smtClean="0"/>
              <a:t>biologické</a:t>
            </a:r>
          </a:p>
          <a:p>
            <a:pPr marL="0" lvl="1" indent="0">
              <a:buNone/>
            </a:pPr>
            <a:endParaRPr lang="cs-CZ" sz="3200" dirty="0"/>
          </a:p>
          <a:p>
            <a:pPr lvl="1"/>
            <a:r>
              <a:rPr lang="cs-CZ" dirty="0" smtClean="0"/>
              <a:t>aerobní  	– </a:t>
            </a:r>
            <a:r>
              <a:rPr lang="cs-CZ" dirty="0"/>
              <a:t>aktivace, </a:t>
            </a:r>
            <a:r>
              <a:rPr lang="cs-CZ" dirty="0" err="1"/>
              <a:t>biofiltry</a:t>
            </a:r>
            <a:r>
              <a:rPr lang="cs-CZ" dirty="0"/>
              <a:t>, </a:t>
            </a:r>
            <a:r>
              <a:rPr lang="cs-CZ" dirty="0" smtClean="0"/>
              <a:t>rotační 				</a:t>
            </a:r>
            <a:r>
              <a:rPr lang="cs-CZ" dirty="0" err="1" smtClean="0"/>
              <a:t>biofilmové</a:t>
            </a:r>
            <a:r>
              <a:rPr lang="cs-CZ" dirty="0" smtClean="0"/>
              <a:t> reaktory</a:t>
            </a:r>
            <a:r>
              <a:rPr lang="cs-CZ" dirty="0"/>
              <a:t>, </a:t>
            </a:r>
            <a:r>
              <a:rPr lang="cs-CZ" dirty="0" smtClean="0"/>
              <a:t>stabilizační 			rybníky</a:t>
            </a:r>
            <a:r>
              <a:rPr lang="cs-CZ" dirty="0"/>
              <a:t>, </a:t>
            </a:r>
            <a:r>
              <a:rPr lang="cs-CZ" dirty="0" smtClean="0"/>
              <a:t>vegetační </a:t>
            </a:r>
            <a:r>
              <a:rPr lang="cs-CZ" dirty="0"/>
              <a:t>(</a:t>
            </a:r>
            <a:r>
              <a:rPr lang="cs-CZ" dirty="0" smtClean="0"/>
              <a:t>kořenové) 				čistírny</a:t>
            </a:r>
            <a:endParaRPr lang="cs-CZ" dirty="0"/>
          </a:p>
          <a:p>
            <a:pPr lvl="1"/>
            <a:r>
              <a:rPr lang="cs-CZ" dirty="0" smtClean="0"/>
              <a:t>anaerobní 	– stabilizační </a:t>
            </a:r>
            <a:r>
              <a:rPr lang="cs-CZ" dirty="0"/>
              <a:t>nádrže (kaly, </a:t>
            </a:r>
            <a:r>
              <a:rPr lang="cs-CZ" dirty="0" smtClean="0"/>
              <a:t>aerobní 			biomasa</a:t>
            </a:r>
            <a:r>
              <a:rPr lang="cs-CZ" dirty="0"/>
              <a:t>)</a:t>
            </a:r>
          </a:p>
          <a:p>
            <a:pPr marL="457200" lvl="1" indent="0">
              <a:buNone/>
            </a:pPr>
            <a:r>
              <a:rPr lang="cs-CZ" dirty="0" smtClean="0"/>
              <a:t>			reaktory </a:t>
            </a:r>
            <a:r>
              <a:rPr lang="cs-CZ" dirty="0"/>
              <a:t>pro </a:t>
            </a:r>
            <a:r>
              <a:rPr lang="cs-CZ" dirty="0" smtClean="0"/>
              <a:t>čištění </a:t>
            </a:r>
            <a:r>
              <a:rPr lang="cs-CZ" dirty="0"/>
              <a:t>odp. vod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818807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Poplatky za </a:t>
            </a:r>
            <a:r>
              <a:rPr lang="cs-CZ" dirty="0" smtClean="0"/>
              <a:t>vypouštění znečištění</a:t>
            </a:r>
            <a:r>
              <a:rPr lang="cs-CZ" dirty="0"/>
              <a:t/>
            </a:r>
            <a:br>
              <a:rPr lang="cs-CZ" dirty="0"/>
            </a:br>
            <a:r>
              <a:rPr lang="cs-CZ" sz="3100" dirty="0"/>
              <a:t>(Zákon </a:t>
            </a:r>
            <a:r>
              <a:rPr lang="cs-CZ" sz="3100" dirty="0" smtClean="0"/>
              <a:t>č. </a:t>
            </a:r>
            <a:r>
              <a:rPr lang="cs-CZ" sz="3100" dirty="0"/>
              <a:t>254/2001 Sb. - Vodní zákon)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b="1" i="1" dirty="0" smtClean="0"/>
          </a:p>
          <a:p>
            <a:pPr marL="0" indent="0">
              <a:buNone/>
            </a:pPr>
            <a:r>
              <a:rPr lang="cs-CZ" sz="3400" b="1" i="1" dirty="0" smtClean="0"/>
              <a:t>Ukazatel 		Sazba 		  Limit zpoplatnění</a:t>
            </a:r>
            <a:endParaRPr lang="cs-CZ" sz="3400" b="1" i="1" dirty="0"/>
          </a:p>
          <a:p>
            <a:pPr marL="0" indent="0">
              <a:buNone/>
            </a:pPr>
            <a:r>
              <a:rPr lang="cs-CZ" sz="3400" b="1" i="1" dirty="0" smtClean="0"/>
              <a:t>			(Kč/kg</a:t>
            </a:r>
            <a:r>
              <a:rPr lang="cs-CZ" sz="3400" b="1" i="1" dirty="0"/>
              <a:t>) </a:t>
            </a:r>
            <a:r>
              <a:rPr lang="cs-CZ" sz="3400" b="1" i="1" dirty="0" smtClean="0"/>
              <a:t>	kg/rok 		mg/l</a:t>
            </a:r>
            <a:endParaRPr lang="cs-CZ" sz="3400" b="1" i="1" dirty="0"/>
          </a:p>
          <a:p>
            <a:pPr marL="0" indent="0">
              <a:buNone/>
            </a:pPr>
            <a:r>
              <a:rPr lang="cs-CZ" b="1" i="1" dirty="0"/>
              <a:t>CHSK (</a:t>
            </a:r>
            <a:r>
              <a:rPr lang="cs-CZ" b="1" i="1" dirty="0" smtClean="0"/>
              <a:t>nečištěné</a:t>
            </a:r>
            <a:r>
              <a:rPr lang="cs-CZ" b="1" i="1" dirty="0"/>
              <a:t>) </a:t>
            </a:r>
            <a:r>
              <a:rPr lang="cs-CZ" b="1" i="1" dirty="0" smtClean="0"/>
              <a:t>	   16 		   8 </a:t>
            </a:r>
            <a:r>
              <a:rPr lang="cs-CZ" b="1" i="1" dirty="0"/>
              <a:t>000 </a:t>
            </a:r>
            <a:r>
              <a:rPr lang="cs-CZ" b="1" i="1" dirty="0" smtClean="0"/>
              <a:t>		  40</a:t>
            </a:r>
            <a:endParaRPr lang="cs-CZ" b="1" i="1" dirty="0"/>
          </a:p>
          <a:p>
            <a:pPr marL="0" indent="0">
              <a:buNone/>
            </a:pPr>
            <a:r>
              <a:rPr lang="cs-CZ" b="1" i="1" dirty="0"/>
              <a:t>CHSK </a:t>
            </a:r>
            <a:r>
              <a:rPr lang="cs-CZ" b="1" i="1" dirty="0" smtClean="0"/>
              <a:t>(čištěné</a:t>
            </a:r>
            <a:r>
              <a:rPr lang="cs-CZ" b="1" i="1" dirty="0"/>
              <a:t>) </a:t>
            </a:r>
            <a:r>
              <a:rPr lang="cs-CZ" b="1" i="1" dirty="0" smtClean="0"/>
              <a:t>		     8 		 10 </a:t>
            </a:r>
            <a:r>
              <a:rPr lang="cs-CZ" b="1" i="1" dirty="0"/>
              <a:t>000 </a:t>
            </a:r>
            <a:r>
              <a:rPr lang="cs-CZ" b="1" i="1" dirty="0" smtClean="0"/>
              <a:t>		  40</a:t>
            </a:r>
            <a:endParaRPr lang="cs-CZ" b="1" i="1" dirty="0"/>
          </a:p>
          <a:p>
            <a:pPr marL="0" indent="0">
              <a:buNone/>
            </a:pPr>
            <a:r>
              <a:rPr lang="cs-CZ" b="1" i="1" dirty="0"/>
              <a:t>CHSK (</a:t>
            </a:r>
            <a:r>
              <a:rPr lang="cs-CZ" b="1" i="1" dirty="0" err="1"/>
              <a:t>o.v.celul</a:t>
            </a:r>
            <a:r>
              <a:rPr lang="cs-CZ" b="1" i="1" dirty="0"/>
              <a:t>.) </a:t>
            </a:r>
            <a:r>
              <a:rPr lang="cs-CZ" b="1" i="1" dirty="0" smtClean="0"/>
              <a:t>	     3 		 10 </a:t>
            </a:r>
            <a:r>
              <a:rPr lang="cs-CZ" b="1" i="1" dirty="0"/>
              <a:t>000 </a:t>
            </a:r>
            <a:r>
              <a:rPr lang="cs-CZ" b="1" i="1" dirty="0" smtClean="0"/>
              <a:t>		  40</a:t>
            </a:r>
            <a:endParaRPr lang="cs-CZ" b="1" i="1" dirty="0"/>
          </a:p>
          <a:p>
            <a:pPr marL="0" indent="0">
              <a:buNone/>
            </a:pPr>
            <a:r>
              <a:rPr lang="sv-SE" b="1" i="1" dirty="0"/>
              <a:t>RAS </a:t>
            </a:r>
            <a:r>
              <a:rPr lang="cs-CZ" b="1" i="1" dirty="0" smtClean="0"/>
              <a:t>			     </a:t>
            </a:r>
            <a:r>
              <a:rPr lang="sv-SE" b="1" i="1" dirty="0" smtClean="0"/>
              <a:t>0,5 </a:t>
            </a:r>
            <a:r>
              <a:rPr lang="cs-CZ" b="1" i="1" dirty="0" smtClean="0"/>
              <a:t>		 </a:t>
            </a:r>
            <a:r>
              <a:rPr lang="sv-SE" b="1" i="1" dirty="0" smtClean="0"/>
              <a:t>20 </a:t>
            </a:r>
            <a:r>
              <a:rPr lang="sv-SE" b="1" i="1" dirty="0"/>
              <a:t>000 </a:t>
            </a:r>
            <a:r>
              <a:rPr lang="cs-CZ" b="1" i="1" dirty="0" smtClean="0"/>
              <a:t>		</a:t>
            </a:r>
            <a:r>
              <a:rPr lang="sv-SE" b="1" i="1" dirty="0" smtClean="0"/>
              <a:t>1000</a:t>
            </a:r>
            <a:endParaRPr lang="sv-SE" b="1" i="1" dirty="0"/>
          </a:p>
          <a:p>
            <a:pPr marL="0" indent="0">
              <a:buNone/>
            </a:pPr>
            <a:r>
              <a:rPr lang="cs-CZ" b="1" i="1" dirty="0"/>
              <a:t>NL </a:t>
            </a:r>
            <a:r>
              <a:rPr lang="cs-CZ" b="1" i="1" dirty="0" smtClean="0"/>
              <a:t>			     2,0 		 10 </a:t>
            </a:r>
            <a:r>
              <a:rPr lang="cs-CZ" b="1" i="1" dirty="0"/>
              <a:t>000 </a:t>
            </a:r>
            <a:r>
              <a:rPr lang="cs-CZ" b="1" i="1" dirty="0" smtClean="0"/>
              <a:t>		  30</a:t>
            </a:r>
            <a:endParaRPr lang="cs-CZ" b="1" i="1" dirty="0"/>
          </a:p>
          <a:p>
            <a:pPr marL="0" indent="0">
              <a:buNone/>
            </a:pPr>
            <a:r>
              <a:rPr lang="nl-NL" b="1" i="1" dirty="0"/>
              <a:t>P</a:t>
            </a:r>
            <a:r>
              <a:rPr lang="nl-NL" b="1" i="1" baseline="-25000" dirty="0"/>
              <a:t>celk</a:t>
            </a:r>
            <a:r>
              <a:rPr lang="nl-NL" b="1" i="1" dirty="0"/>
              <a:t> </a:t>
            </a:r>
            <a:r>
              <a:rPr lang="cs-CZ" b="1" i="1" dirty="0" smtClean="0"/>
              <a:t>			   </a:t>
            </a:r>
            <a:r>
              <a:rPr lang="nl-NL" b="1" i="1" dirty="0" smtClean="0"/>
              <a:t>70 </a:t>
            </a:r>
            <a:r>
              <a:rPr lang="cs-CZ" b="1" i="1" dirty="0" smtClean="0"/>
              <a:t>		   </a:t>
            </a:r>
            <a:r>
              <a:rPr lang="nl-NL" b="1" i="1" dirty="0" smtClean="0"/>
              <a:t>3 </a:t>
            </a:r>
            <a:r>
              <a:rPr lang="nl-NL" b="1" i="1" dirty="0"/>
              <a:t>000 </a:t>
            </a:r>
            <a:r>
              <a:rPr lang="cs-CZ" b="1" i="1" dirty="0" smtClean="0"/>
              <a:t>		    </a:t>
            </a:r>
            <a:r>
              <a:rPr lang="nl-NL" b="1" i="1" dirty="0" smtClean="0"/>
              <a:t>3</a:t>
            </a:r>
            <a:endParaRPr lang="nl-NL" b="1" i="1" dirty="0"/>
          </a:p>
          <a:p>
            <a:pPr marL="0" indent="0">
              <a:buNone/>
            </a:pPr>
            <a:r>
              <a:rPr lang="cs-CZ" b="1" i="1" dirty="0" err="1" smtClean="0"/>
              <a:t>N</a:t>
            </a:r>
            <a:r>
              <a:rPr lang="cs-CZ" b="1" i="1" baseline="-25000" dirty="0" err="1" smtClean="0"/>
              <a:t>anorg</a:t>
            </a:r>
            <a:r>
              <a:rPr lang="cs-CZ" b="1" i="1" baseline="-25000" dirty="0" smtClean="0"/>
              <a:t>.</a:t>
            </a:r>
            <a:r>
              <a:rPr lang="cs-CZ" b="1" i="1" dirty="0" smtClean="0"/>
              <a:t> 		 	   30 		 20 000	 	  20</a:t>
            </a:r>
            <a:endParaRPr lang="cs-CZ" b="1" i="1" dirty="0"/>
          </a:p>
          <a:p>
            <a:pPr marL="0" indent="0">
              <a:buNone/>
            </a:pPr>
            <a:r>
              <a:rPr lang="cs-CZ" b="1" i="1" dirty="0"/>
              <a:t>AOX </a:t>
            </a:r>
            <a:r>
              <a:rPr lang="cs-CZ" b="1" i="1" dirty="0" smtClean="0"/>
              <a:t>			 300 		        15 		0,2</a:t>
            </a:r>
            <a:endParaRPr lang="cs-CZ" b="1" i="1" dirty="0"/>
          </a:p>
          <a:p>
            <a:pPr marL="0" indent="0">
              <a:buNone/>
            </a:pPr>
            <a:r>
              <a:rPr lang="de-DE" b="1" i="1" dirty="0" err="1"/>
              <a:t>Hg</a:t>
            </a:r>
            <a:r>
              <a:rPr lang="de-DE" b="1" i="1" dirty="0"/>
              <a:t> </a:t>
            </a:r>
            <a:r>
              <a:rPr lang="cs-CZ" b="1" i="1" dirty="0" smtClean="0"/>
              <a:t>			</a:t>
            </a:r>
            <a:r>
              <a:rPr lang="de-DE" b="1" i="1" dirty="0" smtClean="0"/>
              <a:t>20 </a:t>
            </a:r>
            <a:r>
              <a:rPr lang="de-DE" b="1" i="1" dirty="0"/>
              <a:t>000 </a:t>
            </a:r>
            <a:r>
              <a:rPr lang="cs-CZ" b="1" i="1" dirty="0" smtClean="0"/>
              <a:t>		        </a:t>
            </a:r>
            <a:r>
              <a:rPr lang="de-DE" b="1" i="1" dirty="0" smtClean="0"/>
              <a:t>0,4</a:t>
            </a:r>
            <a:r>
              <a:rPr lang="cs-CZ" b="1" i="1" dirty="0" smtClean="0"/>
              <a:t>		</a:t>
            </a:r>
            <a:r>
              <a:rPr lang="de-DE" b="1" i="1" dirty="0" smtClean="0"/>
              <a:t>0,002</a:t>
            </a:r>
            <a:endParaRPr lang="de-DE" b="1" i="1" dirty="0"/>
          </a:p>
          <a:p>
            <a:pPr marL="0" indent="0">
              <a:buNone/>
            </a:pPr>
            <a:r>
              <a:rPr lang="cs-CZ" b="1" i="1" dirty="0"/>
              <a:t>Cd </a:t>
            </a:r>
            <a:r>
              <a:rPr lang="cs-CZ" b="1" i="1" dirty="0" smtClean="0"/>
              <a:t>			4 </a:t>
            </a:r>
            <a:r>
              <a:rPr lang="cs-CZ" b="1" i="1" dirty="0"/>
              <a:t>000 </a:t>
            </a:r>
            <a:r>
              <a:rPr lang="cs-CZ" b="1" i="1" dirty="0" smtClean="0"/>
              <a:t>		        2 		0,01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183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Nařízení </a:t>
            </a:r>
            <a:r>
              <a:rPr lang="cs-CZ" dirty="0"/>
              <a:t>vlády 61/2003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i="1" dirty="0"/>
              <a:t>o ukazatelích a hodnotách </a:t>
            </a:r>
            <a:r>
              <a:rPr lang="cs-CZ" i="1" dirty="0" smtClean="0"/>
              <a:t>přípustného znečištění povrchových vod </a:t>
            </a:r>
            <a:r>
              <a:rPr lang="cs-CZ" i="1" dirty="0"/>
              <a:t>a odpadních vod, náležitostech povolení k </a:t>
            </a:r>
            <a:r>
              <a:rPr lang="cs-CZ" i="1" dirty="0" smtClean="0"/>
              <a:t>vypouštění odpadních </a:t>
            </a:r>
            <a:r>
              <a:rPr lang="cs-CZ" i="1" dirty="0"/>
              <a:t>vod do vod povrchových a do kanalizací a o </a:t>
            </a:r>
            <a:r>
              <a:rPr lang="cs-CZ" i="1" dirty="0" smtClean="0"/>
              <a:t>citlivých oblastech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emisní princip</a:t>
            </a:r>
          </a:p>
          <a:p>
            <a:pPr marL="0" indent="0">
              <a:buNone/>
            </a:pPr>
            <a:r>
              <a:rPr lang="cs-CZ" b="1" dirty="0" smtClean="0"/>
              <a:t>              (</a:t>
            </a:r>
            <a:r>
              <a:rPr lang="cs-CZ" b="1" dirty="0"/>
              <a:t>po roce 2008 kombinovaný </a:t>
            </a:r>
            <a:r>
              <a:rPr lang="cs-CZ" b="1" dirty="0" smtClean="0"/>
              <a:t>emisně-imisní</a:t>
            </a:r>
            <a:r>
              <a:rPr lang="cs-CZ" b="1" dirty="0"/>
              <a:t>)</a:t>
            </a:r>
          </a:p>
          <a:p>
            <a:pPr marL="0" indent="0">
              <a:buNone/>
            </a:pPr>
            <a:r>
              <a:rPr lang="cs-CZ" b="1" dirty="0"/>
              <a:t>celá </a:t>
            </a:r>
            <a:r>
              <a:rPr lang="cs-CZ" b="1" dirty="0" smtClean="0"/>
              <a:t>ČR </a:t>
            </a:r>
            <a:r>
              <a:rPr lang="cs-CZ" b="1" dirty="0"/>
              <a:t>– citlivá oblast</a:t>
            </a:r>
          </a:p>
          <a:p>
            <a:pPr marL="0" indent="0">
              <a:buNone/>
            </a:pPr>
            <a:r>
              <a:rPr lang="cs-CZ" b="1" dirty="0" smtClean="0"/>
              <a:t>městské    x   průmyslové </a:t>
            </a:r>
            <a:r>
              <a:rPr lang="cs-CZ" b="1" dirty="0"/>
              <a:t>odpadní vody</a:t>
            </a:r>
          </a:p>
          <a:p>
            <a:pPr marL="0" indent="0">
              <a:buNone/>
            </a:pPr>
            <a:r>
              <a:rPr lang="cs-CZ" b="1" dirty="0"/>
              <a:t>hodnoty p, m</a:t>
            </a:r>
          </a:p>
          <a:p>
            <a:pPr marL="0" indent="0">
              <a:buNone/>
            </a:pPr>
            <a:endParaRPr lang="cs-CZ" sz="2100" dirty="0" smtClean="0"/>
          </a:p>
          <a:p>
            <a:pPr marL="0" indent="0">
              <a:buNone/>
            </a:pPr>
            <a:r>
              <a:rPr lang="cs-CZ" sz="2100" dirty="0" err="1" smtClean="0"/>
              <a:t>www.env.cz→legislativa</a:t>
            </a:r>
            <a:r>
              <a:rPr lang="cs-CZ" sz="2100" dirty="0" smtClean="0"/>
              <a:t> </a:t>
            </a:r>
            <a:r>
              <a:rPr lang="cs-CZ" sz="2100" dirty="0"/>
              <a:t>→</a:t>
            </a:r>
            <a:r>
              <a:rPr lang="cs-CZ" sz="2100" dirty="0" smtClean="0"/>
              <a:t>vodní hospodářství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215831189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lastní 1">
      <a:dk1>
        <a:sysClr val="windowText" lastClr="000000"/>
      </a:dk1>
      <a:lt1>
        <a:sysClr val="window" lastClr="FFFFFF"/>
      </a:lt1>
      <a:dk2>
        <a:srgbClr val="1C2D80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7558</TotalTime>
  <Words>392</Words>
  <Application>Microsoft Office PowerPoint</Application>
  <PresentationFormat>Předvádění na obrazovce (4:3)</PresentationFormat>
  <Paragraphs>145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Ochrana čistoty vod II</vt:lpstr>
      <vt:lpstr>Specifická produkce znečištění v g.d-1.ob –1 (populační ekvivalent)</vt:lpstr>
      <vt:lpstr>Specifická produkce znečištění v g.d-1.ob –1 (populační ekvivalent)</vt:lpstr>
      <vt:lpstr>Procesy používané pro čištění odp. vod</vt:lpstr>
      <vt:lpstr>Procesy používané pro čištění odp. vod</vt:lpstr>
      <vt:lpstr>Procesy používané pro čištění odp. vod</vt:lpstr>
      <vt:lpstr>Procesy používané pro čištění odp. vod</vt:lpstr>
      <vt:lpstr>Poplatky za vypouštění znečištění (Zákon č. 254/2001 Sb. - Vodní zákon)</vt:lpstr>
      <vt:lpstr>Nařízení vlády 61/2003</vt:lpstr>
      <vt:lpstr>Odvádění odpadních vod - typy kanalizačních sítí</vt:lpstr>
      <vt:lpstr>Aerobní biologické cištení OV</vt:lpstr>
      <vt:lpstr>Aerobní biologické čištění OV</vt:lpstr>
      <vt:lpstr>Aerobní biologické čištění OV</vt:lpstr>
      <vt:lpstr>Klasifikace ČOV podle jejich velikosti</vt:lpstr>
      <vt:lpstr>Schéma malé ČOV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Malá ČOV</vt:lpstr>
      <vt:lpstr>Schéma velké ČOV</vt:lpstr>
      <vt:lpstr>Ústřední čistírna odpadních vod v Praze, Q - 5.8 m3/s 1 250 000 EO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inovovaného předmětu</dc:title>
  <dc:creator>Vladimír Kočí</dc:creator>
  <cp:lastModifiedBy>Brezina Milan</cp:lastModifiedBy>
  <cp:revision>73</cp:revision>
  <dcterms:created xsi:type="dcterms:W3CDTF">2012-05-03T05:54:43Z</dcterms:created>
  <dcterms:modified xsi:type="dcterms:W3CDTF">2013-04-10T12:04:24Z</dcterms:modified>
</cp:coreProperties>
</file>