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60"/>
  </p:normalViewPr>
  <p:slideViewPr>
    <p:cSldViewPr>
      <p:cViewPr>
        <p:scale>
          <a:sx n="130" d="100"/>
          <a:sy n="130" d="100"/>
        </p:scale>
        <p:origin x="-72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10.4.2013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10.4.2013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Ochrana </a:t>
            </a:r>
            <a:r>
              <a:rPr lang="cs-CZ" smtClean="0"/>
              <a:t>čistoty vod 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Prof. Ing. Pavel Jeníček, CSc.</a:t>
            </a:r>
            <a:r>
              <a:rPr lang="cs-CZ" b="1" smtClean="0">
                <a:solidFill>
                  <a:srgbClr val="FFFF00"/>
                </a:solidFill>
              </a:rPr>
              <a:t/>
            </a:r>
            <a:br>
              <a:rPr lang="cs-CZ" b="1" smtClean="0">
                <a:solidFill>
                  <a:srgbClr val="FFFF00"/>
                </a:solidFill>
              </a:rPr>
            </a:b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aktivace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 pneumatická</a:t>
            </a:r>
          </a:p>
          <a:p>
            <a:r>
              <a:rPr lang="cs-CZ" dirty="0"/>
              <a:t>• mechanická</a:t>
            </a:r>
          </a:p>
          <a:p>
            <a:r>
              <a:rPr lang="cs-CZ" dirty="0"/>
              <a:t>• kombinovaná</a:t>
            </a:r>
          </a:p>
          <a:p>
            <a:r>
              <a:rPr lang="cs-CZ" dirty="0"/>
              <a:t>• hydropneumatická</a:t>
            </a:r>
          </a:p>
        </p:txBody>
      </p:sp>
    </p:spTree>
    <p:extLst>
      <p:ext uri="{BB962C8B-B14F-4D97-AF65-F5344CB8AC3E}">
        <p14:creationId xmlns:p14="http://schemas.microsoft.com/office/powerpoint/2010/main" val="168368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89"/>
            <a:ext cx="8252916" cy="61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8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94"/>
            <a:ext cx="8316415" cy="62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1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Biofilmové</a:t>
            </a:r>
            <a:r>
              <a:rPr lang="cs-CZ" dirty="0"/>
              <a:t> reaktory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1892 Velká Británie – 1. </a:t>
            </a:r>
            <a:r>
              <a:rPr lang="cs-CZ" dirty="0" err="1"/>
              <a:t>biofiltr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1910 Jáchymov – 1. </a:t>
            </a:r>
            <a:r>
              <a:rPr lang="cs-CZ" dirty="0" err="1"/>
              <a:t>biofiltr</a:t>
            </a:r>
            <a:r>
              <a:rPr lang="cs-CZ" dirty="0"/>
              <a:t> v </a:t>
            </a:r>
            <a:r>
              <a:rPr lang="cs-CZ" dirty="0" smtClean="0"/>
              <a:t>českých </a:t>
            </a:r>
            <a:r>
              <a:rPr lang="cs-CZ" dirty="0"/>
              <a:t>zemích</a:t>
            </a:r>
          </a:p>
          <a:p>
            <a:pPr marL="0" indent="0">
              <a:buNone/>
            </a:pPr>
            <a:r>
              <a:rPr lang="cs-CZ" dirty="0"/>
              <a:t>• 50</a:t>
            </a:r>
            <a:r>
              <a:rPr lang="cs-CZ" dirty="0" smtClean="0"/>
              <a:t>. léta </a:t>
            </a:r>
            <a:r>
              <a:rPr lang="cs-CZ" dirty="0"/>
              <a:t>20.století – 1. plastové </a:t>
            </a:r>
            <a:r>
              <a:rPr lang="cs-CZ" dirty="0" smtClean="0"/>
              <a:t>náplně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Hlavní </a:t>
            </a:r>
            <a:r>
              <a:rPr lang="cs-CZ" i="1" dirty="0"/>
              <a:t>zástupci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err="1"/>
              <a:t>biofiltry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rotační </a:t>
            </a:r>
            <a:r>
              <a:rPr lang="cs-CZ" dirty="0" err="1"/>
              <a:t>biofilmové</a:t>
            </a:r>
            <a:r>
              <a:rPr lang="cs-CZ" dirty="0"/>
              <a:t> reaktory</a:t>
            </a:r>
          </a:p>
          <a:p>
            <a:pPr marL="0" indent="0">
              <a:buNone/>
            </a:pPr>
            <a:r>
              <a:rPr lang="cs-CZ" dirty="0"/>
              <a:t>• fluidní reaktory</a:t>
            </a:r>
          </a:p>
        </p:txBody>
      </p:sp>
    </p:spTree>
    <p:extLst>
      <p:ext uri="{BB962C8B-B14F-4D97-AF65-F5344CB8AC3E}">
        <p14:creationId xmlns:p14="http://schemas.microsoft.com/office/powerpoint/2010/main" val="281046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59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57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20472" cy="61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1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Biologické </a:t>
            </a:r>
            <a:r>
              <a:rPr lang="cs-CZ" dirty="0" smtClean="0"/>
              <a:t>čistírenské </a:t>
            </a:r>
            <a:r>
              <a:rPr lang="cs-CZ" dirty="0"/>
              <a:t>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49994"/>
            <a:ext cx="9144000" cy="521531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ORP</a:t>
            </a:r>
          </a:p>
          <a:p>
            <a:pPr marL="0" indent="0">
              <a:buNone/>
            </a:pPr>
            <a:r>
              <a:rPr lang="cs-CZ" sz="2400" dirty="0" err="1"/>
              <a:t>mV</a:t>
            </a:r>
            <a:r>
              <a:rPr lang="cs-CZ" sz="2400" dirty="0"/>
              <a:t> </a:t>
            </a:r>
            <a:r>
              <a:rPr lang="cs-CZ" sz="2400" dirty="0" smtClean="0"/>
              <a:t>			</a:t>
            </a:r>
            <a:r>
              <a:rPr lang="cs-CZ" sz="2400" dirty="0"/>
              <a:t> </a:t>
            </a:r>
            <a:r>
              <a:rPr lang="cs-CZ" sz="2400" dirty="0" smtClean="0"/>
              <a:t>	Nitrifikace	     	</a:t>
            </a:r>
            <a:r>
              <a:rPr lang="cs-CZ" sz="2400" dirty="0" err="1" smtClean="0"/>
              <a:t>Oxická</a:t>
            </a:r>
            <a:r>
              <a:rPr lang="cs-CZ" sz="2400" dirty="0" smtClean="0"/>
              <a:t> zóna</a:t>
            </a:r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Oxická</a:t>
            </a:r>
            <a:r>
              <a:rPr lang="cs-CZ" sz="2400" dirty="0" smtClean="0"/>
              <a:t> oxidace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+50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 smtClean="0"/>
              <a:t>    0	 Anoxická oxidace  	Denitrifikace  	     	Anoxická zóna</a:t>
            </a:r>
            <a:endParaRPr lang="cs-CZ" sz="2400" dirty="0"/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 smtClean="0"/>
              <a:t>-50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Acidogeneze</a:t>
            </a:r>
            <a:r>
              <a:rPr lang="cs-CZ" sz="2400" dirty="0" smtClean="0"/>
              <a:t> 		Depolymerace fosfátů</a:t>
            </a:r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Acetogeneze</a:t>
            </a:r>
            <a:r>
              <a:rPr lang="cs-CZ" sz="2400" dirty="0" smtClean="0"/>
              <a:t>		</a:t>
            </a:r>
            <a:r>
              <a:rPr lang="cs-CZ" sz="2400" dirty="0" err="1" smtClean="0"/>
              <a:t>Desulfatace</a:t>
            </a:r>
            <a:r>
              <a:rPr lang="cs-CZ" sz="2400" dirty="0" smtClean="0"/>
              <a:t>		Anaerobní zóna</a:t>
            </a:r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Methanogeneze</a:t>
            </a:r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910047" y="620688"/>
            <a:ext cx="0" cy="5328592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54155" y="3559684"/>
            <a:ext cx="28803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043608" y="2996952"/>
            <a:ext cx="77768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043608" y="4149080"/>
            <a:ext cx="77768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372200" y="1412776"/>
            <a:ext cx="2304256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372200" y="3284984"/>
            <a:ext cx="2304256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372200" y="4869160"/>
            <a:ext cx="2304256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43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Odstraňování </a:t>
            </a:r>
            <a:r>
              <a:rPr lang="cs-CZ" dirty="0"/>
              <a:t>dusíkatých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Důvody</a:t>
            </a:r>
            <a:r>
              <a:rPr lang="cs-CZ" sz="2400" dirty="0"/>
              <a:t>: </a:t>
            </a:r>
            <a:r>
              <a:rPr lang="cs-CZ" sz="2400" dirty="0" smtClean="0"/>
              <a:t>	toxicita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	spotřeba </a:t>
            </a:r>
            <a:r>
              <a:rPr lang="cs-CZ" sz="2400" dirty="0"/>
              <a:t>kyslíku </a:t>
            </a:r>
            <a:r>
              <a:rPr lang="cs-CZ" sz="2400" dirty="0" smtClean="0"/>
              <a:t>při </a:t>
            </a:r>
            <a:r>
              <a:rPr lang="cs-CZ" sz="2400" dirty="0"/>
              <a:t>oxidaci N-NH</a:t>
            </a:r>
            <a:r>
              <a:rPr lang="cs-CZ" sz="2400" baseline="-25000" dirty="0"/>
              <a:t>3</a:t>
            </a:r>
          </a:p>
          <a:p>
            <a:pPr marL="0" indent="0">
              <a:buNone/>
            </a:pPr>
            <a:r>
              <a:rPr lang="cs-CZ" sz="2400" dirty="0" smtClean="0"/>
              <a:t>		eutrofizace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	ohrožení zdrojů </a:t>
            </a:r>
            <a:r>
              <a:rPr lang="cs-CZ" sz="2400" dirty="0"/>
              <a:t>pitných vod</a:t>
            </a:r>
          </a:p>
          <a:p>
            <a:pPr marL="0" indent="0">
              <a:buNone/>
            </a:pPr>
            <a:r>
              <a:rPr lang="cs-CZ" sz="2400" dirty="0" smtClean="0"/>
              <a:t>				(</a:t>
            </a:r>
            <a:r>
              <a:rPr lang="cs-CZ" sz="2400" dirty="0" err="1"/>
              <a:t>methemoglobinémie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Metody</a:t>
            </a:r>
            <a:r>
              <a:rPr lang="cs-CZ" sz="2400" dirty="0" smtClean="0"/>
              <a:t>:	iontoměniče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stripování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	destilace </a:t>
            </a:r>
            <a:r>
              <a:rPr lang="cs-CZ" sz="2400" dirty="0"/>
              <a:t>z </a:t>
            </a:r>
            <a:r>
              <a:rPr lang="cs-CZ" sz="2400" dirty="0" smtClean="0"/>
              <a:t>alk. prostředí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	srážení </a:t>
            </a:r>
            <a:r>
              <a:rPr lang="cs-CZ" sz="2400" dirty="0"/>
              <a:t>NH</a:t>
            </a:r>
            <a:r>
              <a:rPr lang="cs-CZ" sz="2400" baseline="-25000" dirty="0"/>
              <a:t>4</a:t>
            </a:r>
            <a:r>
              <a:rPr lang="cs-CZ" sz="2400" dirty="0"/>
              <a:t>MgPO</a:t>
            </a:r>
            <a:r>
              <a:rPr lang="cs-CZ" sz="2400" baseline="-25000" dirty="0"/>
              <a:t>4</a:t>
            </a:r>
          </a:p>
          <a:p>
            <a:pPr marL="0" indent="0">
              <a:buNone/>
            </a:pPr>
            <a:r>
              <a:rPr lang="cs-CZ" sz="2400" dirty="0" smtClean="0"/>
              <a:t>		biologicky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158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699792" y="4293096"/>
            <a:ext cx="2952328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699792" y="4293096"/>
            <a:ext cx="1476164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Odstraňování </a:t>
            </a:r>
            <a:r>
              <a:rPr lang="cs-CZ" dirty="0"/>
              <a:t>dusíkatých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Biologicky: nitrifikace a denitrifikace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pt-BR" sz="2400" dirty="0" smtClean="0"/>
              <a:t>NH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 </a:t>
            </a:r>
            <a:r>
              <a:rPr lang="pt-BR" sz="2400" dirty="0"/>
              <a:t>+ 2 O</a:t>
            </a:r>
            <a:r>
              <a:rPr lang="pt-BR" sz="2400" baseline="-25000" dirty="0"/>
              <a:t>2</a:t>
            </a:r>
            <a:r>
              <a:rPr lang="pt-BR" sz="2400" dirty="0"/>
              <a:t> </a:t>
            </a:r>
            <a:r>
              <a:rPr lang="pt-BR" sz="2400" dirty="0" smtClean="0"/>
              <a:t>→ NO</a:t>
            </a:r>
            <a:r>
              <a:rPr lang="pt-BR" sz="2400" baseline="-25000" dirty="0" smtClean="0"/>
              <a:t>3</a:t>
            </a:r>
            <a:r>
              <a:rPr lang="cs-CZ" sz="2400" dirty="0" smtClean="0"/>
              <a:t> 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</a:t>
            </a:r>
            <a:r>
              <a:rPr lang="pt-BR" sz="2400" dirty="0"/>
              <a:t>+ H</a:t>
            </a:r>
            <a:r>
              <a:rPr lang="pt-BR" sz="2400" baseline="30000" dirty="0"/>
              <a:t>+</a:t>
            </a:r>
            <a:r>
              <a:rPr lang="pt-BR" sz="2400" dirty="0"/>
              <a:t> + 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</a:p>
          <a:p>
            <a:pPr marL="0" indent="0">
              <a:buNone/>
            </a:pPr>
            <a:r>
              <a:rPr lang="pt-BR" sz="2400" dirty="0"/>
              <a:t>4 </a:t>
            </a:r>
            <a:r>
              <a:rPr lang="pt-BR" sz="2400" dirty="0" smtClean="0"/>
              <a:t>NO</a:t>
            </a:r>
            <a:r>
              <a:rPr lang="pt-BR" sz="2400" baseline="-25000" dirty="0" smtClean="0"/>
              <a:t>3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</a:t>
            </a:r>
            <a:r>
              <a:rPr lang="pt-BR" sz="2400" dirty="0"/>
              <a:t>+ 5 C</a:t>
            </a:r>
            <a:r>
              <a:rPr lang="pt-BR" sz="2400" baseline="-25000" dirty="0"/>
              <a:t>org</a:t>
            </a:r>
            <a:r>
              <a:rPr lang="pt-BR" sz="2400" dirty="0"/>
              <a:t> </a:t>
            </a:r>
            <a:r>
              <a:rPr lang="pt-BR" sz="2400" dirty="0" smtClean="0"/>
              <a:t>→ </a:t>
            </a:r>
            <a:r>
              <a:rPr lang="pt-BR" sz="2400" dirty="0"/>
              <a:t>2 N</a:t>
            </a:r>
            <a:r>
              <a:rPr lang="pt-BR" sz="2400" baseline="-25000" dirty="0"/>
              <a:t>2</a:t>
            </a:r>
            <a:r>
              <a:rPr lang="pt-BR" sz="2400" dirty="0"/>
              <a:t> + 5 CO</a:t>
            </a:r>
            <a:r>
              <a:rPr lang="pt-BR" sz="2400" baseline="-25000" dirty="0"/>
              <a:t>2</a:t>
            </a:r>
            <a:r>
              <a:rPr lang="pt-BR" sz="2400" dirty="0"/>
              <a:t> + </a:t>
            </a:r>
            <a:r>
              <a:rPr lang="pt-BR" sz="2400" dirty="0" smtClean="0"/>
              <a:t>OH</a:t>
            </a:r>
            <a:r>
              <a:rPr lang="cs-CZ" sz="2400" baseline="30000" dirty="0" smtClean="0"/>
              <a:t>-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60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</a:t>
            </a:r>
            <a:r>
              <a:rPr lang="cs-CZ" sz="2400" dirty="0" err="1" smtClean="0">
                <a:solidFill>
                  <a:schemeClr val="bg1"/>
                </a:solidFill>
              </a:rPr>
              <a:t>anox</a:t>
            </a:r>
            <a:r>
              <a:rPr lang="cs-CZ" sz="2400" dirty="0" smtClean="0">
                <a:solidFill>
                  <a:schemeClr val="bg1"/>
                </a:solidFill>
              </a:rPr>
              <a:t>          </a:t>
            </a:r>
            <a:r>
              <a:rPr lang="cs-CZ" sz="2400" dirty="0" err="1" smtClean="0">
                <a:solidFill>
                  <a:schemeClr val="bg1"/>
                </a:solidFill>
              </a:rPr>
              <a:t>ox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843808" y="3985905"/>
            <a:ext cx="2664296" cy="19159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508104" y="3985905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843808" y="4029915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1341096" y="4653137"/>
            <a:ext cx="1376145" cy="957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5648783" y="4672293"/>
            <a:ext cx="65140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7164288" y="4672293"/>
            <a:ext cx="65140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6308730" y="4228732"/>
            <a:ext cx="855558" cy="8488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Odstraňování fosforečnanů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Důvody</a:t>
            </a:r>
            <a:r>
              <a:rPr lang="cs-CZ" dirty="0"/>
              <a:t>: </a:t>
            </a:r>
            <a:r>
              <a:rPr lang="cs-CZ" dirty="0" smtClean="0"/>
              <a:t>	eutrofizace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ohrožení zdrojů </a:t>
            </a:r>
            <a:r>
              <a:rPr lang="cs-CZ" dirty="0"/>
              <a:t>pitných vod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Metody</a:t>
            </a:r>
            <a:r>
              <a:rPr lang="cs-CZ" dirty="0"/>
              <a:t>: </a:t>
            </a:r>
            <a:r>
              <a:rPr lang="cs-CZ" dirty="0" smtClean="0"/>
              <a:t>	srážení </a:t>
            </a:r>
            <a:r>
              <a:rPr lang="cs-CZ" dirty="0"/>
              <a:t>Ca</a:t>
            </a:r>
            <a:r>
              <a:rPr lang="cs-CZ" baseline="-25000" dirty="0"/>
              <a:t>3</a:t>
            </a:r>
            <a:r>
              <a:rPr lang="cs-CZ" dirty="0"/>
              <a:t>(PO</a:t>
            </a:r>
            <a:r>
              <a:rPr lang="cs-CZ" baseline="-25000" dirty="0"/>
              <a:t>4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 , FePO</a:t>
            </a:r>
            <a:r>
              <a:rPr lang="cs-CZ" baseline="-25000" dirty="0"/>
              <a:t>4</a:t>
            </a:r>
            <a:r>
              <a:rPr lang="cs-CZ" dirty="0"/>
              <a:t> , </a:t>
            </a:r>
            <a:r>
              <a:rPr lang="cs-CZ" dirty="0" smtClean="0"/>
              <a:t>NH</a:t>
            </a:r>
            <a:r>
              <a:rPr lang="cs-CZ" baseline="-25000" dirty="0" smtClean="0"/>
              <a:t>4</a:t>
            </a:r>
            <a:r>
              <a:rPr lang="cs-CZ" dirty="0" smtClean="0"/>
              <a:t>MgPO</a:t>
            </a:r>
            <a:r>
              <a:rPr lang="cs-CZ" baseline="-25000" dirty="0" smtClean="0"/>
              <a:t>4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biologicky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93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technologické parametry</a:t>
            </a:r>
            <a:br>
              <a:rPr lang="cs-CZ" dirty="0"/>
            </a:br>
            <a:r>
              <a:rPr lang="cs-CZ" dirty="0"/>
              <a:t>biologických </a:t>
            </a:r>
            <a:r>
              <a:rPr lang="cs-CZ" dirty="0" smtClean="0"/>
              <a:t>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98487"/>
            <a:ext cx="79517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89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Odstraňování fosforečnanů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Biologicky: </a:t>
            </a:r>
            <a:r>
              <a:rPr lang="cs-CZ" dirty="0" err="1" smtClean="0"/>
              <a:t>polyfosfátakumulující</a:t>
            </a:r>
            <a:r>
              <a:rPr lang="cs-CZ" dirty="0" smtClean="0"/>
              <a:t> </a:t>
            </a:r>
            <a:r>
              <a:rPr lang="cs-CZ" dirty="0"/>
              <a:t>baktérie</a:t>
            </a:r>
          </a:p>
          <a:p>
            <a:pPr marL="0" indent="0">
              <a:buNone/>
            </a:pPr>
            <a:r>
              <a:rPr lang="cs-CZ" dirty="0" smtClean="0"/>
              <a:t>		P </a:t>
            </a:r>
            <a:r>
              <a:rPr lang="cs-CZ" dirty="0"/>
              <a:t>v </a:t>
            </a:r>
            <a:r>
              <a:rPr lang="cs-CZ" dirty="0" smtClean="0"/>
              <a:t>sušině buněk </a:t>
            </a:r>
            <a:r>
              <a:rPr lang="cs-CZ" dirty="0"/>
              <a:t>(2 % </a:t>
            </a:r>
            <a:r>
              <a:rPr lang="pt-BR" dirty="0"/>
              <a:t>→</a:t>
            </a:r>
            <a:r>
              <a:rPr lang="cs-CZ" dirty="0" smtClean="0"/>
              <a:t> </a:t>
            </a:r>
            <a:r>
              <a:rPr lang="cs-CZ" dirty="0"/>
              <a:t>6 až 8 </a:t>
            </a:r>
            <a:r>
              <a:rPr lang="cs-CZ" dirty="0" smtClean="0"/>
              <a:t>%)</a:t>
            </a:r>
          </a:p>
          <a:p>
            <a:pPr marL="0" indent="0">
              <a:buNone/>
            </a:pPr>
            <a:r>
              <a:rPr lang="cs-CZ" dirty="0" err="1" smtClean="0"/>
              <a:t>C</a:t>
            </a:r>
            <a:r>
              <a:rPr lang="cs-CZ" baseline="-25000" dirty="0" err="1" smtClean="0"/>
              <a:t>org</a:t>
            </a:r>
            <a:r>
              <a:rPr lang="cs-CZ" baseline="-25000" dirty="0" smtClean="0"/>
              <a:t>                                                               </a:t>
            </a:r>
            <a:r>
              <a:rPr lang="cs-CZ" dirty="0" smtClean="0"/>
              <a:t>O</a:t>
            </a:r>
            <a:r>
              <a:rPr lang="cs-CZ" baseline="-25000" dirty="0" smtClean="0"/>
              <a:t>2                                 </a:t>
            </a:r>
            <a:r>
              <a:rPr lang="cs-CZ" dirty="0" smtClean="0"/>
              <a:t>CO</a:t>
            </a:r>
            <a:r>
              <a:rPr lang="cs-CZ" baseline="-25000" dirty="0" smtClean="0"/>
              <a:t>2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 smtClean="0"/>
              <a:t>		PHB 				PHB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PO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3-</a:t>
            </a:r>
            <a:r>
              <a:rPr lang="cs-CZ" dirty="0" smtClean="0"/>
              <a:t> 	PP 				  PP 	  PO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3-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AER  				    OX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715026" y="2955651"/>
            <a:ext cx="1296144" cy="18833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hnutá šipka dolů 7"/>
          <p:cNvSpPr/>
          <p:nvPr/>
        </p:nvSpPr>
        <p:spPr>
          <a:xfrm rot="874781">
            <a:off x="1300885" y="2378501"/>
            <a:ext cx="1191391" cy="57680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dolů 8"/>
          <p:cNvSpPr/>
          <p:nvPr/>
        </p:nvSpPr>
        <p:spPr>
          <a:xfrm rot="786587">
            <a:off x="5364088" y="2345843"/>
            <a:ext cx="999010" cy="60980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dolů 9"/>
          <p:cNvSpPr/>
          <p:nvPr/>
        </p:nvSpPr>
        <p:spPr>
          <a:xfrm rot="20402238">
            <a:off x="6529507" y="2362988"/>
            <a:ext cx="936104" cy="48276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dolů 12"/>
          <p:cNvSpPr/>
          <p:nvPr/>
        </p:nvSpPr>
        <p:spPr>
          <a:xfrm rot="11911617">
            <a:off x="1287675" y="4652757"/>
            <a:ext cx="989167" cy="552093"/>
          </a:xfrm>
          <a:prstGeom prst="curvedDownArrow">
            <a:avLst>
              <a:gd name="adj1" fmla="val 25000"/>
              <a:gd name="adj2" fmla="val 50000"/>
              <a:gd name="adj3" fmla="val 306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lů 13"/>
          <p:cNvSpPr/>
          <p:nvPr/>
        </p:nvSpPr>
        <p:spPr>
          <a:xfrm rot="9711484">
            <a:off x="6575977" y="4758031"/>
            <a:ext cx="979373" cy="39816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2066769" y="2974818"/>
            <a:ext cx="1296144" cy="18833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26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3753548" y="4399534"/>
            <a:ext cx="2952328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Odstraňování fosforečnanů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Biologicky: </a:t>
            </a:r>
            <a:r>
              <a:rPr lang="cs-CZ" dirty="0" err="1"/>
              <a:t>polyfosfátakumulující</a:t>
            </a:r>
            <a:r>
              <a:rPr lang="cs-CZ" dirty="0"/>
              <a:t> baktérie</a:t>
            </a:r>
          </a:p>
          <a:p>
            <a:pPr marL="0" indent="0">
              <a:buNone/>
            </a:pPr>
            <a:r>
              <a:rPr lang="cs-CZ" dirty="0"/>
              <a:t>		P v sušině buněk (2 % </a:t>
            </a:r>
            <a:r>
              <a:rPr lang="pt-BR" dirty="0"/>
              <a:t>→</a:t>
            </a:r>
            <a:r>
              <a:rPr lang="cs-CZ" dirty="0"/>
              <a:t> 6 až 8 </a:t>
            </a:r>
            <a:r>
              <a:rPr lang="cs-CZ" dirty="0" smtClean="0"/>
              <a:t>%)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biologické</a:t>
            </a:r>
          </a:p>
          <a:p>
            <a:pPr marL="0" indent="0">
              <a:buNone/>
            </a:pPr>
            <a:r>
              <a:rPr lang="cs-CZ" dirty="0" smtClean="0"/>
              <a:t>odstraňování                </a:t>
            </a: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sz="3000" baseline="46000" dirty="0" err="1" smtClean="0">
                <a:solidFill>
                  <a:schemeClr val="bg1"/>
                </a:solidFill>
              </a:rPr>
              <a:t>anaer</a:t>
            </a:r>
            <a:r>
              <a:rPr lang="cs-CZ" sz="3000" baseline="46000" dirty="0" smtClean="0">
                <a:solidFill>
                  <a:schemeClr val="bg1"/>
                </a:solidFill>
              </a:rPr>
              <a:t>        </a:t>
            </a:r>
            <a:r>
              <a:rPr lang="cs-CZ" sz="3000" baseline="46000" dirty="0" err="1" smtClean="0">
                <a:solidFill>
                  <a:schemeClr val="bg1"/>
                </a:solidFill>
              </a:rPr>
              <a:t>anox</a:t>
            </a:r>
            <a:r>
              <a:rPr lang="cs-CZ" sz="3000" baseline="46000" dirty="0" smtClean="0">
                <a:solidFill>
                  <a:schemeClr val="bg1"/>
                </a:solidFill>
              </a:rPr>
              <a:t>           </a:t>
            </a:r>
            <a:r>
              <a:rPr lang="cs-CZ" sz="3000" baseline="46000" dirty="0" err="1" smtClean="0">
                <a:solidFill>
                  <a:schemeClr val="bg1"/>
                </a:solidFill>
              </a:rPr>
              <a:t>ox</a:t>
            </a:r>
            <a:endParaRPr lang="cs-CZ" sz="3000" baseline="46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/>
              <a:t>N + P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5229712" y="4092344"/>
            <a:ext cx="1332148" cy="957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561860" y="4092343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229712" y="4092343"/>
            <a:ext cx="0" cy="31827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2699792" y="4759576"/>
            <a:ext cx="1071205" cy="239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6702539" y="4778731"/>
            <a:ext cx="65140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8218044" y="4778731"/>
            <a:ext cx="65140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ál 33"/>
          <p:cNvSpPr/>
          <p:nvPr/>
        </p:nvSpPr>
        <p:spPr>
          <a:xfrm>
            <a:off x="7362486" y="4335170"/>
            <a:ext cx="855558" cy="8488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4716016" y="4399534"/>
            <a:ext cx="0" cy="576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724128" y="4399534"/>
            <a:ext cx="0" cy="576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technologické parametry</a:t>
            </a:r>
            <a:br>
              <a:rPr lang="cs-CZ" dirty="0"/>
            </a:br>
            <a:r>
              <a:rPr lang="cs-CZ" dirty="0"/>
              <a:t>biologických </a:t>
            </a:r>
            <a:r>
              <a:rPr lang="cs-CZ" dirty="0" smtClean="0"/>
              <a:t>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Účinnost 		E   = 100*(</a:t>
            </a:r>
            <a:r>
              <a:rPr lang="cs-CZ" sz="2800" dirty="0"/>
              <a:t>C</a:t>
            </a:r>
            <a:r>
              <a:rPr lang="cs-CZ" sz="2800" baseline="-25000" dirty="0"/>
              <a:t>1</a:t>
            </a:r>
            <a:r>
              <a:rPr lang="cs-CZ" sz="2800" dirty="0"/>
              <a:t> – C</a:t>
            </a:r>
            <a:r>
              <a:rPr lang="cs-CZ" sz="2800" baseline="-25000" dirty="0"/>
              <a:t>2</a:t>
            </a:r>
            <a:r>
              <a:rPr lang="cs-CZ" sz="2800" dirty="0" smtClean="0"/>
              <a:t>) / C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		(%)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Doba </a:t>
            </a:r>
            <a:r>
              <a:rPr lang="cs-CZ" sz="2800" dirty="0" smtClean="0"/>
              <a:t>zdržení	</a:t>
            </a:r>
            <a:r>
              <a:rPr lang="el-GR" sz="2800" dirty="0" smtClean="0"/>
              <a:t>Θ</a:t>
            </a:r>
            <a:r>
              <a:rPr lang="cs-CZ" sz="2800" baseline="-25000" dirty="0" smtClean="0"/>
              <a:t>X</a:t>
            </a:r>
            <a:r>
              <a:rPr lang="cs-CZ" sz="2800" dirty="0" smtClean="0"/>
              <a:t> = </a:t>
            </a:r>
            <a:r>
              <a:rPr lang="cs-CZ" sz="2800" dirty="0"/>
              <a:t>V / Q</a:t>
            </a:r>
            <a:r>
              <a:rPr lang="cs-CZ" sz="2800" baseline="-25000" dirty="0"/>
              <a:t>1</a:t>
            </a:r>
            <a:r>
              <a:rPr lang="cs-CZ" sz="2800" dirty="0"/>
              <a:t> </a:t>
            </a:r>
            <a:r>
              <a:rPr lang="cs-CZ" sz="2800" dirty="0" smtClean="0"/>
              <a:t>				(</a:t>
            </a:r>
            <a:r>
              <a:rPr lang="cs-CZ" sz="2800" dirty="0"/>
              <a:t>h)</a:t>
            </a:r>
          </a:p>
          <a:p>
            <a:pPr marL="0" indent="0">
              <a:buNone/>
            </a:pPr>
            <a:r>
              <a:rPr lang="cs-CZ" sz="2800" dirty="0"/>
              <a:t>Objemové </a:t>
            </a:r>
            <a:r>
              <a:rPr lang="cs-CZ" sz="2800" dirty="0" smtClean="0"/>
              <a:t>zatížení	B</a:t>
            </a:r>
            <a:r>
              <a:rPr lang="cs-CZ" sz="2800" baseline="-25000" dirty="0" smtClean="0"/>
              <a:t>V  </a:t>
            </a:r>
            <a:r>
              <a:rPr lang="cs-CZ" sz="2800" dirty="0" smtClean="0"/>
              <a:t>= </a:t>
            </a:r>
            <a:r>
              <a:rPr lang="cs-CZ" sz="2800" dirty="0"/>
              <a:t>(Q</a:t>
            </a:r>
            <a:r>
              <a:rPr lang="cs-CZ" sz="2800" baseline="-25000" dirty="0"/>
              <a:t>1</a:t>
            </a:r>
            <a:r>
              <a:rPr lang="cs-CZ" sz="2800" dirty="0"/>
              <a:t>*C</a:t>
            </a:r>
            <a:r>
              <a:rPr lang="cs-CZ" sz="2800" baseline="-25000" dirty="0"/>
              <a:t>1</a:t>
            </a:r>
            <a:r>
              <a:rPr lang="cs-CZ" sz="2800" dirty="0"/>
              <a:t>) / V </a:t>
            </a:r>
            <a:r>
              <a:rPr lang="cs-CZ" sz="2800" dirty="0" smtClean="0"/>
              <a:t>			(</a:t>
            </a:r>
            <a:r>
              <a:rPr lang="cs-CZ" sz="2800" dirty="0"/>
              <a:t>kg/m</a:t>
            </a:r>
            <a:r>
              <a:rPr lang="cs-CZ" sz="2800" baseline="30000" dirty="0"/>
              <a:t>3</a:t>
            </a:r>
            <a:r>
              <a:rPr lang="cs-CZ" sz="2800" dirty="0"/>
              <a:t>.d)</a:t>
            </a:r>
          </a:p>
          <a:p>
            <a:pPr marL="0" indent="0">
              <a:buNone/>
            </a:pPr>
            <a:r>
              <a:rPr lang="cs-CZ" sz="2800" dirty="0"/>
              <a:t>Zatížení kalu </a:t>
            </a:r>
            <a:r>
              <a:rPr lang="cs-CZ" sz="2800" dirty="0" smtClean="0"/>
              <a:t>	B</a:t>
            </a:r>
            <a:r>
              <a:rPr lang="cs-CZ" sz="2800" baseline="-25000" dirty="0" smtClean="0"/>
              <a:t>X  </a:t>
            </a:r>
            <a:r>
              <a:rPr lang="cs-CZ" sz="2800" dirty="0" smtClean="0"/>
              <a:t>= </a:t>
            </a:r>
            <a:r>
              <a:rPr lang="cs-CZ" sz="2800" dirty="0"/>
              <a:t>(Q</a:t>
            </a:r>
            <a:r>
              <a:rPr lang="cs-CZ" sz="2800" baseline="-25000" dirty="0"/>
              <a:t>1</a:t>
            </a:r>
            <a:r>
              <a:rPr lang="cs-CZ" sz="2800" dirty="0"/>
              <a:t>*C</a:t>
            </a:r>
            <a:r>
              <a:rPr lang="cs-CZ" sz="2800" baseline="-25000" dirty="0"/>
              <a:t>1</a:t>
            </a:r>
            <a:r>
              <a:rPr lang="cs-CZ" sz="2800" dirty="0"/>
              <a:t>) / (V*X) </a:t>
            </a:r>
            <a:r>
              <a:rPr lang="cs-CZ" sz="2800" dirty="0" smtClean="0"/>
              <a:t>		(</a:t>
            </a:r>
            <a:r>
              <a:rPr lang="cs-CZ" sz="2800" dirty="0"/>
              <a:t>kg/</a:t>
            </a:r>
            <a:r>
              <a:rPr lang="cs-CZ" sz="2800" dirty="0" err="1"/>
              <a:t>kg.d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r>
              <a:rPr lang="cs-CZ" sz="2800" dirty="0" smtClean="0"/>
              <a:t>Stáří </a:t>
            </a:r>
            <a:r>
              <a:rPr lang="cs-CZ" sz="2800" dirty="0"/>
              <a:t>kalu </a:t>
            </a:r>
            <a:r>
              <a:rPr lang="cs-CZ" sz="2800" dirty="0" smtClean="0"/>
              <a:t>		</a:t>
            </a:r>
            <a:r>
              <a:rPr lang="el-GR" sz="2800" dirty="0" smtClean="0"/>
              <a:t>Θ</a:t>
            </a:r>
            <a:r>
              <a:rPr lang="cs-CZ" sz="2800" baseline="-25000" dirty="0" smtClean="0"/>
              <a:t>X </a:t>
            </a:r>
            <a:r>
              <a:rPr lang="cs-CZ" sz="2800" dirty="0" smtClean="0"/>
              <a:t>= </a:t>
            </a:r>
            <a:r>
              <a:rPr lang="cs-CZ" sz="2800" dirty="0"/>
              <a:t>(V*X</a:t>
            </a:r>
            <a:r>
              <a:rPr lang="cs-CZ" sz="2800" dirty="0" smtClean="0"/>
              <a:t>) / (</a:t>
            </a:r>
            <a:r>
              <a:rPr lang="cs-CZ" sz="2800" dirty="0"/>
              <a:t>Q</a:t>
            </a:r>
            <a:r>
              <a:rPr lang="cs-CZ" sz="2800" baseline="-25000" dirty="0"/>
              <a:t>W</a:t>
            </a:r>
            <a:r>
              <a:rPr lang="cs-CZ" sz="2800" dirty="0"/>
              <a:t>*X</a:t>
            </a:r>
            <a:r>
              <a:rPr lang="cs-CZ" sz="2800" baseline="-25000" dirty="0"/>
              <a:t>W</a:t>
            </a:r>
            <a:r>
              <a:rPr lang="cs-CZ" sz="2800" dirty="0"/>
              <a:t> +Q</a:t>
            </a:r>
            <a:r>
              <a:rPr lang="cs-CZ" sz="2800" baseline="-25000" dirty="0"/>
              <a:t>2</a:t>
            </a:r>
            <a:r>
              <a:rPr lang="cs-CZ" sz="2800" dirty="0"/>
              <a:t>*X</a:t>
            </a:r>
            <a:r>
              <a:rPr lang="cs-CZ" sz="2800" baseline="-25000" dirty="0"/>
              <a:t>2</a:t>
            </a:r>
            <a:r>
              <a:rPr lang="cs-CZ" sz="2800" dirty="0"/>
              <a:t>) </a:t>
            </a:r>
            <a:r>
              <a:rPr lang="cs-CZ" sz="2800" dirty="0" smtClean="0"/>
              <a:t>	(</a:t>
            </a:r>
            <a:r>
              <a:rPr lang="cs-CZ" sz="2800" dirty="0"/>
              <a:t>d)</a:t>
            </a:r>
          </a:p>
          <a:p>
            <a:pPr marL="0" indent="0">
              <a:buNone/>
            </a:pPr>
            <a:r>
              <a:rPr lang="cs-CZ" sz="2800" dirty="0"/>
              <a:t>Kalový index </a:t>
            </a:r>
            <a:r>
              <a:rPr lang="cs-CZ" sz="2800" dirty="0" smtClean="0"/>
              <a:t>	K  I= </a:t>
            </a:r>
            <a:r>
              <a:rPr lang="cs-CZ" sz="2800" dirty="0"/>
              <a:t>V</a:t>
            </a:r>
            <a:r>
              <a:rPr lang="cs-CZ" sz="2800" baseline="-25000" dirty="0"/>
              <a:t>30</a:t>
            </a:r>
            <a:r>
              <a:rPr lang="cs-CZ" sz="2800" dirty="0"/>
              <a:t> / X </a:t>
            </a:r>
            <a:r>
              <a:rPr lang="cs-CZ" sz="2800" dirty="0" smtClean="0"/>
              <a:t>				(</a:t>
            </a:r>
            <a:r>
              <a:rPr lang="cs-CZ" sz="2800" dirty="0"/>
              <a:t>ml/g)</a:t>
            </a:r>
          </a:p>
        </p:txBody>
      </p:sp>
    </p:spTree>
    <p:extLst>
      <p:ext uri="{BB962C8B-B14F-4D97-AF65-F5344CB8AC3E}">
        <p14:creationId xmlns:p14="http://schemas.microsoft.com/office/powerpoint/2010/main" val="110340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aktivace podle zatížení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579973"/>
              </p:ext>
            </p:extLst>
          </p:nvPr>
        </p:nvGraphicFramePr>
        <p:xfrm>
          <a:off x="457200" y="16002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656184"/>
                <a:gridCol w="1440160"/>
                <a:gridCol w="267464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Typ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B</a:t>
                      </a:r>
                      <a:r>
                        <a:rPr lang="cs-CZ" sz="2800" baseline="-25000" dirty="0" err="1" smtClean="0"/>
                        <a:t>v</a:t>
                      </a:r>
                      <a:r>
                        <a:rPr lang="cs-CZ" sz="2800" dirty="0" smtClean="0"/>
                        <a:t> </a:t>
                      </a:r>
                    </a:p>
                    <a:p>
                      <a:pPr algn="ctr"/>
                      <a:r>
                        <a:rPr lang="cs-CZ" sz="2800" dirty="0" smtClean="0"/>
                        <a:t>kg.m</a:t>
                      </a:r>
                      <a:r>
                        <a:rPr lang="cs-CZ" sz="2800" baseline="30000" dirty="0" smtClean="0"/>
                        <a:t>3</a:t>
                      </a:r>
                      <a:r>
                        <a:rPr lang="cs-CZ" sz="2800" baseline="0" dirty="0" smtClean="0"/>
                        <a:t>.d</a:t>
                      </a:r>
                      <a:endParaRPr lang="cs-CZ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Θ</a:t>
                      </a:r>
                      <a:r>
                        <a:rPr lang="cs-CZ" sz="2800" baseline="-25000" dirty="0" smtClean="0"/>
                        <a:t>X </a:t>
                      </a:r>
                    </a:p>
                    <a:p>
                      <a:pPr algn="ctr"/>
                      <a:r>
                        <a:rPr lang="cs-CZ" sz="2800" baseline="0" dirty="0" smtClean="0"/>
                        <a:t>(d)</a:t>
                      </a:r>
                      <a:endParaRPr lang="cs-CZ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cíl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VZ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</a:t>
                      </a:r>
                      <a:r>
                        <a:rPr lang="cs-CZ" sz="2800" dirty="0" smtClean="0"/>
                        <a:t> 1,2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předčištění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SZ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0,6 - 1,2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 – 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jen </a:t>
                      </a:r>
                      <a:r>
                        <a:rPr lang="cs-CZ" sz="2800" dirty="0" err="1" smtClean="0"/>
                        <a:t>org</a:t>
                      </a:r>
                      <a:r>
                        <a:rPr lang="cs-CZ" sz="2800" dirty="0" smtClean="0"/>
                        <a:t>. látky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NZ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0,3 - 0,6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8 - 20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nutrienty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se </a:t>
                      </a:r>
                      <a:r>
                        <a:rPr lang="cs-CZ" sz="2800" dirty="0" err="1" smtClean="0"/>
                        <a:t>stabiliz</a:t>
                      </a:r>
                      <a:r>
                        <a:rPr lang="cs-CZ" sz="2800" dirty="0" smtClean="0"/>
                        <a:t>. kalu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0,1 - 0,3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</a:t>
                      </a:r>
                      <a:r>
                        <a:rPr lang="cs-CZ" sz="2800" dirty="0" smtClean="0"/>
                        <a:t> </a:t>
                      </a:r>
                      <a:r>
                        <a:rPr lang="en-US" sz="2800" dirty="0" smtClean="0"/>
                        <a:t>20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+ stabilizovat kal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1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aktivace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20000" cy="50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3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aktivace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3" y="1340768"/>
            <a:ext cx="7920000" cy="488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3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aktivace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0338"/>
            <a:ext cx="7560840" cy="50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08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aktivace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28800"/>
            <a:ext cx="89614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7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aktivace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845"/>
            <a:ext cx="9144000" cy="396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93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7612</TotalTime>
  <Words>194</Words>
  <Application>Microsoft Office PowerPoint</Application>
  <PresentationFormat>Předvádění na obrazovce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Ochrana čistoty vod I</vt:lpstr>
      <vt:lpstr>Základní technologické parametry biologických systémů</vt:lpstr>
      <vt:lpstr>Základní technologické parametry biologických systémů</vt:lpstr>
      <vt:lpstr>Klasifikace aktivace podle zatížení</vt:lpstr>
      <vt:lpstr>Typy aktivace</vt:lpstr>
      <vt:lpstr>Typy aktivace</vt:lpstr>
      <vt:lpstr>Typy aktivace</vt:lpstr>
      <vt:lpstr>Typy aktivace</vt:lpstr>
      <vt:lpstr>Typy aktivace</vt:lpstr>
      <vt:lpstr>Typy aktivace</vt:lpstr>
      <vt:lpstr>Prezentace aplikace PowerPoint</vt:lpstr>
      <vt:lpstr>Prezentace aplikace PowerPoint</vt:lpstr>
      <vt:lpstr>Biofilmové reaktory</vt:lpstr>
      <vt:lpstr>Prezentace aplikace PowerPoint</vt:lpstr>
      <vt:lpstr>Prezentace aplikace PowerPoint</vt:lpstr>
      <vt:lpstr>Biologické čistírenské procesy</vt:lpstr>
      <vt:lpstr>Odstraňování dusíkatých látek</vt:lpstr>
      <vt:lpstr>Odstraňování dusíkatých látek</vt:lpstr>
      <vt:lpstr>Odstraňování fosforečnanů</vt:lpstr>
      <vt:lpstr>Odstraňování fosforečnanů</vt:lpstr>
      <vt:lpstr>Odstraňování fosforečnanů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69</cp:revision>
  <dcterms:created xsi:type="dcterms:W3CDTF">2012-05-03T05:54:43Z</dcterms:created>
  <dcterms:modified xsi:type="dcterms:W3CDTF">2013-04-10T12:04:32Z</dcterms:modified>
</cp:coreProperties>
</file>