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6" autoAdjust="0"/>
    <p:restoredTop sz="94660"/>
  </p:normalViewPr>
  <p:slideViewPr>
    <p:cSldViewPr>
      <p:cViewPr>
        <p:scale>
          <a:sx n="100" d="100"/>
          <a:sy n="100" d="100"/>
        </p:scale>
        <p:origin x="-210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E6D89-7ECD-49F8-A78C-345C1286786C}" type="datetimeFigureOut">
              <a:rPr lang="cs-CZ" smtClean="0"/>
              <a:t>10.4.2013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049B6-9979-438F-9951-8F660695A1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500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411760" y="6453336"/>
            <a:ext cx="2664296" cy="28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algn="l"/>
            <a:r>
              <a:rPr lang="cs-CZ" dirty="0" smtClean="0"/>
              <a:t>Evropský sociální fond</a:t>
            </a:r>
            <a:br>
              <a:rPr lang="cs-CZ" dirty="0" smtClean="0"/>
            </a:br>
            <a:r>
              <a:rPr lang="cs-CZ" dirty="0" smtClean="0"/>
              <a:t>Praha &amp; EU: Investujeme do vaší budoucnosti</a:t>
            </a:r>
          </a:p>
        </p:txBody>
      </p:sp>
    </p:spTree>
    <p:extLst>
      <p:ext uri="{BB962C8B-B14F-4D97-AF65-F5344CB8AC3E}">
        <p14:creationId xmlns:p14="http://schemas.microsoft.com/office/powerpoint/2010/main" val="1222747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9DE074-3B40-4FE0-A273-89145AD23DC9}" type="datetimeFigureOut">
              <a:rPr lang="cs-CZ" smtClean="0"/>
              <a:t>10.4.2013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509168" y="6437585"/>
            <a:ext cx="2664296" cy="28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algn="l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89470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00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25907"/>
            <a:ext cx="2251883" cy="41284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04641"/>
            <a:ext cx="1224136" cy="455379"/>
          </a:xfrm>
          <a:prstGeom prst="rect">
            <a:avLst/>
          </a:prstGeom>
        </p:spPr>
      </p:pic>
      <p:sp>
        <p:nvSpPr>
          <p:cNvPr id="10" name="TextovéPole 9"/>
          <p:cNvSpPr txBox="1"/>
          <p:nvPr userDrawn="1"/>
        </p:nvSpPr>
        <p:spPr>
          <a:xfrm>
            <a:off x="2555776" y="6412630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Evropský sociální fond</a:t>
            </a:r>
            <a:br>
              <a:rPr lang="cs-CZ" sz="1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cs-CZ" sz="1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Praha &amp; EU: Investujeme do vaší budoucnosti</a:t>
            </a:r>
          </a:p>
        </p:txBody>
      </p:sp>
    </p:spTree>
    <p:extLst>
      <p:ext uri="{BB962C8B-B14F-4D97-AF65-F5344CB8AC3E}">
        <p14:creationId xmlns:p14="http://schemas.microsoft.com/office/powerpoint/2010/main" val="24842921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936104"/>
          </a:xfrm>
        </p:spPr>
        <p:txBody>
          <a:bodyPr>
            <a:normAutofit/>
          </a:bodyPr>
          <a:lstStyle/>
          <a:p>
            <a:r>
              <a:rPr lang="cs-CZ" dirty="0" smtClean="0"/>
              <a:t>Ochrana čistoty vod IV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910952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Prof. Ing. Pavel Jeníček, CSc.</a:t>
            </a:r>
            <a:r>
              <a:rPr lang="cs-CZ" b="1" smtClean="0">
                <a:solidFill>
                  <a:srgbClr val="FFFF00"/>
                </a:solidFill>
              </a:rPr>
              <a:t/>
            </a:r>
            <a:br>
              <a:rPr lang="cs-CZ" b="1" smtClean="0">
                <a:solidFill>
                  <a:srgbClr val="FFFF00"/>
                </a:solidFill>
              </a:rPr>
            </a:br>
            <a:endParaRPr lang="cs-CZ" b="1" dirty="0" smtClean="0">
              <a:solidFill>
                <a:srgbClr val="FFFF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123728" y="3140968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FFFF00"/>
                </a:solidFill>
              </a:rPr>
              <a:t>Základy ochrany životního prostředí</a:t>
            </a:r>
          </a:p>
        </p:txBody>
      </p:sp>
    </p:spTree>
    <p:extLst>
      <p:ext uri="{BB962C8B-B14F-4D97-AF65-F5344CB8AC3E}">
        <p14:creationId xmlns:p14="http://schemas.microsoft.com/office/powerpoint/2010/main" val="26138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anaerobní biomasy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suspenzní                              granulovaná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62063"/>
            <a:ext cx="8990013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069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Stabilizace + </a:t>
            </a:r>
            <a:r>
              <a:rPr lang="cs-CZ" dirty="0" err="1"/>
              <a:t>hygienizace</a:t>
            </a:r>
            <a:r>
              <a:rPr lang="cs-CZ" dirty="0"/>
              <a:t> </a:t>
            </a:r>
            <a:r>
              <a:rPr lang="cs-CZ" dirty="0" smtClean="0"/>
              <a:t>kalů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stabilizovaný kal</a:t>
            </a:r>
          </a:p>
          <a:p>
            <a:pPr marL="0" indent="0">
              <a:buNone/>
            </a:pPr>
            <a:r>
              <a:rPr lang="cs-CZ" dirty="0" smtClean="0"/>
              <a:t>	- </a:t>
            </a:r>
            <a:r>
              <a:rPr lang="cs-CZ" dirty="0"/>
              <a:t>nepodléhá samovolnému rozkladu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hygienizovaný</a:t>
            </a:r>
            <a:r>
              <a:rPr lang="cs-CZ" dirty="0" smtClean="0"/>
              <a:t> </a:t>
            </a:r>
            <a:r>
              <a:rPr lang="cs-CZ" dirty="0"/>
              <a:t>kal</a:t>
            </a:r>
          </a:p>
          <a:p>
            <a:pPr marL="0" indent="0">
              <a:buNone/>
            </a:pPr>
            <a:r>
              <a:rPr lang="cs-CZ" dirty="0" smtClean="0"/>
              <a:t>	- </a:t>
            </a:r>
            <a:r>
              <a:rPr lang="cs-CZ" dirty="0"/>
              <a:t>koncentrace </a:t>
            </a:r>
            <a:r>
              <a:rPr lang="cs-CZ" dirty="0" err="1"/>
              <a:t>pathogenních</a:t>
            </a:r>
            <a:r>
              <a:rPr lang="cs-CZ" dirty="0"/>
              <a:t> </a:t>
            </a:r>
            <a:r>
              <a:rPr lang="cs-CZ" dirty="0" smtClean="0"/>
              <a:t>	  		mikroorganismů pod stanoveným </a:t>
            </a:r>
            <a:r>
              <a:rPr lang="cs-CZ" dirty="0"/>
              <a:t>limitem</a:t>
            </a:r>
          </a:p>
        </p:txBody>
      </p:sp>
    </p:spTree>
    <p:extLst>
      <p:ext uri="{BB962C8B-B14F-4D97-AF65-F5344CB8AC3E}">
        <p14:creationId xmlns:p14="http://schemas.microsoft.com/office/powerpoint/2010/main" val="423216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Stabilizace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anaerobní</a:t>
            </a:r>
            <a:endParaRPr lang="cs-CZ" dirty="0"/>
          </a:p>
          <a:p>
            <a:r>
              <a:rPr lang="cs-CZ" dirty="0" smtClean="0"/>
              <a:t>aerobní</a:t>
            </a:r>
            <a:endParaRPr lang="cs-CZ" dirty="0"/>
          </a:p>
          <a:p>
            <a:r>
              <a:rPr lang="cs-CZ" dirty="0" smtClean="0"/>
              <a:t>chemická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9099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Autofit/>
          </a:bodyPr>
          <a:lstStyle/>
          <a:p>
            <a:r>
              <a:rPr lang="cs-CZ" sz="4000" dirty="0"/>
              <a:t>Látková bilance </a:t>
            </a:r>
            <a:r>
              <a:rPr lang="cs-CZ" sz="4000" dirty="0" smtClean="0"/>
              <a:t>při anaerobní stabilizaci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3096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    						bioplyn</a:t>
            </a:r>
          </a:p>
          <a:p>
            <a:pPr marL="0" indent="0">
              <a:buNone/>
            </a:pPr>
            <a:r>
              <a:rPr lang="cs-CZ" dirty="0" smtClean="0"/>
              <a:t>             </a:t>
            </a:r>
            <a:r>
              <a:rPr lang="cs-CZ" dirty="0" err="1" smtClean="0"/>
              <a:t>org</a:t>
            </a:r>
            <a:r>
              <a:rPr lang="cs-CZ" dirty="0" smtClean="0"/>
              <a:t>.</a:t>
            </a:r>
            <a:r>
              <a:rPr lang="cs-CZ" dirty="0"/>
              <a:t> </a:t>
            </a:r>
            <a:r>
              <a:rPr lang="cs-CZ" dirty="0" smtClean="0"/>
              <a:t>                                         40%</a:t>
            </a:r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r>
              <a:rPr lang="cs-CZ" dirty="0" smtClean="0"/>
              <a:t>             70%                                          </a:t>
            </a:r>
            <a:r>
              <a:rPr lang="cs-CZ" sz="4400" baseline="-20000" dirty="0" err="1" smtClean="0"/>
              <a:t>org</a:t>
            </a:r>
            <a:r>
              <a:rPr lang="cs-CZ" sz="4400" baseline="-20000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                                                              30%</a:t>
            </a:r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r>
              <a:rPr lang="cs-CZ" dirty="0" smtClean="0"/>
              <a:t>            </a:t>
            </a:r>
            <a:r>
              <a:rPr lang="cs-CZ" dirty="0" err="1" smtClean="0"/>
              <a:t>anorg</a:t>
            </a:r>
            <a:r>
              <a:rPr lang="cs-CZ" dirty="0" smtClean="0"/>
              <a:t>.</a:t>
            </a:r>
            <a:r>
              <a:rPr lang="cs-CZ" dirty="0"/>
              <a:t> </a:t>
            </a:r>
            <a:r>
              <a:rPr lang="cs-CZ" dirty="0" smtClean="0"/>
              <a:t>                                    </a:t>
            </a:r>
            <a:r>
              <a:rPr lang="cs-CZ" dirty="0" err="1" smtClean="0"/>
              <a:t>anorg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 smtClean="0"/>
              <a:t>             30%                                          30%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403648" y="1412776"/>
            <a:ext cx="1440160" cy="424847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940152" y="1412776"/>
            <a:ext cx="1440160" cy="424847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1365201" y="4365104"/>
            <a:ext cx="1440160" cy="0"/>
          </a:xfrm>
          <a:prstGeom prst="lin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5940152" y="4347567"/>
            <a:ext cx="1440160" cy="0"/>
          </a:xfrm>
          <a:prstGeom prst="lin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5940152" y="3140968"/>
            <a:ext cx="1440160" cy="0"/>
          </a:xfrm>
          <a:prstGeom prst="lin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3553086" y="3284984"/>
            <a:ext cx="1594978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58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                                                           Nádrž pro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                     anaerobní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                   stabilizaci kalů</a:t>
            </a: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7640"/>
            <a:ext cx="493395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978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925144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sz="2000" dirty="0" smtClean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cs-CZ" sz="2400" dirty="0" smtClean="0"/>
              <a:t>Míchání a vyhřívání </a:t>
            </a:r>
            <a:r>
              <a:rPr lang="cs-CZ" sz="2400" dirty="0" err="1" smtClean="0"/>
              <a:t>methanizačních</a:t>
            </a:r>
            <a:r>
              <a:rPr lang="cs-CZ" sz="2400" dirty="0" smtClean="0"/>
              <a:t> nádrží</a:t>
            </a:r>
            <a:endParaRPr lang="cs-CZ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7575492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617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563"/>
            <a:ext cx="7593686" cy="61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            </a:t>
            </a:r>
            <a:r>
              <a:rPr lang="cs-CZ" dirty="0" err="1" smtClean="0"/>
              <a:t>methanizační</a:t>
            </a:r>
            <a:r>
              <a:rPr lang="cs-CZ" dirty="0" smtClean="0"/>
              <a:t> nádrže ÚČOV Praha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1423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80120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Methanizační</a:t>
            </a:r>
            <a:r>
              <a:rPr lang="cs-CZ" sz="2800" dirty="0" smtClean="0"/>
              <a:t> nádrž – vejcovitý tvar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62025"/>
            <a:ext cx="7466013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962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Zahušťování </a:t>
            </a:r>
            <a:r>
              <a:rPr lang="cs-CZ" dirty="0"/>
              <a:t>a </a:t>
            </a:r>
            <a:r>
              <a:rPr lang="cs-CZ" dirty="0" smtClean="0"/>
              <a:t>odvodňování </a:t>
            </a:r>
            <a:r>
              <a:rPr lang="cs-CZ" dirty="0"/>
              <a:t>kalu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243013"/>
            <a:ext cx="8208963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540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"/>
            <a:ext cx="8280920" cy="620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934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Anaerobní proces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Bez </a:t>
            </a:r>
            <a:r>
              <a:rPr lang="cs-CZ" b="1" dirty="0" smtClean="0"/>
              <a:t>přístupu </a:t>
            </a:r>
            <a:r>
              <a:rPr lang="cs-CZ" b="1" dirty="0"/>
              <a:t>vzduchu</a:t>
            </a:r>
          </a:p>
          <a:p>
            <a:pPr marL="0" indent="0">
              <a:buNone/>
            </a:pPr>
            <a:r>
              <a:rPr lang="cs-CZ" dirty="0" err="1"/>
              <a:t>C</a:t>
            </a:r>
            <a:r>
              <a:rPr lang="cs-CZ" baseline="-25000" dirty="0" err="1"/>
              <a:t>x</a:t>
            </a:r>
            <a:r>
              <a:rPr lang="cs-CZ" dirty="0" err="1"/>
              <a:t>H</a:t>
            </a:r>
            <a:r>
              <a:rPr lang="cs-CZ" baseline="-25000" dirty="0" err="1"/>
              <a:t>y</a:t>
            </a:r>
            <a:r>
              <a:rPr lang="cs-CZ" dirty="0" err="1"/>
              <a:t>O</a:t>
            </a:r>
            <a:r>
              <a:rPr lang="cs-CZ" baseline="-25000" dirty="0" err="1"/>
              <a:t>z</a:t>
            </a:r>
            <a:r>
              <a:rPr lang="cs-CZ" dirty="0"/>
              <a:t> + a H</a:t>
            </a:r>
            <a:r>
              <a:rPr lang="cs-CZ" baseline="-25000" dirty="0"/>
              <a:t>2</a:t>
            </a:r>
            <a:r>
              <a:rPr lang="cs-CZ" dirty="0"/>
              <a:t>O </a:t>
            </a:r>
            <a:r>
              <a:rPr lang="cs-CZ" dirty="0" smtClean="0"/>
              <a:t> → </a:t>
            </a:r>
            <a:r>
              <a:rPr lang="cs-CZ" dirty="0"/>
              <a:t>b CH</a:t>
            </a:r>
            <a:r>
              <a:rPr lang="cs-CZ" baseline="-25000" dirty="0"/>
              <a:t>4</a:t>
            </a:r>
            <a:r>
              <a:rPr lang="cs-CZ" dirty="0"/>
              <a:t> + c CO</a:t>
            </a:r>
            <a:r>
              <a:rPr lang="cs-CZ" baseline="-25000" dirty="0"/>
              <a:t>2</a:t>
            </a:r>
            <a:r>
              <a:rPr lang="cs-CZ" dirty="0"/>
              <a:t> + biomasa</a:t>
            </a:r>
          </a:p>
          <a:p>
            <a:pPr marL="0" indent="0">
              <a:buNone/>
            </a:pPr>
            <a:r>
              <a:rPr lang="cs-CZ" dirty="0"/>
              <a:t>(S) </a:t>
            </a:r>
            <a:r>
              <a:rPr lang="cs-CZ" dirty="0" smtClean="0"/>
              <a:t>		        → </a:t>
            </a:r>
            <a:r>
              <a:rPr lang="cs-CZ" dirty="0"/>
              <a:t>H</a:t>
            </a:r>
            <a:r>
              <a:rPr lang="cs-CZ" baseline="-25000" dirty="0"/>
              <a:t>2</a:t>
            </a:r>
            <a:r>
              <a:rPr lang="cs-CZ" dirty="0"/>
              <a:t>S / </a:t>
            </a:r>
            <a:r>
              <a:rPr lang="cs-CZ" dirty="0" smtClean="0"/>
              <a:t>S</a:t>
            </a:r>
            <a:r>
              <a:rPr lang="cs-CZ" baseline="30000" dirty="0" smtClean="0"/>
              <a:t>2-</a:t>
            </a:r>
            <a:endParaRPr lang="cs-CZ" baseline="30000" dirty="0"/>
          </a:p>
          <a:p>
            <a:pPr marL="0" indent="0">
              <a:buNone/>
            </a:pPr>
            <a:r>
              <a:rPr lang="cs-CZ" dirty="0"/>
              <a:t>(N) </a:t>
            </a:r>
            <a:r>
              <a:rPr lang="cs-CZ" dirty="0" smtClean="0"/>
              <a:t>		        → </a:t>
            </a:r>
            <a:r>
              <a:rPr lang="cs-CZ" dirty="0"/>
              <a:t>NH</a:t>
            </a:r>
            <a:r>
              <a:rPr lang="cs-CZ" baseline="-25000" dirty="0"/>
              <a:t>3</a:t>
            </a:r>
            <a:r>
              <a:rPr lang="cs-CZ" dirty="0"/>
              <a:t> / </a:t>
            </a:r>
            <a:r>
              <a:rPr lang="cs-CZ" dirty="0" smtClean="0"/>
              <a:t>NH</a:t>
            </a:r>
            <a:r>
              <a:rPr lang="cs-CZ" baseline="-25000" dirty="0" smtClean="0"/>
              <a:t>4</a:t>
            </a:r>
            <a:r>
              <a:rPr lang="cs-CZ" baseline="30000" dirty="0" smtClean="0"/>
              <a:t>+</a:t>
            </a:r>
            <a:endParaRPr lang="cs-CZ" baseline="30000" dirty="0"/>
          </a:p>
          <a:p>
            <a:pPr marL="0" indent="0">
              <a:buNone/>
            </a:pPr>
            <a:r>
              <a:rPr lang="cs-CZ" dirty="0" smtClean="0"/>
              <a:t>Počátky </a:t>
            </a:r>
            <a:r>
              <a:rPr lang="cs-CZ" dirty="0"/>
              <a:t>– konec 19.stol. (septik, využívání bioplynu)</a:t>
            </a:r>
          </a:p>
          <a:p>
            <a:pPr marL="0" indent="0">
              <a:buNone/>
            </a:pPr>
            <a:r>
              <a:rPr lang="cs-CZ" dirty="0"/>
              <a:t>Stabilizace </a:t>
            </a:r>
            <a:r>
              <a:rPr lang="cs-CZ" dirty="0" smtClean="0"/>
              <a:t>kalů </a:t>
            </a:r>
            <a:r>
              <a:rPr lang="cs-CZ" dirty="0"/>
              <a:t>od poloviny 20.stol.</a:t>
            </a:r>
          </a:p>
          <a:p>
            <a:pPr marL="0" indent="0">
              <a:buNone/>
            </a:pPr>
            <a:r>
              <a:rPr lang="cs-CZ" dirty="0"/>
              <a:t>70</a:t>
            </a:r>
            <a:r>
              <a:rPr lang="cs-CZ" dirty="0" smtClean="0"/>
              <a:t>. léta </a:t>
            </a:r>
            <a:r>
              <a:rPr lang="cs-CZ" dirty="0"/>
              <a:t>ropná krize – zájem o nové </a:t>
            </a:r>
            <a:r>
              <a:rPr lang="cs-CZ" dirty="0" err="1"/>
              <a:t>energ</a:t>
            </a:r>
            <a:r>
              <a:rPr lang="cs-CZ" dirty="0"/>
              <a:t>. </a:t>
            </a:r>
            <a:r>
              <a:rPr lang="cs-CZ" dirty="0" smtClean="0"/>
              <a:t>zdroje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7528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343154" cy="442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Zahušťování </a:t>
            </a:r>
            <a:r>
              <a:rPr lang="cs-CZ" dirty="0"/>
              <a:t>a </a:t>
            </a:r>
            <a:r>
              <a:rPr lang="cs-CZ" dirty="0" smtClean="0"/>
              <a:t>odvodňování </a:t>
            </a:r>
            <a:r>
              <a:rPr lang="cs-CZ" dirty="0"/>
              <a:t>kalu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    </a:t>
            </a:r>
            <a:r>
              <a:rPr lang="cs-CZ" sz="2800" dirty="0" err="1" smtClean="0">
                <a:solidFill>
                  <a:schemeClr val="bg1"/>
                </a:solidFill>
              </a:rPr>
              <a:t>Sítopásový</a:t>
            </a:r>
            <a:r>
              <a:rPr lang="cs-CZ" sz="2800" dirty="0" smtClean="0">
                <a:solidFill>
                  <a:schemeClr val="bg1"/>
                </a:solidFill>
              </a:rPr>
              <a:t> lis</a:t>
            </a:r>
            <a:endParaRPr lang="cs-CZ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715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Zahušťování </a:t>
            </a:r>
            <a:r>
              <a:rPr lang="cs-CZ" dirty="0"/>
              <a:t>a </a:t>
            </a:r>
            <a:r>
              <a:rPr lang="cs-CZ" dirty="0" smtClean="0"/>
              <a:t>odvodňování </a:t>
            </a:r>
            <a:r>
              <a:rPr lang="cs-CZ" dirty="0"/>
              <a:t>kalu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39641"/>
            <a:ext cx="6680795" cy="501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577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Stabilizovaný </a:t>
            </a:r>
            <a:r>
              <a:rPr lang="cs-CZ" dirty="0" smtClean="0"/>
              <a:t>odvodněný </a:t>
            </a:r>
            <a:r>
              <a:rPr lang="cs-CZ" dirty="0"/>
              <a:t>kal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33125"/>
            <a:ext cx="6654502" cy="4973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016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Zpracování </a:t>
            </a:r>
            <a:r>
              <a:rPr lang="cs-CZ" dirty="0" smtClean="0"/>
              <a:t>kalů </a:t>
            </a:r>
            <a:r>
              <a:rPr lang="cs-CZ" dirty="0"/>
              <a:t>v zemích EU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29916"/>
            <a:ext cx="8049166" cy="505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927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Čištění průmyslových </a:t>
            </a:r>
            <a:r>
              <a:rPr lang="cs-CZ" dirty="0"/>
              <a:t>OV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důraz </a:t>
            </a:r>
            <a:r>
              <a:rPr lang="cs-CZ" dirty="0"/>
              <a:t>na RRR - minimalizace </a:t>
            </a:r>
            <a:r>
              <a:rPr lang="cs-CZ" dirty="0" smtClean="0"/>
              <a:t>spotřeby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- </a:t>
            </a:r>
            <a:r>
              <a:rPr lang="cs-CZ" dirty="0" smtClean="0"/>
              <a:t>vytěžení </a:t>
            </a:r>
            <a:r>
              <a:rPr lang="cs-CZ" dirty="0"/>
              <a:t>cenných látek</a:t>
            </a:r>
          </a:p>
          <a:p>
            <a:pPr marL="0" indent="0">
              <a:buNone/>
            </a:pPr>
            <a:r>
              <a:rPr lang="cs-CZ" dirty="0"/>
              <a:t>- recyklace</a:t>
            </a:r>
          </a:p>
          <a:p>
            <a:pPr marL="0" indent="0">
              <a:buNone/>
            </a:pPr>
            <a:r>
              <a:rPr lang="cs-CZ" dirty="0"/>
              <a:t>• pestrost a variabilita vod</a:t>
            </a:r>
          </a:p>
          <a:p>
            <a:pPr marL="0" indent="0">
              <a:buNone/>
            </a:pPr>
            <a:r>
              <a:rPr lang="cs-CZ" dirty="0"/>
              <a:t>- technologické,</a:t>
            </a:r>
          </a:p>
          <a:p>
            <a:pPr marL="0" indent="0">
              <a:buNone/>
            </a:pPr>
            <a:r>
              <a:rPr lang="cs-CZ" dirty="0"/>
              <a:t>- chladící,</a:t>
            </a:r>
          </a:p>
          <a:p>
            <a:pPr marL="0" indent="0">
              <a:buNone/>
            </a:pPr>
            <a:r>
              <a:rPr lang="cs-CZ" dirty="0"/>
              <a:t>- splaškové,</a:t>
            </a:r>
          </a:p>
          <a:p>
            <a:pPr marL="0" indent="0">
              <a:buNone/>
            </a:pPr>
            <a:r>
              <a:rPr lang="cs-CZ" dirty="0"/>
              <a:t>- srážkové (ze </a:t>
            </a:r>
            <a:r>
              <a:rPr lang="cs-CZ" dirty="0" smtClean="0"/>
              <a:t>znečištěných </a:t>
            </a:r>
            <a:r>
              <a:rPr lang="cs-CZ" dirty="0"/>
              <a:t>ploch)</a:t>
            </a:r>
          </a:p>
        </p:txBody>
      </p:sp>
    </p:spTree>
    <p:extLst>
      <p:ext uri="{BB962C8B-B14F-4D97-AF65-F5344CB8AC3E}">
        <p14:creationId xmlns:p14="http://schemas.microsoft.com/office/powerpoint/2010/main" val="1811728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Čištění průmyslových </a:t>
            </a:r>
            <a:r>
              <a:rPr lang="cs-CZ" dirty="0"/>
              <a:t>OV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• segregace vod</a:t>
            </a:r>
          </a:p>
          <a:p>
            <a:pPr marL="0" indent="0">
              <a:buNone/>
            </a:pPr>
            <a:r>
              <a:rPr lang="cs-CZ" dirty="0"/>
              <a:t>- vybrané proudy se </a:t>
            </a:r>
            <a:r>
              <a:rPr lang="cs-CZ" dirty="0" smtClean="0"/>
              <a:t>čistí samostatně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• biologické metody</a:t>
            </a:r>
          </a:p>
          <a:p>
            <a:pPr marL="0" indent="0">
              <a:buNone/>
            </a:pPr>
            <a:r>
              <a:rPr lang="cs-CZ" dirty="0"/>
              <a:t>- </a:t>
            </a:r>
            <a:r>
              <a:rPr lang="cs-CZ" dirty="0" smtClean="0"/>
              <a:t>častý </a:t>
            </a:r>
            <a:r>
              <a:rPr lang="cs-CZ" dirty="0"/>
              <a:t>anaerobní </a:t>
            </a:r>
            <a:r>
              <a:rPr lang="cs-CZ" dirty="0" smtClean="0"/>
              <a:t>způsob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časté </a:t>
            </a:r>
            <a:r>
              <a:rPr lang="cs-CZ" dirty="0" err="1" smtClean="0"/>
              <a:t>fyzikálné-chemické</a:t>
            </a:r>
            <a:r>
              <a:rPr lang="cs-CZ" dirty="0" smtClean="0"/>
              <a:t> </a:t>
            </a:r>
            <a:r>
              <a:rPr lang="cs-CZ" dirty="0"/>
              <a:t>metody</a:t>
            </a:r>
          </a:p>
          <a:p>
            <a:pPr marL="0" indent="0">
              <a:buNone/>
            </a:pPr>
            <a:r>
              <a:rPr lang="cs-CZ" dirty="0"/>
              <a:t>• výhodné </a:t>
            </a:r>
            <a:r>
              <a:rPr lang="cs-CZ" dirty="0" smtClean="0"/>
              <a:t>předčištění </a:t>
            </a:r>
            <a:r>
              <a:rPr lang="cs-CZ" dirty="0"/>
              <a:t>v </a:t>
            </a:r>
            <a:r>
              <a:rPr lang="cs-CZ" dirty="0" smtClean="0"/>
              <a:t>závodě </a:t>
            </a:r>
            <a:r>
              <a:rPr lang="cs-CZ" dirty="0"/>
              <a:t>+ </a:t>
            </a:r>
            <a:r>
              <a:rPr lang="cs-CZ" dirty="0" smtClean="0"/>
              <a:t>dočištění </a:t>
            </a:r>
            <a:r>
              <a:rPr lang="cs-CZ" dirty="0"/>
              <a:t>na</a:t>
            </a:r>
          </a:p>
          <a:p>
            <a:pPr marL="0" indent="0">
              <a:buNone/>
            </a:pPr>
            <a:r>
              <a:rPr lang="cs-CZ" dirty="0" smtClean="0"/>
              <a:t>městské ČOV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0038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Informační </a:t>
            </a:r>
            <a:r>
              <a:rPr lang="cs-CZ" i="1" dirty="0"/>
              <a:t>zdroje - internet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dirty="0"/>
              <a:t>Ministerstvo </a:t>
            </a:r>
            <a:r>
              <a:rPr lang="cs-CZ" sz="2800" dirty="0" smtClean="0"/>
              <a:t>zemědělství 		www.mze.cz</a:t>
            </a:r>
            <a:endParaRPr lang="cs-CZ" sz="2800" dirty="0"/>
          </a:p>
          <a:p>
            <a:pPr marL="0" indent="0">
              <a:buNone/>
            </a:pPr>
            <a:r>
              <a:rPr lang="cs-CZ" sz="2800" dirty="0"/>
              <a:t>Ministerstvo </a:t>
            </a:r>
            <a:r>
              <a:rPr lang="cs-CZ" sz="2800" dirty="0" err="1" smtClean="0"/>
              <a:t>živ.prostředí</a:t>
            </a:r>
            <a:r>
              <a:rPr lang="cs-CZ" sz="2800" dirty="0" smtClean="0"/>
              <a:t> 		mzp.cz</a:t>
            </a:r>
            <a:endParaRPr lang="cs-CZ" sz="2800" dirty="0"/>
          </a:p>
          <a:p>
            <a:pPr marL="0" indent="0">
              <a:buNone/>
            </a:pPr>
            <a:r>
              <a:rPr lang="cs-CZ" sz="2800" dirty="0" smtClean="0"/>
              <a:t>						ochranavod.cz</a:t>
            </a:r>
            <a:endParaRPr lang="cs-CZ" sz="2800" dirty="0"/>
          </a:p>
          <a:p>
            <a:pPr marL="0" indent="0">
              <a:buNone/>
            </a:pPr>
            <a:r>
              <a:rPr lang="cs-CZ" sz="2800" dirty="0"/>
              <a:t>Asociace </a:t>
            </a:r>
            <a:r>
              <a:rPr lang="cs-CZ" sz="2800" dirty="0" smtClean="0"/>
              <a:t>čistírenských expertů 		ace-cr.cz</a:t>
            </a:r>
            <a:endParaRPr lang="cs-CZ" sz="2800" dirty="0"/>
          </a:p>
          <a:p>
            <a:pPr marL="0" indent="0">
              <a:buNone/>
            </a:pPr>
            <a:r>
              <a:rPr lang="cs-CZ" sz="2800" dirty="0" err="1"/>
              <a:t>Sovak</a:t>
            </a:r>
            <a:r>
              <a:rPr lang="cs-CZ" sz="2800" dirty="0"/>
              <a:t> (sdružení a </a:t>
            </a:r>
            <a:r>
              <a:rPr lang="cs-CZ" sz="2800" dirty="0" smtClean="0"/>
              <a:t>časopis</a:t>
            </a:r>
            <a:r>
              <a:rPr lang="cs-CZ" sz="2800" dirty="0"/>
              <a:t>) </a:t>
            </a:r>
            <a:r>
              <a:rPr lang="cs-CZ" sz="2800" dirty="0" smtClean="0"/>
              <a:t>		sovak.cz</a:t>
            </a:r>
            <a:endParaRPr lang="cs-CZ" sz="2800" dirty="0"/>
          </a:p>
          <a:p>
            <a:pPr marL="0" indent="0">
              <a:buNone/>
            </a:pPr>
            <a:r>
              <a:rPr lang="cs-CZ" sz="2800" dirty="0"/>
              <a:t>Vodní </a:t>
            </a:r>
            <a:r>
              <a:rPr lang="cs-CZ" sz="2800" dirty="0" smtClean="0"/>
              <a:t>hospodářství (časopis</a:t>
            </a:r>
            <a:r>
              <a:rPr lang="cs-CZ" sz="2800" dirty="0"/>
              <a:t>) </a:t>
            </a:r>
            <a:r>
              <a:rPr lang="cs-CZ" sz="2800" dirty="0" smtClean="0"/>
              <a:t>         vodnihospodarstvi.cz</a:t>
            </a:r>
            <a:endParaRPr lang="cs-CZ" sz="2800" dirty="0"/>
          </a:p>
          <a:p>
            <a:pPr marL="0" indent="0">
              <a:buNone/>
            </a:pPr>
            <a:r>
              <a:rPr lang="cs-CZ" sz="2800" dirty="0" err="1"/>
              <a:t>Výzk</a:t>
            </a:r>
            <a:r>
              <a:rPr lang="cs-CZ" sz="2800" dirty="0"/>
              <a:t>. ústav </a:t>
            </a:r>
            <a:r>
              <a:rPr lang="cs-CZ" sz="2800" dirty="0" smtClean="0"/>
              <a:t>vodohospodářský 		vuv.cz</a:t>
            </a:r>
            <a:endParaRPr lang="cs-CZ" sz="2800" dirty="0"/>
          </a:p>
          <a:p>
            <a:pPr marL="0" indent="0">
              <a:buNone/>
            </a:pPr>
            <a:r>
              <a:rPr lang="cs-CZ" sz="2800" dirty="0"/>
              <a:t>Pražské vodovody a kanalizace </a:t>
            </a:r>
            <a:r>
              <a:rPr lang="cs-CZ" sz="2800" dirty="0" smtClean="0"/>
              <a:t>		pvk.cz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081107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Informační </a:t>
            </a:r>
            <a:r>
              <a:rPr lang="cs-CZ" i="1" dirty="0"/>
              <a:t>zdroje - internet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dirty="0" smtClean="0"/>
              <a:t>International </a:t>
            </a:r>
            <a:r>
              <a:rPr lang="cs-CZ" sz="2800" dirty="0" err="1" smtClean="0"/>
              <a:t>Water</a:t>
            </a:r>
            <a:r>
              <a:rPr lang="cs-CZ" sz="2800" dirty="0" smtClean="0"/>
              <a:t> </a:t>
            </a:r>
            <a:r>
              <a:rPr lang="cs-CZ" sz="2800" dirty="0" err="1"/>
              <a:t>Association</a:t>
            </a:r>
            <a:r>
              <a:rPr lang="cs-CZ" sz="2800" dirty="0"/>
              <a:t> </a:t>
            </a:r>
            <a:r>
              <a:rPr lang="cs-CZ" sz="2800" dirty="0" smtClean="0"/>
              <a:t>	iwaq.org.uk</a:t>
            </a:r>
            <a:endParaRPr lang="cs-CZ" sz="2800" dirty="0"/>
          </a:p>
          <a:p>
            <a:pPr marL="0" indent="0">
              <a:buNone/>
            </a:pPr>
            <a:r>
              <a:rPr lang="cs-CZ" sz="2800" dirty="0" err="1"/>
              <a:t>European</a:t>
            </a:r>
            <a:r>
              <a:rPr lang="cs-CZ" sz="2800" dirty="0"/>
              <a:t> </a:t>
            </a:r>
            <a:r>
              <a:rPr lang="cs-CZ" sz="2800" dirty="0" err="1"/>
              <a:t>Water</a:t>
            </a:r>
            <a:r>
              <a:rPr lang="cs-CZ" sz="2800" dirty="0"/>
              <a:t> </a:t>
            </a:r>
            <a:r>
              <a:rPr lang="cs-CZ" sz="2800" dirty="0" err="1"/>
              <a:t>Association</a:t>
            </a:r>
            <a:r>
              <a:rPr lang="cs-CZ" sz="2800" dirty="0"/>
              <a:t> </a:t>
            </a:r>
            <a:r>
              <a:rPr lang="cs-CZ" sz="2800" dirty="0" smtClean="0"/>
              <a:t>		ewaonline.de</a:t>
            </a:r>
            <a:endParaRPr lang="cs-CZ" sz="2800" dirty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dirty="0" err="1" smtClean="0"/>
              <a:t>Ekotechnické</a:t>
            </a:r>
            <a:r>
              <a:rPr lang="cs-CZ" sz="2800" dirty="0" smtClean="0"/>
              <a:t> </a:t>
            </a:r>
            <a:r>
              <a:rPr lang="cs-CZ" sz="2800" dirty="0"/>
              <a:t>muzeum </a:t>
            </a:r>
            <a:r>
              <a:rPr lang="cs-CZ" sz="2800" smtClean="0"/>
              <a:t>	          ekotechnickemuseum.cz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231907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Anaerobní rozklad organických látek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dirty="0" smtClean="0"/>
              <a:t>    Bílkoviny                      Polysacharidy                      Tuky</a:t>
            </a:r>
          </a:p>
          <a:p>
            <a:pPr marL="0" indent="0">
              <a:buNone/>
            </a:pPr>
            <a:r>
              <a:rPr lang="cs-CZ" sz="2800" dirty="0" smtClean="0"/>
              <a:t>hydrolýza                                                      Hydrolytické </a:t>
            </a:r>
            <a:r>
              <a:rPr lang="cs-CZ" sz="2800" dirty="0"/>
              <a:t>baktérie</a:t>
            </a:r>
          </a:p>
          <a:p>
            <a:pPr marL="0" indent="0">
              <a:buNone/>
            </a:pPr>
            <a:r>
              <a:rPr lang="cs-CZ" sz="2800" dirty="0"/>
              <a:t>Aminokyseliny </a:t>
            </a:r>
            <a:r>
              <a:rPr lang="cs-CZ" sz="2800" dirty="0" smtClean="0"/>
              <a:t>             Monosacharidy              Mastné </a:t>
            </a:r>
            <a:r>
              <a:rPr lang="cs-CZ" sz="2800" dirty="0"/>
              <a:t>kyseliny</a:t>
            </a:r>
          </a:p>
          <a:p>
            <a:pPr marL="0" indent="0">
              <a:buNone/>
            </a:pPr>
            <a:r>
              <a:rPr lang="cs-CZ" sz="2800" dirty="0" err="1" smtClean="0"/>
              <a:t>acidogeneze</a:t>
            </a:r>
            <a:r>
              <a:rPr lang="cs-CZ" sz="2800" dirty="0" smtClean="0"/>
              <a:t>                                                  Fermentační </a:t>
            </a:r>
            <a:r>
              <a:rPr lang="cs-CZ" sz="2800" dirty="0"/>
              <a:t>baktérie</a:t>
            </a:r>
          </a:p>
          <a:p>
            <a:pPr marL="0" indent="0" algn="ctr">
              <a:buNone/>
            </a:pPr>
            <a:r>
              <a:rPr lang="cs-CZ" sz="2800" dirty="0" smtClean="0"/>
              <a:t>Alkoholy</a:t>
            </a:r>
            <a:r>
              <a:rPr lang="cs-CZ" sz="2800" dirty="0"/>
              <a:t>, nižší mastné kyseliny</a:t>
            </a:r>
          </a:p>
          <a:p>
            <a:pPr marL="0" indent="0">
              <a:buNone/>
            </a:pPr>
            <a:r>
              <a:rPr lang="cs-CZ" sz="2800" dirty="0" err="1" smtClean="0"/>
              <a:t>acetogeneze</a:t>
            </a:r>
            <a:r>
              <a:rPr lang="cs-CZ" sz="2800" dirty="0" smtClean="0"/>
              <a:t>                                                  </a:t>
            </a:r>
            <a:r>
              <a:rPr lang="cs-CZ" sz="2800" dirty="0" err="1" smtClean="0"/>
              <a:t>Acidogenní</a:t>
            </a:r>
            <a:r>
              <a:rPr lang="cs-CZ" sz="2800" dirty="0" smtClean="0"/>
              <a:t> </a:t>
            </a:r>
            <a:r>
              <a:rPr lang="cs-CZ" sz="2800" dirty="0"/>
              <a:t>baktérie</a:t>
            </a:r>
          </a:p>
          <a:p>
            <a:pPr marL="0" indent="0">
              <a:buNone/>
            </a:pPr>
            <a:r>
              <a:rPr lang="cs-CZ" sz="2800" dirty="0" smtClean="0"/>
              <a:t>        Kyselina </a:t>
            </a:r>
            <a:r>
              <a:rPr lang="cs-CZ" sz="2800" dirty="0"/>
              <a:t>octová </a:t>
            </a:r>
            <a:r>
              <a:rPr lang="cs-CZ" sz="2800" dirty="0" smtClean="0"/>
              <a:t>                                              Vodík</a:t>
            </a:r>
            <a:endParaRPr lang="cs-CZ" sz="2800" dirty="0"/>
          </a:p>
          <a:p>
            <a:pPr marL="0" indent="0">
              <a:buNone/>
            </a:pPr>
            <a:r>
              <a:rPr lang="cs-CZ" sz="2800" dirty="0" err="1" smtClean="0"/>
              <a:t>methanogeneze</a:t>
            </a:r>
            <a:r>
              <a:rPr lang="cs-CZ" sz="2800" dirty="0" smtClean="0"/>
              <a:t>                                       </a:t>
            </a:r>
            <a:r>
              <a:rPr lang="cs-CZ" sz="2800" dirty="0" err="1" smtClean="0"/>
              <a:t>Methanogenní</a:t>
            </a:r>
            <a:r>
              <a:rPr lang="cs-CZ" sz="2800" dirty="0" smtClean="0"/>
              <a:t> </a:t>
            </a:r>
            <a:r>
              <a:rPr lang="cs-CZ" sz="2800" dirty="0"/>
              <a:t>baktérie</a:t>
            </a:r>
          </a:p>
          <a:p>
            <a:pPr marL="0" indent="0" algn="ctr">
              <a:buNone/>
            </a:pPr>
            <a:r>
              <a:rPr lang="cs-CZ" sz="2800" dirty="0" err="1" smtClean="0"/>
              <a:t>Methan</a:t>
            </a:r>
            <a:endParaRPr lang="cs-CZ" sz="2800" dirty="0"/>
          </a:p>
        </p:txBody>
      </p:sp>
      <p:sp>
        <p:nvSpPr>
          <p:cNvPr id="4" name="Obdélník 3"/>
          <p:cNvSpPr/>
          <p:nvPr/>
        </p:nvSpPr>
        <p:spPr>
          <a:xfrm>
            <a:off x="-36512" y="2060848"/>
            <a:ext cx="1763688" cy="57112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724128" y="2060848"/>
            <a:ext cx="3419872" cy="57112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5724128" y="3068960"/>
            <a:ext cx="3419872" cy="57112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724128" y="4149080"/>
            <a:ext cx="3419872" cy="57112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436096" y="5157192"/>
            <a:ext cx="3707904" cy="57112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0" y="4146426"/>
            <a:ext cx="2051720" cy="57112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-36512" y="3140968"/>
            <a:ext cx="2051720" cy="57112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0" y="5157192"/>
            <a:ext cx="2555776" cy="57112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4499992" y="2060848"/>
            <a:ext cx="0" cy="57112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4499992" y="3140968"/>
            <a:ext cx="0" cy="57112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H="1">
            <a:off x="2267744" y="4149080"/>
            <a:ext cx="1944216" cy="57112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2699792" y="5157192"/>
            <a:ext cx="1224136" cy="57112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>
            <a:stCxn id="8" idx="1"/>
          </p:cNvCxnSpPr>
          <p:nvPr/>
        </p:nvCxnSpPr>
        <p:spPr>
          <a:xfrm flipH="1">
            <a:off x="4932040" y="5442756"/>
            <a:ext cx="504056" cy="28556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6228184" y="4720208"/>
            <a:ext cx="360040" cy="22096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 flipH="1" flipV="1">
            <a:off x="5364088" y="4146426"/>
            <a:ext cx="360040" cy="285564"/>
          </a:xfrm>
          <a:prstGeom prst="straightConnector1">
            <a:avLst/>
          </a:prstGeom>
          <a:ln w="38100">
            <a:solidFill>
              <a:srgbClr val="FF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/>
          <p:nvPr/>
        </p:nvCxnSpPr>
        <p:spPr>
          <a:xfrm flipV="1">
            <a:off x="5940152" y="4973470"/>
            <a:ext cx="360040" cy="183722"/>
          </a:xfrm>
          <a:prstGeom prst="straightConnector1">
            <a:avLst/>
          </a:prstGeom>
          <a:ln w="38100">
            <a:solidFill>
              <a:srgbClr val="FF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340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Bioplyn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CH</a:t>
            </a:r>
            <a:r>
              <a:rPr lang="cs-CZ" baseline="-25000" dirty="0"/>
              <a:t>4</a:t>
            </a:r>
            <a:r>
              <a:rPr lang="cs-CZ" dirty="0"/>
              <a:t> </a:t>
            </a:r>
            <a:r>
              <a:rPr lang="cs-CZ" dirty="0" smtClean="0"/>
              <a:t>			60 </a:t>
            </a:r>
            <a:r>
              <a:rPr lang="cs-CZ" dirty="0"/>
              <a:t>- 80 %</a:t>
            </a:r>
          </a:p>
          <a:p>
            <a:pPr marL="0" indent="0">
              <a:buNone/>
            </a:pPr>
            <a:r>
              <a:rPr lang="cs-CZ" dirty="0"/>
              <a:t>CO</a:t>
            </a:r>
            <a:r>
              <a:rPr lang="cs-CZ" baseline="-25000" dirty="0"/>
              <a:t>2</a:t>
            </a:r>
            <a:r>
              <a:rPr lang="cs-CZ" dirty="0"/>
              <a:t> </a:t>
            </a:r>
            <a:r>
              <a:rPr lang="cs-CZ" dirty="0" smtClean="0"/>
              <a:t>			20 </a:t>
            </a:r>
            <a:r>
              <a:rPr lang="cs-CZ" dirty="0"/>
              <a:t>- 40 %</a:t>
            </a:r>
          </a:p>
          <a:p>
            <a:pPr marL="0" indent="0">
              <a:buNone/>
            </a:pPr>
            <a:r>
              <a:rPr lang="cs-CZ" dirty="0"/>
              <a:t>( H</a:t>
            </a:r>
            <a:r>
              <a:rPr lang="cs-CZ" baseline="-25000" dirty="0"/>
              <a:t>2</a:t>
            </a:r>
            <a:r>
              <a:rPr lang="cs-CZ" dirty="0"/>
              <a:t>O, H</a:t>
            </a:r>
            <a:r>
              <a:rPr lang="cs-CZ" baseline="-25000" dirty="0"/>
              <a:t>2</a:t>
            </a:r>
            <a:r>
              <a:rPr lang="cs-CZ" dirty="0"/>
              <a:t>, H</a:t>
            </a:r>
            <a:r>
              <a:rPr lang="cs-CZ" baseline="-25000" dirty="0"/>
              <a:t>2</a:t>
            </a:r>
            <a:r>
              <a:rPr lang="cs-CZ" dirty="0"/>
              <a:t>S, N</a:t>
            </a:r>
            <a:r>
              <a:rPr lang="cs-CZ" baseline="-25000" dirty="0"/>
              <a:t>2</a:t>
            </a:r>
            <a:r>
              <a:rPr lang="cs-CZ" dirty="0"/>
              <a:t>, vyšší uhlovodíky,…)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Výhřevnost 	17 </a:t>
            </a:r>
            <a:r>
              <a:rPr lang="cs-CZ" dirty="0"/>
              <a:t>– 25 MJ/m</a:t>
            </a:r>
            <a:r>
              <a:rPr lang="cs-CZ" baseline="30000" dirty="0"/>
              <a:t>3</a:t>
            </a:r>
          </a:p>
          <a:p>
            <a:pPr marL="0" indent="0">
              <a:buNone/>
            </a:pPr>
            <a:r>
              <a:rPr lang="cs-CZ" sz="2800" dirty="0" smtClean="0"/>
              <a:t>				( </a:t>
            </a:r>
            <a:r>
              <a:rPr lang="cs-CZ" sz="2800" dirty="0"/>
              <a:t>1 m</a:t>
            </a:r>
            <a:r>
              <a:rPr lang="cs-CZ" sz="2800" baseline="30000" dirty="0"/>
              <a:t>3</a:t>
            </a:r>
            <a:r>
              <a:rPr lang="cs-CZ" sz="2800" dirty="0"/>
              <a:t> BP = 0,6 l LTO )</a:t>
            </a:r>
          </a:p>
        </p:txBody>
      </p:sp>
    </p:spTree>
    <p:extLst>
      <p:ext uri="{BB962C8B-B14F-4D97-AF65-F5344CB8AC3E}">
        <p14:creationId xmlns:p14="http://schemas.microsoft.com/office/powerpoint/2010/main" val="3076005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Anaerobní </a:t>
            </a:r>
            <a:r>
              <a:rPr lang="cs-CZ" dirty="0" smtClean="0"/>
              <a:t>čistírenské technologie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Čištění </a:t>
            </a:r>
            <a:r>
              <a:rPr lang="cs-CZ" dirty="0"/>
              <a:t>odpadních vod</a:t>
            </a:r>
          </a:p>
          <a:p>
            <a:r>
              <a:rPr lang="cs-CZ" dirty="0" smtClean="0"/>
              <a:t>Stabilizace </a:t>
            </a:r>
            <a:r>
              <a:rPr lang="cs-CZ" dirty="0"/>
              <a:t>kalu</a:t>
            </a:r>
          </a:p>
        </p:txBody>
      </p:sp>
    </p:spTree>
    <p:extLst>
      <p:ext uri="{BB962C8B-B14F-4D97-AF65-F5344CB8AC3E}">
        <p14:creationId xmlns:p14="http://schemas.microsoft.com/office/powerpoint/2010/main" val="1218309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anaerobního </a:t>
            </a:r>
            <a:r>
              <a:rPr lang="cs-CZ" dirty="0" err="1" smtClean="0"/>
              <a:t>čištení</a:t>
            </a:r>
            <a:r>
              <a:rPr lang="cs-CZ" dirty="0" smtClean="0"/>
              <a:t> </a:t>
            </a:r>
            <a:r>
              <a:rPr lang="cs-CZ" dirty="0"/>
              <a:t>OV</a:t>
            </a:r>
            <a:br>
              <a:rPr lang="cs-CZ" dirty="0"/>
            </a:br>
            <a:r>
              <a:rPr lang="cs-CZ" sz="2800" dirty="0"/>
              <a:t>( v porovnání s aerobním 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nízká </a:t>
            </a:r>
            <a:r>
              <a:rPr lang="cs-CZ" dirty="0" smtClean="0"/>
              <a:t>spotřeba </a:t>
            </a:r>
            <a:r>
              <a:rPr lang="cs-CZ" dirty="0"/>
              <a:t>energie</a:t>
            </a:r>
          </a:p>
          <a:p>
            <a:r>
              <a:rPr lang="cs-CZ" dirty="0"/>
              <a:t> nízká produkce biomasy</a:t>
            </a:r>
          </a:p>
          <a:p>
            <a:r>
              <a:rPr lang="cs-CZ" dirty="0"/>
              <a:t> vysoká koncentrace biomasy</a:t>
            </a:r>
          </a:p>
          <a:p>
            <a:r>
              <a:rPr lang="cs-CZ" dirty="0"/>
              <a:t> vysoké objemové zatížení</a:t>
            </a:r>
          </a:p>
          <a:p>
            <a:r>
              <a:rPr lang="cs-CZ" dirty="0"/>
              <a:t> nízké požadavky na </a:t>
            </a:r>
            <a:r>
              <a:rPr lang="cs-CZ" dirty="0" err="1"/>
              <a:t>nutrienty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5992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Neýhody</a:t>
            </a:r>
            <a:r>
              <a:rPr lang="cs-CZ" dirty="0" smtClean="0"/>
              <a:t> </a:t>
            </a:r>
            <a:r>
              <a:rPr lang="cs-CZ" dirty="0"/>
              <a:t>anaerobního </a:t>
            </a:r>
            <a:r>
              <a:rPr lang="cs-CZ" dirty="0" err="1" smtClean="0"/>
              <a:t>čištení</a:t>
            </a:r>
            <a:r>
              <a:rPr lang="cs-CZ" dirty="0" smtClean="0"/>
              <a:t> </a:t>
            </a:r>
            <a:r>
              <a:rPr lang="cs-CZ" dirty="0"/>
              <a:t>OV</a:t>
            </a:r>
            <a:br>
              <a:rPr lang="cs-CZ" dirty="0"/>
            </a:br>
            <a:r>
              <a:rPr lang="cs-CZ" sz="2800" dirty="0"/>
              <a:t>( v porovnání s aerobním 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delší </a:t>
            </a:r>
            <a:r>
              <a:rPr lang="cs-CZ" dirty="0"/>
              <a:t>doba zapracování</a:t>
            </a:r>
          </a:p>
          <a:p>
            <a:r>
              <a:rPr lang="cs-CZ" dirty="0"/>
              <a:t> vyšší citlivost na </a:t>
            </a:r>
            <a:r>
              <a:rPr lang="cs-CZ" dirty="0" smtClean="0"/>
              <a:t>změny </a:t>
            </a:r>
            <a:r>
              <a:rPr lang="cs-CZ" dirty="0"/>
              <a:t>podmínek</a:t>
            </a:r>
          </a:p>
          <a:p>
            <a:r>
              <a:rPr lang="cs-CZ" dirty="0"/>
              <a:t> minimální </a:t>
            </a:r>
            <a:r>
              <a:rPr lang="cs-CZ" dirty="0" smtClean="0"/>
              <a:t>odstranění </a:t>
            </a:r>
            <a:r>
              <a:rPr lang="cs-CZ" dirty="0" err="1"/>
              <a:t>nutrientu</a:t>
            </a:r>
            <a:endParaRPr lang="cs-CZ" dirty="0"/>
          </a:p>
          <a:p>
            <a:r>
              <a:rPr lang="cs-CZ" dirty="0"/>
              <a:t> nutnost </a:t>
            </a:r>
            <a:r>
              <a:rPr lang="cs-CZ" dirty="0" smtClean="0"/>
              <a:t>dočištění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092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Anaerobní reaktory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suspenzní </a:t>
            </a:r>
            <a:r>
              <a:rPr lang="cs-CZ" dirty="0"/>
              <a:t>biomasa  </a:t>
            </a:r>
            <a:r>
              <a:rPr lang="cs-CZ" dirty="0" smtClean="0"/>
              <a:t>       imobilizovaná </a:t>
            </a:r>
            <a:r>
              <a:rPr lang="cs-CZ" dirty="0"/>
              <a:t>biomasa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</a:t>
            </a:r>
            <a:r>
              <a:rPr lang="cs-CZ" dirty="0" err="1" smtClean="0"/>
              <a:t>biofilm</a:t>
            </a:r>
            <a:r>
              <a:rPr lang="cs-CZ" dirty="0" smtClean="0"/>
              <a:t>                      agregace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                fixovaný nosič    pohyblivý nosič</a:t>
            </a:r>
            <a:endParaRPr lang="cs-CZ" dirty="0"/>
          </a:p>
        </p:txBody>
      </p:sp>
      <p:cxnSp>
        <p:nvCxnSpPr>
          <p:cNvPr id="4" name="Přímá spojnice se šipkou 3"/>
          <p:cNvCxnSpPr/>
          <p:nvPr/>
        </p:nvCxnSpPr>
        <p:spPr>
          <a:xfrm flipH="1">
            <a:off x="2123728" y="1988840"/>
            <a:ext cx="1512168" cy="7920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4572000" y="1988840"/>
            <a:ext cx="1512168" cy="7920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4283968" y="3356992"/>
            <a:ext cx="936104" cy="6480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6228184" y="3356992"/>
            <a:ext cx="1008112" cy="6480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2879812" y="4498665"/>
            <a:ext cx="972108" cy="65852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4427984" y="4498665"/>
            <a:ext cx="1008112" cy="65852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877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860"/>
            <a:ext cx="8808090" cy="623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14034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Vlastní 1">
      <a:dk1>
        <a:sysClr val="windowText" lastClr="000000"/>
      </a:dk1>
      <a:lt1>
        <a:sysClr val="window" lastClr="FFFFFF"/>
      </a:lt1>
      <a:dk2>
        <a:srgbClr val="1C2D8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7619</TotalTime>
  <Words>291</Words>
  <Application>Microsoft Office PowerPoint</Application>
  <PresentationFormat>Předvádění na obrazovce (4:3)</PresentationFormat>
  <Paragraphs>143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 systému Office</vt:lpstr>
      <vt:lpstr>Ochrana čistoty vod IV</vt:lpstr>
      <vt:lpstr>Anaerobní proces</vt:lpstr>
      <vt:lpstr>Anaerobní rozklad organických látek</vt:lpstr>
      <vt:lpstr>Bioplyn</vt:lpstr>
      <vt:lpstr>Anaerobní čistírenské technologie</vt:lpstr>
      <vt:lpstr>Výhody anaerobního čištení OV ( v porovnání s aerobním )</vt:lpstr>
      <vt:lpstr>Neýhody anaerobního čištení OV ( v porovnání s aerobním )</vt:lpstr>
      <vt:lpstr>Anaerobní reaktory</vt:lpstr>
      <vt:lpstr>Prezentace aplikace PowerPoint</vt:lpstr>
      <vt:lpstr>Typy anaerobní biomasy</vt:lpstr>
      <vt:lpstr>Stabilizace + hygienizace kalů</vt:lpstr>
      <vt:lpstr>Stabilizace</vt:lpstr>
      <vt:lpstr>Látková bilance při anaerobní stabilizaci</vt:lpstr>
      <vt:lpstr>Prezentace aplikace PowerPoint</vt:lpstr>
      <vt:lpstr>Prezentace aplikace PowerPoint</vt:lpstr>
      <vt:lpstr>Prezentace aplikace PowerPoint</vt:lpstr>
      <vt:lpstr>Methanizační nádrž – vejcovitý tvar</vt:lpstr>
      <vt:lpstr>Zahušťování a odvodňování kalu</vt:lpstr>
      <vt:lpstr>Prezentace aplikace PowerPoint</vt:lpstr>
      <vt:lpstr>Zahušťování a odvodňování kalu</vt:lpstr>
      <vt:lpstr>Zahušťování a odvodňování kalu</vt:lpstr>
      <vt:lpstr>Stabilizovaný odvodněný kal</vt:lpstr>
      <vt:lpstr>Zpracování kalů v zemích EU</vt:lpstr>
      <vt:lpstr>Čištění průmyslových OV</vt:lpstr>
      <vt:lpstr>Čištění průmyslových OV</vt:lpstr>
      <vt:lpstr>Informační zdroje - internet</vt:lpstr>
      <vt:lpstr>Informační zdroje - internet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inovovaného předmětu</dc:title>
  <dc:creator>Vladimír Kočí</dc:creator>
  <cp:lastModifiedBy>Brezina Milan</cp:lastModifiedBy>
  <cp:revision>76</cp:revision>
  <dcterms:created xsi:type="dcterms:W3CDTF">2012-05-03T05:54:43Z</dcterms:created>
  <dcterms:modified xsi:type="dcterms:W3CDTF">2013-04-10T12:04:44Z</dcterms:modified>
</cp:coreProperties>
</file>