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6" autoAdjust="0"/>
    <p:restoredTop sz="94660"/>
  </p:normalViewPr>
  <p:slideViewPr>
    <p:cSldViewPr>
      <p:cViewPr>
        <p:scale>
          <a:sx n="100" d="100"/>
          <a:sy n="100" d="100"/>
        </p:scale>
        <p:origin x="-21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E6D89-7ECD-49F8-A78C-345C1286786C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049B6-9979-438F-9951-8F660695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0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411760" y="6453336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cs-CZ" dirty="0" smtClean="0"/>
              <a:t>Evropský sociální fond</a:t>
            </a:r>
            <a:br>
              <a:rPr lang="cs-CZ" dirty="0" smtClean="0"/>
            </a:br>
            <a:r>
              <a:rPr lang="cs-CZ" dirty="0" smtClean="0"/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1222747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9DE074-3B40-4FE0-A273-89145AD23DC9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09168" y="6437585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9470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25907"/>
            <a:ext cx="2251883" cy="41284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304641"/>
            <a:ext cx="1224136" cy="455379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2555776" y="6412630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Evropský sociální fond</a:t>
            </a:r>
            <a:b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2484292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412776"/>
            <a:ext cx="8496944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Ochrana ovzduší I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9109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24"/>
              </a:spcBef>
            </a:pPr>
            <a:r>
              <a:rPr lang="cs-CZ" sz="2000" b="1" dirty="0" smtClean="0"/>
              <a:t>Doc.</a:t>
            </a:r>
            <a:r>
              <a:rPr lang="fr-FR" sz="2000" b="1" dirty="0" smtClean="0"/>
              <a:t> </a:t>
            </a:r>
            <a:r>
              <a:rPr lang="cs-CZ" sz="2000" b="1" dirty="0" smtClean="0"/>
              <a:t>Ing. Ivan </a:t>
            </a:r>
            <a:r>
              <a:rPr lang="cs-CZ" sz="2000" b="1" dirty="0" err="1" smtClean="0"/>
              <a:t>Víden</a:t>
            </a:r>
            <a:r>
              <a:rPr lang="cs-CZ" sz="2000" b="1" dirty="0" smtClean="0"/>
              <a:t>, CSc.</a:t>
            </a:r>
            <a:r>
              <a:rPr lang="fr-FR" sz="2000" b="1" dirty="0" smtClean="0"/>
              <a:t> </a:t>
            </a:r>
            <a:endParaRPr lang="fr-FR" sz="2000" b="1" dirty="0"/>
          </a:p>
          <a:p>
            <a:pPr>
              <a:lnSpc>
                <a:spcPct val="80000"/>
              </a:lnSpc>
              <a:spcBef>
                <a:spcPts val="24"/>
              </a:spcBef>
            </a:pPr>
            <a:r>
              <a:rPr lang="fr-FR" sz="2000" b="1" dirty="0"/>
              <a:t>(budova </a:t>
            </a:r>
            <a:r>
              <a:rPr lang="cs-CZ" sz="2000" b="1" dirty="0"/>
              <a:t>A</a:t>
            </a:r>
            <a:r>
              <a:rPr lang="fr-FR" sz="2000" b="1" dirty="0"/>
              <a:t>, </a:t>
            </a:r>
            <a:r>
              <a:rPr lang="cs-CZ" sz="2000" b="1" dirty="0"/>
              <a:t>AS 08</a:t>
            </a:r>
            <a:r>
              <a:rPr lang="fr-FR" sz="2000" b="1" dirty="0"/>
              <a:t>,  tel. 3</a:t>
            </a:r>
            <a:r>
              <a:rPr lang="cs-CZ" sz="2000" b="1" dirty="0"/>
              <a:t>812</a:t>
            </a:r>
            <a:r>
              <a:rPr lang="fr-FR" sz="2000" b="1" dirty="0"/>
              <a:t>,</a:t>
            </a:r>
            <a:r>
              <a:rPr lang="fr-FR" sz="2000" b="1" dirty="0">
                <a:solidFill>
                  <a:srgbClr val="FF0000"/>
                </a:solidFill>
              </a:rPr>
              <a:t>   </a:t>
            </a:r>
            <a:r>
              <a:rPr lang="cs-CZ" sz="2000" b="1" dirty="0" err="1"/>
              <a:t>Ivan.Viden</a:t>
            </a:r>
            <a:r>
              <a:rPr lang="fr-FR" sz="2000" b="1" dirty="0"/>
              <a:t>@vscht.cz)</a:t>
            </a:r>
          </a:p>
          <a:p>
            <a:pPr>
              <a:lnSpc>
                <a:spcPct val="80000"/>
              </a:lnSpc>
              <a:spcBef>
                <a:spcPts val="24"/>
              </a:spcBef>
            </a:pPr>
            <a:r>
              <a:rPr lang="fr-FR" sz="2000" b="1" dirty="0" smtClean="0"/>
              <a:t>Ústav </a:t>
            </a:r>
            <a:r>
              <a:rPr lang="cs-CZ" sz="2000" b="1" dirty="0" smtClean="0"/>
              <a:t>plynárenství, koksochemie a ochrany ovzduší</a:t>
            </a:r>
            <a:endParaRPr lang="cs-CZ" sz="2000" b="1" dirty="0" smtClean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23728" y="314096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Základy ochrany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6138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Kategorie a zařazování zdrojů znečišťování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 Zdroje znečišťování ovzduší jsou</a:t>
            </a:r>
          </a:p>
          <a:p>
            <a:pPr marL="0" indent="0">
              <a:buNone/>
            </a:pPr>
            <a:r>
              <a:rPr lang="cs-CZ" sz="1600" dirty="0" smtClean="0"/>
              <a:t>a) mobilní (samohybné, pohyblivé, přenosné..) – řešeno zvláštními zákony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b) stacionární (spalovací a jiné procesy, šachty, lomy, skládky apod.)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Stacionární </a:t>
            </a:r>
            <a:r>
              <a:rPr lang="cs-CZ" sz="1600" dirty="0"/>
              <a:t>zdroje se </a:t>
            </a:r>
            <a:r>
              <a:rPr lang="cs-CZ" sz="1600" dirty="0" smtClean="0"/>
              <a:t>dělí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a</a:t>
            </a:r>
            <a:r>
              <a:rPr lang="cs-CZ" sz="1600" dirty="0" smtClean="0"/>
              <a:t>) podle </a:t>
            </a:r>
            <a:r>
              <a:rPr lang="cs-CZ" sz="1600" dirty="0"/>
              <a:t>míry svého vlivu </a:t>
            </a:r>
            <a:r>
              <a:rPr lang="cs-CZ" sz="1600" dirty="0" smtClean="0"/>
              <a:t>na kvalitu ovzduší na </a:t>
            </a:r>
            <a:r>
              <a:rPr lang="cs-CZ" sz="1600" dirty="0"/>
              <a:t>kategorie</a:t>
            </a:r>
          </a:p>
          <a:p>
            <a:pPr marL="0" indent="0">
              <a:buNone/>
            </a:pPr>
            <a:r>
              <a:rPr lang="cs-CZ" sz="1600" dirty="0" smtClean="0"/>
              <a:t>1. zvláště velké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2. velké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3. střední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4. malé</a:t>
            </a: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b</a:t>
            </a:r>
            <a:r>
              <a:rPr lang="cs-CZ" sz="1600" dirty="0"/>
              <a:t>) podle technického a technologického uspořádání na</a:t>
            </a:r>
          </a:p>
          <a:p>
            <a:pPr marL="0" indent="0">
              <a:buNone/>
            </a:pPr>
            <a:r>
              <a:rPr lang="cs-CZ" sz="1600" dirty="0" smtClean="0"/>
              <a:t>1. zařízení </a:t>
            </a:r>
            <a:r>
              <a:rPr lang="cs-CZ" sz="1600" dirty="0"/>
              <a:t>spalovacích technologických </a:t>
            </a:r>
            <a:r>
              <a:rPr lang="cs-CZ" sz="1600" dirty="0" smtClean="0"/>
              <a:t>procesů ... – „spalovací zdroje“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2. spalovny odpadů </a:t>
            </a:r>
            <a:r>
              <a:rPr lang="cs-CZ" sz="1600" dirty="0"/>
              <a:t>a </a:t>
            </a:r>
            <a:r>
              <a:rPr lang="cs-CZ" sz="1600" dirty="0" smtClean="0"/>
              <a:t>podobná zařízení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3</a:t>
            </a:r>
            <a:r>
              <a:rPr lang="cs-CZ" sz="1600" dirty="0" smtClean="0"/>
              <a:t>. „ostatní zdroje“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80654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Zařazování spalovacích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Spalovací zdroje se zařazují </a:t>
            </a:r>
            <a:r>
              <a:rPr lang="cs-CZ" sz="2400" dirty="0" smtClean="0"/>
              <a:t>podle jmenovitého tepelného příkonu </a:t>
            </a:r>
            <a:r>
              <a:rPr lang="cs-CZ" sz="2400" dirty="0"/>
              <a:t>nebo </a:t>
            </a:r>
            <a:r>
              <a:rPr lang="cs-CZ" sz="2400" dirty="0" smtClean="0"/>
              <a:t>výkonu do kategorie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a) zvláště </a:t>
            </a:r>
            <a:r>
              <a:rPr lang="cs-CZ" sz="2400" dirty="0"/>
              <a:t>velké spalovací </a:t>
            </a:r>
            <a:r>
              <a:rPr lang="cs-CZ" sz="2400" dirty="0" smtClean="0"/>
              <a:t>zdroje - tepelný příkon </a:t>
            </a:r>
            <a:r>
              <a:rPr lang="cs-CZ" sz="2400" dirty="0"/>
              <a:t>50 MW a </a:t>
            </a:r>
            <a:r>
              <a:rPr lang="cs-CZ" sz="2400" dirty="0" smtClean="0"/>
              <a:t>vyšší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b) velké </a:t>
            </a:r>
            <a:r>
              <a:rPr lang="cs-CZ" sz="2400" dirty="0"/>
              <a:t>spalovací </a:t>
            </a:r>
            <a:r>
              <a:rPr lang="cs-CZ" sz="2400" dirty="0" smtClean="0"/>
              <a:t>zdroje - tepelný výkon vyšší </a:t>
            </a:r>
            <a:r>
              <a:rPr lang="cs-CZ" sz="2400" dirty="0"/>
              <a:t>než 5 MW do 50 </a:t>
            </a:r>
            <a:r>
              <a:rPr lang="cs-CZ" sz="2400" dirty="0" smtClean="0"/>
              <a:t>MW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c) střední </a:t>
            </a:r>
            <a:r>
              <a:rPr lang="cs-CZ" sz="2400" dirty="0"/>
              <a:t>spalovací </a:t>
            </a:r>
            <a:r>
              <a:rPr lang="cs-CZ" sz="2400" dirty="0" smtClean="0"/>
              <a:t>zdroje - tepelný výkon </a:t>
            </a:r>
            <a:r>
              <a:rPr lang="cs-CZ" sz="2400" dirty="0"/>
              <a:t>od 0,2 MW do 5 </a:t>
            </a:r>
            <a:r>
              <a:rPr lang="cs-CZ" sz="2400" dirty="0" smtClean="0"/>
              <a:t>MW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d) malé </a:t>
            </a:r>
            <a:r>
              <a:rPr lang="cs-CZ" sz="2400" dirty="0"/>
              <a:t>spalovací </a:t>
            </a:r>
            <a:r>
              <a:rPr lang="cs-CZ" sz="2400" dirty="0" smtClean="0"/>
              <a:t>zdroje - tepelný výkon </a:t>
            </a:r>
            <a:r>
              <a:rPr lang="en-US" sz="2400" dirty="0" smtClean="0"/>
              <a:t>&lt; </a:t>
            </a:r>
            <a:r>
              <a:rPr lang="cs-CZ" sz="2400" dirty="0" smtClean="0"/>
              <a:t> </a:t>
            </a:r>
            <a:r>
              <a:rPr lang="cs-CZ" sz="2400" dirty="0"/>
              <a:t>0,2 MW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>Spalovny </a:t>
            </a:r>
            <a:r>
              <a:rPr lang="cs-CZ" sz="2400" dirty="0" smtClean="0"/>
              <a:t>odpadů </a:t>
            </a:r>
            <a:r>
              <a:rPr lang="cs-CZ" sz="2400" dirty="0"/>
              <a:t>patří do kategorie zvláště velkých nebo velkých stacionárních </a:t>
            </a:r>
            <a:r>
              <a:rPr lang="cs-CZ" sz="2400" dirty="0" smtClean="0"/>
              <a:t>zdrojů a rozlišují se na</a:t>
            </a:r>
          </a:p>
          <a:p>
            <a:pPr marL="0" indent="0">
              <a:buNone/>
            </a:pPr>
            <a:r>
              <a:rPr lang="cs-CZ" sz="2400" dirty="0" smtClean="0"/>
              <a:t>a) spalovny </a:t>
            </a:r>
            <a:r>
              <a:rPr lang="cs-CZ" sz="2400" dirty="0"/>
              <a:t>nebezpečného </a:t>
            </a:r>
            <a:r>
              <a:rPr lang="cs-CZ" sz="2400" dirty="0" smtClean="0"/>
              <a:t>odpadu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b) spalovny </a:t>
            </a:r>
            <a:r>
              <a:rPr lang="cs-CZ" sz="2400" dirty="0"/>
              <a:t>komunálního </a:t>
            </a:r>
            <a:r>
              <a:rPr lang="cs-CZ" sz="2400" dirty="0" smtClean="0"/>
              <a:t>odpadu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c) spalovny </a:t>
            </a:r>
            <a:r>
              <a:rPr lang="cs-CZ" sz="2400" dirty="0"/>
              <a:t>jiného než nebezpečného a komunálního odpadu.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0877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Základy chemie atmosféry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Chemické </a:t>
            </a:r>
            <a:r>
              <a:rPr lang="cs-CZ" sz="2000" dirty="0"/>
              <a:t>změny látek, emitovaných do ovzduší, se odehrávají v troposféře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Troposférou </a:t>
            </a:r>
            <a:r>
              <a:rPr lang="cs-CZ" sz="2000" dirty="0"/>
              <a:t>nazýváme asi 10 km silnou vrstvu zemské atmosféry, která je od vyšších vrstev oddělena teplotní inverzí v </a:t>
            </a:r>
            <a:r>
              <a:rPr lang="cs-CZ" sz="2000" dirty="0" err="1"/>
              <a:t>tropopause</a:t>
            </a:r>
            <a:r>
              <a:rPr lang="cs-CZ" sz="2000" dirty="0"/>
              <a:t>. Nad </a:t>
            </a:r>
            <a:r>
              <a:rPr lang="cs-CZ" sz="2000" dirty="0" err="1"/>
              <a:t>tropopausou</a:t>
            </a:r>
            <a:r>
              <a:rPr lang="cs-CZ" sz="2000" dirty="0"/>
              <a:t> se ve stratosféře nachází ozónová vrstva, která působí jako filtr krátkovlnného záření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Troposféru Slunce </a:t>
            </a:r>
            <a:r>
              <a:rPr lang="cs-CZ" sz="2000" dirty="0"/>
              <a:t>současně vyhřívá a ozařuje zářením o vlnových délkách nad 300 </a:t>
            </a:r>
            <a:r>
              <a:rPr lang="cs-CZ" sz="2000" dirty="0" err="1"/>
              <a:t>nm</a:t>
            </a:r>
            <a:r>
              <a:rPr lang="cs-CZ" sz="2000" dirty="0"/>
              <a:t>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Probíhají dvě nejdůležitější reakce</a:t>
            </a:r>
            <a:endParaRPr lang="en-US" sz="2000" dirty="0"/>
          </a:p>
          <a:p>
            <a:r>
              <a:rPr lang="en-US" sz="2000" dirty="0" err="1" smtClean="0"/>
              <a:t>Fotol</a:t>
            </a:r>
            <a:r>
              <a:rPr lang="cs-CZ" sz="2000" dirty="0" err="1" smtClean="0"/>
              <a:t>ýza</a:t>
            </a:r>
            <a:r>
              <a:rPr lang="cs-CZ" sz="2000" dirty="0" smtClean="0"/>
              <a:t>, následuje–</a:t>
            </a:r>
            <a:r>
              <a:rPr lang="cs-CZ" sz="2000" dirty="0" err="1" smtClean="0"/>
              <a:t>li</a:t>
            </a:r>
            <a:r>
              <a:rPr lang="cs-CZ" sz="2000" dirty="0" smtClean="0"/>
              <a:t> oxidace </a:t>
            </a:r>
            <a:r>
              <a:rPr lang="en-US" sz="2000" dirty="0" smtClean="0"/>
              <a:t> </a:t>
            </a:r>
            <a:r>
              <a:rPr lang="en-US" sz="2000" dirty="0"/>
              <a:t>→  </a:t>
            </a:r>
            <a:r>
              <a:rPr lang="en-US" sz="2000" dirty="0" err="1" smtClean="0"/>
              <a:t>fotooxida</a:t>
            </a:r>
            <a:r>
              <a:rPr lang="cs-CZ" sz="2000" dirty="0" err="1" smtClean="0"/>
              <a:t>ce</a:t>
            </a:r>
            <a:endParaRPr lang="en-US" sz="2000" dirty="0"/>
          </a:p>
          <a:p>
            <a:r>
              <a:rPr lang="en-US" sz="2000" dirty="0" smtClean="0"/>
              <a:t>Rea</a:t>
            </a:r>
            <a:r>
              <a:rPr lang="cs-CZ" sz="2000" dirty="0" err="1" smtClean="0"/>
              <a:t>kce</a:t>
            </a:r>
            <a:r>
              <a:rPr lang="cs-CZ" sz="2000" dirty="0" smtClean="0"/>
              <a:t> s </a:t>
            </a:r>
            <a:r>
              <a:rPr lang="en-US" sz="2000" dirty="0" smtClean="0"/>
              <a:t> </a:t>
            </a:r>
            <a:r>
              <a:rPr lang="en-US" sz="2000" dirty="0"/>
              <a:t>OH· </a:t>
            </a:r>
            <a:r>
              <a:rPr lang="en-US" sz="2000" dirty="0" err="1" smtClean="0"/>
              <a:t>radi</a:t>
            </a:r>
            <a:r>
              <a:rPr lang="cs-CZ" sz="2000" dirty="0" smtClean="0"/>
              <a:t>kály</a:t>
            </a:r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84103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Tvorba hydroxylových radikálů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pt-BR" sz="2400" dirty="0"/>
              <a:t>O</a:t>
            </a:r>
            <a:r>
              <a:rPr lang="pt-BR" sz="2400" baseline="-25000" dirty="0"/>
              <a:t>3</a:t>
            </a:r>
            <a:r>
              <a:rPr lang="pt-BR" sz="2400" dirty="0"/>
              <a:t>  +  </a:t>
            </a:r>
            <a:r>
              <a:rPr lang="pt-BR" sz="2400" dirty="0" smtClean="0"/>
              <a:t>h</a:t>
            </a:r>
            <a:r>
              <a:rPr lang="el-GR" sz="2400" dirty="0" smtClean="0">
                <a:latin typeface="Times New Roman"/>
                <a:cs typeface="Times New Roman"/>
              </a:rPr>
              <a:t>υ</a:t>
            </a:r>
            <a:r>
              <a:rPr lang="pt-BR" sz="2400" dirty="0" smtClean="0"/>
              <a:t>  </a:t>
            </a:r>
            <a:r>
              <a:rPr lang="pt-BR" sz="2400" dirty="0" smtClean="0">
                <a:latin typeface="Times New Roman"/>
                <a:cs typeface="Times New Roman"/>
              </a:rPr>
              <a:t>→</a:t>
            </a:r>
            <a:r>
              <a:rPr lang="pt-BR" sz="2400" dirty="0" smtClean="0"/>
              <a:t>   </a:t>
            </a:r>
            <a:r>
              <a:rPr lang="pt-BR" sz="2400" dirty="0"/>
              <a:t>O(</a:t>
            </a:r>
            <a:r>
              <a:rPr lang="pt-BR" sz="2400" baseline="30000" dirty="0"/>
              <a:t>3</a:t>
            </a:r>
            <a:r>
              <a:rPr lang="pt-BR" sz="2400" dirty="0"/>
              <a:t>P)  +  O</a:t>
            </a:r>
            <a:r>
              <a:rPr lang="pt-BR" sz="2400" baseline="-25000" dirty="0"/>
              <a:t>2</a:t>
            </a:r>
          </a:p>
          <a:p>
            <a:pPr marL="0" indent="0">
              <a:buNone/>
            </a:pPr>
            <a:r>
              <a:rPr lang="pt-BR" sz="2400" dirty="0"/>
              <a:t>	</a:t>
            </a:r>
            <a:r>
              <a:rPr lang="el-GR" sz="2400" dirty="0"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latin typeface="Times New Roman"/>
                <a:cs typeface="Times New Roman"/>
              </a:rPr>
              <a:t>  </a:t>
            </a:r>
            <a:r>
              <a:rPr lang="pt-BR" sz="2400" dirty="0" smtClean="0">
                <a:latin typeface="Times New Roman"/>
                <a:cs typeface="Times New Roman"/>
              </a:rPr>
              <a:t>→ </a:t>
            </a:r>
            <a:r>
              <a:rPr lang="pt-BR" sz="2400" dirty="0" smtClean="0"/>
              <a:t>  </a:t>
            </a:r>
            <a:r>
              <a:rPr lang="pt-BR" sz="2400" dirty="0"/>
              <a:t>O(</a:t>
            </a:r>
            <a:r>
              <a:rPr lang="pt-BR" sz="2400" baseline="30000" dirty="0"/>
              <a:t>1</a:t>
            </a:r>
            <a:r>
              <a:rPr lang="pt-BR" sz="2400" dirty="0"/>
              <a:t>D)  +  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2</a:t>
            </a:r>
            <a:endParaRPr lang="cs-CZ" sz="2400" baseline="-25000" dirty="0" smtClean="0"/>
          </a:p>
          <a:p>
            <a:pPr marL="0" indent="0">
              <a:buNone/>
            </a:pPr>
            <a:endParaRPr lang="cs-CZ" sz="2400" baseline="-25000" dirty="0"/>
          </a:p>
          <a:p>
            <a:pPr marL="0" indent="0">
              <a:buNone/>
            </a:pPr>
            <a:r>
              <a:rPr lang="cs-CZ" sz="2400" dirty="0" smtClean="0"/>
              <a:t>	O(</a:t>
            </a:r>
            <a:r>
              <a:rPr lang="cs-CZ" sz="2400" baseline="30000" dirty="0" err="1" smtClean="0"/>
              <a:t>1</a:t>
            </a:r>
            <a:r>
              <a:rPr lang="cs-CZ" sz="2400" dirty="0" err="1" smtClean="0"/>
              <a:t>D</a:t>
            </a:r>
            <a:r>
              <a:rPr lang="cs-CZ" sz="2400" dirty="0"/>
              <a:t>) + </a:t>
            </a:r>
            <a:r>
              <a:rPr lang="cs-CZ" sz="2400" dirty="0" err="1"/>
              <a:t>H</a:t>
            </a:r>
            <a:r>
              <a:rPr lang="cs-CZ" sz="2400" baseline="-25000" dirty="0" err="1"/>
              <a:t>2</a:t>
            </a:r>
            <a:r>
              <a:rPr lang="cs-CZ" sz="2400" dirty="0" err="1"/>
              <a:t>O</a:t>
            </a:r>
            <a:r>
              <a:rPr lang="cs-CZ" sz="2400" dirty="0"/>
              <a:t> </a:t>
            </a:r>
            <a:r>
              <a:rPr lang="cs-CZ" sz="2400" dirty="0">
                <a:sym typeface="Symbol"/>
              </a:rPr>
              <a:t></a:t>
            </a:r>
            <a:r>
              <a:rPr lang="cs-CZ" sz="2400" dirty="0"/>
              <a:t> 2 OH</a:t>
            </a:r>
            <a:r>
              <a:rPr lang="cs-CZ" sz="2400" dirty="0" smtClean="0"/>
              <a:t>·</a:t>
            </a:r>
          </a:p>
          <a:p>
            <a:pPr marL="0" indent="0">
              <a:buNone/>
            </a:pPr>
            <a:endParaRPr lang="cs-CZ" sz="2400" dirty="0"/>
          </a:p>
          <a:p>
            <a:pPr marL="0" lvl="0" indent="0" hangingPunct="0">
              <a:buNone/>
            </a:pPr>
            <a:r>
              <a:rPr lang="cs-CZ" sz="2400" dirty="0" smtClean="0"/>
              <a:t>Další reakce se vznikem OH</a:t>
            </a:r>
            <a:r>
              <a:rPr lang="cs-CZ" sz="2400" dirty="0"/>
              <a:t> ·</a:t>
            </a:r>
            <a:r>
              <a:rPr lang="cs-CZ" sz="2400" dirty="0" smtClean="0"/>
              <a:t> </a:t>
            </a:r>
            <a:endParaRPr lang="cs-CZ" sz="2400" dirty="0"/>
          </a:p>
          <a:p>
            <a:pPr marL="0" lvl="0" indent="0" hangingPunct="0">
              <a:buNone/>
            </a:pPr>
            <a:endParaRPr lang="cs-CZ" sz="2400" dirty="0" smtClean="0"/>
          </a:p>
          <a:p>
            <a:pPr marL="0" lvl="0" indent="0" hangingPunct="0">
              <a:buNone/>
            </a:pPr>
            <a:r>
              <a:rPr lang="cs-CZ" sz="2400" dirty="0" smtClean="0"/>
              <a:t>fotolýza oxidů dusíku (kyseliny dusité)</a:t>
            </a:r>
            <a:endParaRPr lang="cs-CZ" sz="2400" dirty="0"/>
          </a:p>
          <a:p>
            <a:pPr marL="0" indent="0" hangingPunct="0">
              <a:buNone/>
            </a:pPr>
            <a:r>
              <a:rPr lang="cs-CZ" sz="2400" dirty="0" err="1"/>
              <a:t>HONO</a:t>
            </a:r>
            <a:r>
              <a:rPr lang="cs-CZ" sz="2400" dirty="0"/>
              <a:t> + h</a:t>
            </a:r>
            <a:r>
              <a:rPr lang="cs-CZ" sz="2400" dirty="0">
                <a:sym typeface="Symbol"/>
              </a:rPr>
              <a:t></a:t>
            </a:r>
            <a:r>
              <a:rPr lang="cs-CZ" sz="2400" dirty="0"/>
              <a:t> </a:t>
            </a:r>
            <a:r>
              <a:rPr lang="cs-CZ" sz="2400" dirty="0">
                <a:sym typeface="Symbol"/>
              </a:rPr>
              <a:t></a:t>
            </a:r>
            <a:r>
              <a:rPr lang="cs-CZ" sz="2400" dirty="0"/>
              <a:t> OH· + NO </a:t>
            </a:r>
            <a:r>
              <a:rPr lang="cs-CZ" sz="2400" dirty="0" smtClean="0"/>
              <a:t>(při </a:t>
            </a:r>
            <a:r>
              <a:rPr lang="cs-CZ" sz="2400" dirty="0" smtClean="0">
                <a:sym typeface="Symbol"/>
              </a:rPr>
              <a:t></a:t>
            </a:r>
            <a:r>
              <a:rPr lang="cs-CZ" sz="2400" dirty="0" smtClean="0"/>
              <a:t> </a:t>
            </a:r>
            <a:r>
              <a:rPr lang="cs-CZ" sz="2400" dirty="0">
                <a:sym typeface="Symbol"/>
              </a:rPr>
              <a:t></a:t>
            </a:r>
            <a:r>
              <a:rPr lang="cs-CZ" sz="2400" dirty="0"/>
              <a:t> 400 </a:t>
            </a:r>
            <a:r>
              <a:rPr lang="cs-CZ" sz="2400" dirty="0" err="1"/>
              <a:t>nm</a:t>
            </a:r>
            <a:r>
              <a:rPr lang="cs-CZ" sz="2400" dirty="0"/>
              <a:t>)</a:t>
            </a:r>
          </a:p>
          <a:p>
            <a:pPr marL="0" lvl="0" indent="0" hangingPunct="0">
              <a:buNone/>
            </a:pPr>
            <a:r>
              <a:rPr lang="cs-CZ" sz="2400" dirty="0"/>
              <a:t>fotolýza</a:t>
            </a:r>
            <a:r>
              <a:rPr lang="cs-CZ" sz="2400" dirty="0" smtClean="0"/>
              <a:t> peroxidu vodíku</a:t>
            </a:r>
            <a:endParaRPr lang="cs-CZ" sz="2400" dirty="0"/>
          </a:p>
          <a:p>
            <a:pPr marL="0" indent="0" hangingPunct="0">
              <a:buNone/>
            </a:pPr>
            <a:r>
              <a:rPr lang="cs-CZ" sz="2400" dirty="0" err="1"/>
              <a:t>H</a:t>
            </a:r>
            <a:r>
              <a:rPr lang="cs-CZ" sz="2400" baseline="-25000" dirty="0" err="1"/>
              <a:t>2</a:t>
            </a:r>
            <a:r>
              <a:rPr lang="cs-CZ" sz="2400" dirty="0" err="1"/>
              <a:t>O</a:t>
            </a:r>
            <a:r>
              <a:rPr lang="cs-CZ" sz="2400" baseline="-25000" dirty="0" err="1"/>
              <a:t>2</a:t>
            </a:r>
            <a:r>
              <a:rPr lang="cs-CZ" sz="2400" dirty="0"/>
              <a:t> + h</a:t>
            </a:r>
            <a:r>
              <a:rPr lang="cs-CZ" sz="2400" dirty="0">
                <a:sym typeface="Symbol"/>
              </a:rPr>
              <a:t></a:t>
            </a:r>
            <a:r>
              <a:rPr lang="cs-CZ" sz="2400" dirty="0"/>
              <a:t> </a:t>
            </a:r>
            <a:r>
              <a:rPr lang="cs-CZ" sz="2400" dirty="0">
                <a:sym typeface="Symbol"/>
              </a:rPr>
              <a:t></a:t>
            </a:r>
            <a:r>
              <a:rPr lang="cs-CZ" sz="2400" dirty="0"/>
              <a:t> 2 OH·  </a:t>
            </a:r>
            <a:r>
              <a:rPr lang="cs-CZ" sz="2400" dirty="0" smtClean="0"/>
              <a:t>(při </a:t>
            </a:r>
            <a:r>
              <a:rPr lang="cs-CZ" sz="2400" dirty="0">
                <a:sym typeface="Symbol"/>
              </a:rPr>
              <a:t></a:t>
            </a:r>
            <a:r>
              <a:rPr lang="cs-CZ" sz="2400" dirty="0"/>
              <a:t> </a:t>
            </a:r>
            <a:r>
              <a:rPr lang="cs-CZ" sz="2400" dirty="0">
                <a:sym typeface="Symbol"/>
              </a:rPr>
              <a:t></a:t>
            </a:r>
            <a:r>
              <a:rPr lang="cs-CZ" sz="2400" dirty="0"/>
              <a:t> 370 </a:t>
            </a:r>
            <a:r>
              <a:rPr lang="cs-CZ" sz="2400" dirty="0" err="1"/>
              <a:t>nm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pt-BR" sz="2400" baseline="-25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0929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Reakce NO - </a:t>
            </a:r>
            <a:r>
              <a:rPr lang="cs-CZ" sz="2400" dirty="0" err="1"/>
              <a:t>NO</a:t>
            </a:r>
            <a:r>
              <a:rPr lang="cs-CZ" sz="2400" baseline="-25000" dirty="0" err="1"/>
              <a:t>2</a:t>
            </a:r>
            <a:r>
              <a:rPr lang="cs-CZ" sz="2400" dirty="0"/>
              <a:t> – </a:t>
            </a:r>
            <a:r>
              <a:rPr lang="cs-CZ" sz="2400" dirty="0" err="1"/>
              <a:t>O</a:t>
            </a:r>
            <a:r>
              <a:rPr lang="cs-CZ" sz="2400" baseline="-25000" dirty="0" err="1"/>
              <a:t>3</a:t>
            </a:r>
            <a:r>
              <a:rPr lang="cs-CZ" sz="2400" dirty="0"/>
              <a:t>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Za přítomnosti </a:t>
            </a:r>
            <a:r>
              <a:rPr lang="en-US" sz="2400" dirty="0" err="1" smtClean="0"/>
              <a:t>NO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 a</a:t>
            </a:r>
            <a:r>
              <a:rPr lang="cs-CZ" sz="2400" dirty="0" smtClean="0"/>
              <a:t> slunečního záření dochází k radikálovému reakčnímu cyklu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</a:t>
            </a:r>
            <a:r>
              <a:rPr lang="cs-CZ" sz="2400" dirty="0" smtClean="0"/>
              <a:t>F</a:t>
            </a:r>
            <a:r>
              <a:rPr lang="en-US" sz="2400" dirty="0" err="1" smtClean="0"/>
              <a:t>otol</a:t>
            </a:r>
            <a:r>
              <a:rPr lang="cs-CZ" sz="2400" dirty="0" err="1" smtClean="0"/>
              <a:t>ýza</a:t>
            </a:r>
            <a:r>
              <a:rPr lang="en-US" sz="2400" dirty="0" smtClean="0"/>
              <a:t>  </a:t>
            </a:r>
            <a:r>
              <a:rPr lang="en-US" sz="2400" dirty="0" err="1"/>
              <a:t>NO</a:t>
            </a:r>
            <a:r>
              <a:rPr lang="en-US" sz="2400" baseline="-25000" dirty="0" err="1"/>
              <a:t>2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NO</a:t>
            </a:r>
            <a:r>
              <a:rPr lang="en-US" sz="2400" baseline="-25000" dirty="0" err="1"/>
              <a:t>2</a:t>
            </a:r>
            <a:r>
              <a:rPr lang="en-US" sz="2400" dirty="0"/>
              <a:t>+ </a:t>
            </a:r>
            <a:r>
              <a:rPr lang="cs-CZ" sz="2400" dirty="0" smtClean="0"/>
              <a:t>h</a:t>
            </a:r>
            <a:r>
              <a:rPr lang="el-GR" sz="2400" dirty="0" smtClean="0">
                <a:latin typeface="Times New Roman"/>
                <a:cs typeface="Times New Roman"/>
              </a:rPr>
              <a:t>υ</a:t>
            </a:r>
            <a:r>
              <a:rPr lang="pt-BR" sz="2400" dirty="0" smtClean="0"/>
              <a:t>  </a:t>
            </a:r>
            <a:r>
              <a:rPr lang="pt-BR" sz="2400" dirty="0">
                <a:latin typeface="Times New Roman"/>
                <a:cs typeface="Times New Roman"/>
              </a:rPr>
              <a:t>→</a:t>
            </a:r>
            <a:r>
              <a:rPr lang="en-US" sz="2400" dirty="0" smtClean="0"/>
              <a:t> </a:t>
            </a:r>
            <a:r>
              <a:rPr lang="en-US" sz="2400" dirty="0"/>
              <a:t>NO + O(</a:t>
            </a:r>
            <a:r>
              <a:rPr lang="en-US" sz="2400" baseline="30000" dirty="0" err="1"/>
              <a:t>3</a:t>
            </a:r>
            <a:r>
              <a:rPr lang="en-US" sz="2400" dirty="0" err="1"/>
              <a:t>P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cs-CZ" sz="2400" dirty="0" smtClean="0"/>
              <a:t>Tvorba ozonu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O(</a:t>
            </a:r>
            <a:r>
              <a:rPr lang="en-US" sz="2400" baseline="30000" dirty="0" err="1"/>
              <a:t>3</a:t>
            </a:r>
            <a:r>
              <a:rPr lang="en-US" sz="2400" dirty="0" err="1"/>
              <a:t>P</a:t>
            </a:r>
            <a:r>
              <a:rPr lang="en-US" sz="2400" dirty="0"/>
              <a:t>) + </a:t>
            </a:r>
            <a:r>
              <a:rPr lang="en-US" sz="2400" dirty="0" err="1"/>
              <a:t>O</a:t>
            </a:r>
            <a:r>
              <a:rPr lang="en-US" sz="2400" baseline="-25000" dirty="0" err="1"/>
              <a:t>2</a:t>
            </a:r>
            <a:r>
              <a:rPr lang="en-US" sz="2400" dirty="0"/>
              <a:t> + M </a:t>
            </a:r>
            <a:r>
              <a:rPr lang="pt-BR" sz="2400" dirty="0">
                <a:latin typeface="Times New Roman"/>
                <a:cs typeface="Times New Roman"/>
              </a:rPr>
              <a:t>→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/>
              <a:t>O</a:t>
            </a:r>
            <a:r>
              <a:rPr lang="en-US" sz="2400" baseline="-25000" dirty="0" err="1"/>
              <a:t>3</a:t>
            </a:r>
            <a:r>
              <a:rPr lang="en-US" sz="2400" dirty="0"/>
              <a:t> + M</a:t>
            </a:r>
          </a:p>
          <a:p>
            <a:pPr marL="0" indent="0">
              <a:buNone/>
            </a:pPr>
            <a:r>
              <a:rPr lang="en-US" sz="2400" dirty="0"/>
              <a:t>3. </a:t>
            </a:r>
            <a:r>
              <a:rPr lang="en-US" sz="2400" dirty="0" err="1" smtClean="0"/>
              <a:t>Oxida</a:t>
            </a:r>
            <a:r>
              <a:rPr lang="cs-CZ" sz="2400" dirty="0" err="1" smtClean="0"/>
              <a:t>ce</a:t>
            </a:r>
            <a:r>
              <a:rPr lang="en-US" sz="2400" dirty="0" smtClean="0"/>
              <a:t> </a:t>
            </a:r>
            <a:r>
              <a:rPr lang="en-US" sz="2400" dirty="0"/>
              <a:t>NO </a:t>
            </a:r>
            <a:r>
              <a:rPr lang="en-US" sz="2400" dirty="0" smtClean="0"/>
              <a:t>ozone</a:t>
            </a:r>
            <a:r>
              <a:rPr lang="cs-CZ" sz="2400" dirty="0" smtClean="0"/>
              <a:t>m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O</a:t>
            </a:r>
            <a:r>
              <a:rPr lang="en-US" sz="2400" baseline="-25000" dirty="0" err="1"/>
              <a:t>3</a:t>
            </a:r>
            <a:r>
              <a:rPr lang="en-US" sz="2400" dirty="0"/>
              <a:t> + NO </a:t>
            </a:r>
            <a:r>
              <a:rPr lang="pt-BR" sz="2400" dirty="0">
                <a:latin typeface="Times New Roman"/>
                <a:cs typeface="Times New Roman"/>
              </a:rPr>
              <a:t>→</a:t>
            </a:r>
            <a:r>
              <a:rPr lang="en-US" sz="2400" dirty="0"/>
              <a:t> </a:t>
            </a:r>
            <a:r>
              <a:rPr lang="en-US" sz="2400" dirty="0" err="1" smtClean="0"/>
              <a:t>NO</a:t>
            </a:r>
            <a:r>
              <a:rPr lang="en-US" sz="2400" baseline="-25000" dirty="0" err="1" smtClean="0"/>
              <a:t>2</a:t>
            </a:r>
            <a:r>
              <a:rPr lang="en-US" sz="2400" dirty="0"/>
              <a:t>+ </a:t>
            </a:r>
            <a:r>
              <a:rPr lang="en-US" sz="2400" dirty="0" err="1"/>
              <a:t>O</a:t>
            </a:r>
            <a:r>
              <a:rPr lang="en-US" sz="2400" baseline="-25000" dirty="0" err="1"/>
              <a:t>2</a:t>
            </a:r>
            <a:endParaRPr lang="en-US" sz="2400" baseline="-25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cs-CZ" sz="2400" dirty="0"/>
          </a:p>
          <a:p>
            <a:pPr marL="0" indent="0" hangingPunct="0">
              <a:buNone/>
            </a:pPr>
            <a:r>
              <a:rPr lang="cs-CZ" sz="2400" dirty="0" err="1" smtClean="0"/>
              <a:t>HONO</a:t>
            </a:r>
            <a:r>
              <a:rPr lang="cs-CZ" sz="2400" dirty="0" smtClean="0"/>
              <a:t> </a:t>
            </a:r>
            <a:r>
              <a:rPr lang="cs-CZ" sz="2400" dirty="0"/>
              <a:t>+ h</a:t>
            </a:r>
            <a:r>
              <a:rPr lang="cs-CZ" sz="2400" dirty="0">
                <a:sym typeface="Symbol"/>
              </a:rPr>
              <a:t></a:t>
            </a:r>
            <a:r>
              <a:rPr lang="cs-CZ" sz="2400" dirty="0"/>
              <a:t> </a:t>
            </a:r>
            <a:r>
              <a:rPr lang="cs-CZ" sz="2400" dirty="0">
                <a:sym typeface="Symbol"/>
              </a:rPr>
              <a:t></a:t>
            </a:r>
            <a:r>
              <a:rPr lang="cs-CZ" sz="2400" dirty="0"/>
              <a:t> OH· + NO </a:t>
            </a:r>
            <a:r>
              <a:rPr lang="cs-CZ" sz="2400" dirty="0" smtClean="0"/>
              <a:t>(při </a:t>
            </a:r>
            <a:r>
              <a:rPr lang="cs-CZ" sz="2400" dirty="0" smtClean="0">
                <a:sym typeface="Symbol"/>
              </a:rPr>
              <a:t></a:t>
            </a:r>
            <a:r>
              <a:rPr lang="cs-CZ" sz="2400" dirty="0" smtClean="0"/>
              <a:t> </a:t>
            </a:r>
            <a:r>
              <a:rPr lang="cs-CZ" sz="2400" dirty="0">
                <a:sym typeface="Symbol"/>
              </a:rPr>
              <a:t></a:t>
            </a:r>
            <a:r>
              <a:rPr lang="cs-CZ" sz="2400" dirty="0"/>
              <a:t> 400 </a:t>
            </a:r>
            <a:r>
              <a:rPr lang="cs-CZ" sz="2400" dirty="0" err="1"/>
              <a:t>nm</a:t>
            </a:r>
            <a:r>
              <a:rPr lang="cs-CZ" sz="2400" dirty="0"/>
              <a:t>)</a:t>
            </a:r>
          </a:p>
          <a:p>
            <a:pPr marL="0" lvl="0" indent="0" hangingPunct="0">
              <a:buNone/>
            </a:pPr>
            <a:r>
              <a:rPr lang="cs-CZ" sz="2400" dirty="0"/>
              <a:t>fotolýza</a:t>
            </a:r>
            <a:r>
              <a:rPr lang="cs-CZ" sz="2400" dirty="0" smtClean="0"/>
              <a:t> peroxidu vodíku</a:t>
            </a:r>
            <a:endParaRPr lang="cs-CZ" sz="2400" dirty="0"/>
          </a:p>
          <a:p>
            <a:pPr marL="0" indent="0" hangingPunct="0">
              <a:buNone/>
            </a:pPr>
            <a:r>
              <a:rPr lang="cs-CZ" sz="2400" dirty="0" err="1"/>
              <a:t>H</a:t>
            </a:r>
            <a:r>
              <a:rPr lang="cs-CZ" sz="2400" baseline="-25000" dirty="0" err="1"/>
              <a:t>2</a:t>
            </a:r>
            <a:r>
              <a:rPr lang="cs-CZ" sz="2400" dirty="0" err="1"/>
              <a:t>O</a:t>
            </a:r>
            <a:r>
              <a:rPr lang="cs-CZ" sz="2400" baseline="-25000" dirty="0" err="1"/>
              <a:t>2</a:t>
            </a:r>
            <a:r>
              <a:rPr lang="cs-CZ" sz="2400" dirty="0"/>
              <a:t> + h</a:t>
            </a:r>
            <a:r>
              <a:rPr lang="cs-CZ" sz="2400" dirty="0">
                <a:sym typeface="Symbol"/>
              </a:rPr>
              <a:t></a:t>
            </a:r>
            <a:r>
              <a:rPr lang="cs-CZ" sz="2400" dirty="0"/>
              <a:t> </a:t>
            </a:r>
            <a:r>
              <a:rPr lang="cs-CZ" sz="2400" dirty="0">
                <a:sym typeface="Symbol"/>
              </a:rPr>
              <a:t></a:t>
            </a:r>
            <a:r>
              <a:rPr lang="cs-CZ" sz="2400" dirty="0"/>
              <a:t> 2 OH·  </a:t>
            </a:r>
            <a:r>
              <a:rPr lang="cs-CZ" sz="2400" dirty="0" smtClean="0"/>
              <a:t>(při </a:t>
            </a:r>
            <a:r>
              <a:rPr lang="cs-CZ" sz="2400" dirty="0">
                <a:sym typeface="Symbol"/>
              </a:rPr>
              <a:t></a:t>
            </a:r>
            <a:r>
              <a:rPr lang="cs-CZ" sz="2400" dirty="0"/>
              <a:t> </a:t>
            </a:r>
            <a:r>
              <a:rPr lang="cs-CZ" sz="2400" dirty="0">
                <a:sym typeface="Symbol"/>
              </a:rPr>
              <a:t></a:t>
            </a:r>
            <a:r>
              <a:rPr lang="cs-CZ" sz="2400" dirty="0"/>
              <a:t> 370 </a:t>
            </a:r>
            <a:r>
              <a:rPr lang="cs-CZ" sz="2400" dirty="0" err="1"/>
              <a:t>nm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pt-BR" sz="2400" baseline="-25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65517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REAKCE ORGANICKÝCH SLOUČENIN V </a:t>
            </a:r>
            <a:r>
              <a:rPr lang="cs-CZ" sz="2400" dirty="0" smtClean="0"/>
              <a:t>TROPOSFÉŘE</a:t>
            </a:r>
          </a:p>
          <a:p>
            <a:pPr marL="0" indent="0">
              <a:buNone/>
            </a:pPr>
            <a:r>
              <a:rPr lang="cs-CZ" sz="2400" b="1" dirty="0" smtClean="0"/>
              <a:t>Reakce CO</a:t>
            </a:r>
          </a:p>
          <a:p>
            <a:pPr marL="0" indent="0">
              <a:buNone/>
            </a:pPr>
            <a:r>
              <a:rPr lang="cs-CZ" sz="2000" dirty="0"/>
              <a:t>CO + OH˙ </a:t>
            </a:r>
            <a:r>
              <a:rPr lang="pt-BR" sz="2000" dirty="0">
                <a:latin typeface="Times New Roman"/>
                <a:cs typeface="Times New Roman"/>
              </a:rPr>
              <a:t>→</a:t>
            </a:r>
            <a:r>
              <a:rPr lang="cs-CZ" sz="2000" dirty="0" smtClean="0"/>
              <a:t> </a:t>
            </a:r>
            <a:r>
              <a:rPr lang="cs-CZ" sz="2000" dirty="0" err="1"/>
              <a:t>CO</a:t>
            </a:r>
            <a:r>
              <a:rPr lang="cs-CZ" sz="2000" baseline="-25000" dirty="0" err="1"/>
              <a:t>2</a:t>
            </a:r>
            <a:r>
              <a:rPr lang="cs-CZ" sz="2000" dirty="0"/>
              <a:t> + H</a:t>
            </a:r>
            <a:r>
              <a:rPr lang="cs-CZ" sz="2000" dirty="0" smtClean="0"/>
              <a:t>˙</a:t>
            </a:r>
          </a:p>
          <a:p>
            <a:pPr marL="0" indent="0">
              <a:buNone/>
            </a:pPr>
            <a:r>
              <a:rPr lang="cs-CZ" sz="2000" dirty="0" smtClean="0"/>
              <a:t>H</a:t>
            </a:r>
            <a:r>
              <a:rPr lang="cs-CZ" sz="2000" dirty="0"/>
              <a:t>˙ +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</a:t>
            </a:r>
            <a:r>
              <a:rPr lang="pt-BR" sz="2000" dirty="0">
                <a:latin typeface="Times New Roman"/>
                <a:cs typeface="Times New Roman"/>
              </a:rPr>
              <a:t>→</a:t>
            </a:r>
            <a:r>
              <a:rPr lang="cs-CZ" sz="2000" dirty="0" smtClean="0"/>
              <a:t> </a:t>
            </a:r>
            <a:r>
              <a:rPr lang="cs-CZ" sz="2000" dirty="0" err="1"/>
              <a:t>HO</a:t>
            </a:r>
            <a:r>
              <a:rPr lang="cs-CZ" sz="2000" baseline="-25000" dirty="0" err="1"/>
              <a:t>2</a:t>
            </a:r>
            <a:r>
              <a:rPr lang="cs-CZ" sz="2000" dirty="0"/>
              <a:t>˙</a:t>
            </a:r>
          </a:p>
          <a:p>
            <a:pPr marL="0" indent="0">
              <a:buNone/>
            </a:pPr>
            <a:r>
              <a:rPr lang="cs-CZ" sz="2000" dirty="0" err="1" smtClean="0"/>
              <a:t>HO</a:t>
            </a:r>
            <a:r>
              <a:rPr lang="cs-CZ" sz="2000" baseline="-25000" dirty="0" err="1" smtClean="0"/>
              <a:t>2</a:t>
            </a:r>
            <a:r>
              <a:rPr lang="cs-CZ" sz="2000" dirty="0"/>
              <a:t>˙ + NO </a:t>
            </a:r>
            <a:r>
              <a:rPr lang="pt-BR" sz="2000" dirty="0">
                <a:latin typeface="Times New Roman"/>
                <a:cs typeface="Times New Roman"/>
              </a:rPr>
              <a:t>→</a:t>
            </a:r>
            <a:r>
              <a:rPr lang="cs-CZ" sz="2000" dirty="0" smtClean="0"/>
              <a:t> </a:t>
            </a:r>
            <a:r>
              <a:rPr lang="cs-CZ" sz="2000" dirty="0"/>
              <a:t>OH˙ + </a:t>
            </a:r>
            <a:r>
              <a:rPr lang="cs-CZ" sz="2000" dirty="0" err="1"/>
              <a:t>NO</a:t>
            </a:r>
            <a:r>
              <a:rPr lang="cs-CZ" sz="2000" baseline="-25000" dirty="0" err="1"/>
              <a:t>2</a:t>
            </a:r>
            <a:endParaRPr lang="cs-CZ" sz="2000" baseline="-25000" dirty="0"/>
          </a:p>
          <a:p>
            <a:pPr marL="0" indent="0">
              <a:buNone/>
            </a:pPr>
            <a:r>
              <a:rPr lang="cs-CZ" sz="2000" dirty="0" smtClean="0"/>
              <a:t>sumárně: CO </a:t>
            </a:r>
            <a:r>
              <a:rPr lang="cs-CZ" sz="2000" dirty="0"/>
              <a:t>+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+ NO </a:t>
            </a:r>
            <a:r>
              <a:rPr lang="pt-BR" sz="2000" dirty="0">
                <a:latin typeface="Times New Roman"/>
                <a:cs typeface="Times New Roman"/>
              </a:rPr>
              <a:t>→</a:t>
            </a:r>
            <a:r>
              <a:rPr lang="cs-CZ" sz="2000" dirty="0" smtClean="0"/>
              <a:t> </a:t>
            </a:r>
            <a:r>
              <a:rPr lang="cs-CZ" sz="2000" dirty="0" err="1"/>
              <a:t>CO</a:t>
            </a:r>
            <a:r>
              <a:rPr lang="cs-CZ" sz="2000" baseline="-25000" dirty="0" err="1"/>
              <a:t>2</a:t>
            </a:r>
            <a:r>
              <a:rPr lang="cs-CZ" sz="2000" dirty="0"/>
              <a:t> + </a:t>
            </a:r>
            <a:r>
              <a:rPr lang="cs-CZ" sz="2000" dirty="0" err="1"/>
              <a:t>NO</a:t>
            </a:r>
            <a:r>
              <a:rPr lang="cs-CZ" sz="2000" baseline="-25000" dirty="0" err="1"/>
              <a:t>2</a:t>
            </a:r>
            <a:endParaRPr lang="cs-CZ" sz="2000" baseline="-25000" dirty="0"/>
          </a:p>
          <a:p>
            <a:pPr marL="0" indent="0">
              <a:buNone/>
            </a:pPr>
            <a:r>
              <a:rPr lang="cs-CZ" sz="2400" b="1" dirty="0" smtClean="0"/>
              <a:t>Oxidace </a:t>
            </a:r>
            <a:r>
              <a:rPr lang="cs-CZ" sz="2400" b="1" dirty="0"/>
              <a:t>parafinů </a:t>
            </a:r>
            <a:r>
              <a:rPr lang="cs-CZ" sz="2400" b="1" dirty="0" smtClean="0"/>
              <a:t>- příklad </a:t>
            </a:r>
          </a:p>
          <a:p>
            <a:pPr marL="0" indent="0">
              <a:buNone/>
            </a:pPr>
            <a:r>
              <a:rPr lang="cs-CZ" sz="2000" dirty="0" err="1" smtClean="0"/>
              <a:t>RCH</a:t>
            </a:r>
            <a:r>
              <a:rPr lang="cs-CZ" sz="2000" baseline="-25000" dirty="0" err="1" smtClean="0"/>
              <a:t>3</a:t>
            </a:r>
            <a:r>
              <a:rPr lang="cs-CZ" sz="2000" dirty="0" smtClean="0"/>
              <a:t> + OH˙ </a:t>
            </a:r>
            <a:r>
              <a:rPr lang="pt-BR" sz="2000" dirty="0" smtClean="0">
                <a:latin typeface="Times New Roman"/>
                <a:cs typeface="Times New Roman"/>
              </a:rPr>
              <a:t>→</a:t>
            </a:r>
            <a:r>
              <a:rPr lang="cs-CZ" sz="2000" dirty="0" smtClean="0"/>
              <a:t> </a:t>
            </a:r>
            <a:r>
              <a:rPr lang="cs-CZ" sz="2000" dirty="0" err="1" smtClean="0"/>
              <a:t>RCH</a:t>
            </a:r>
            <a:r>
              <a:rPr lang="cs-CZ" sz="2000" baseline="-25000" dirty="0" err="1" smtClean="0"/>
              <a:t>2</a:t>
            </a:r>
            <a:r>
              <a:rPr lang="cs-CZ" sz="2000" dirty="0" smtClean="0"/>
              <a:t>˙ + </a:t>
            </a:r>
            <a:r>
              <a:rPr lang="cs-CZ" sz="2000" dirty="0" err="1" smtClean="0"/>
              <a:t>H</a:t>
            </a:r>
            <a:r>
              <a:rPr lang="cs-CZ" sz="2000" baseline="-25000" dirty="0" err="1" smtClean="0"/>
              <a:t>2</a:t>
            </a:r>
            <a:r>
              <a:rPr lang="cs-CZ" sz="2000" dirty="0" err="1" smtClean="0"/>
              <a:t>O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RCH</a:t>
            </a:r>
            <a:r>
              <a:rPr lang="cs-CZ" sz="2000" baseline="-25000" dirty="0" err="1" smtClean="0"/>
              <a:t>2</a:t>
            </a:r>
            <a:r>
              <a:rPr lang="cs-CZ" sz="2000" dirty="0" smtClean="0"/>
              <a:t>˙ </a:t>
            </a:r>
            <a:r>
              <a:rPr lang="cs-CZ" sz="2000" dirty="0"/>
              <a:t>+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</a:t>
            </a:r>
            <a:r>
              <a:rPr lang="cs-CZ" sz="2000" dirty="0" smtClean="0"/>
              <a:t>+ M</a:t>
            </a:r>
            <a:r>
              <a:rPr lang="pt-BR" sz="2000" dirty="0" smtClean="0">
                <a:latin typeface="Times New Roman"/>
                <a:cs typeface="Times New Roman"/>
              </a:rPr>
              <a:t>→</a:t>
            </a:r>
            <a:r>
              <a:rPr lang="cs-CZ" sz="2000" dirty="0" smtClean="0"/>
              <a:t> </a:t>
            </a:r>
            <a:r>
              <a:rPr lang="cs-CZ" sz="2000" dirty="0" err="1" smtClean="0"/>
              <a:t>RCH</a:t>
            </a:r>
            <a:r>
              <a:rPr lang="cs-CZ" sz="2000" baseline="-25000" dirty="0" err="1" smtClean="0"/>
              <a:t>2</a:t>
            </a:r>
            <a:r>
              <a:rPr lang="cs-CZ" sz="2000" dirty="0" err="1" smtClean="0"/>
              <a:t>O</a:t>
            </a:r>
            <a:r>
              <a:rPr lang="cs-CZ" sz="2000" baseline="-25000" dirty="0" err="1" smtClean="0"/>
              <a:t>2</a:t>
            </a:r>
            <a:r>
              <a:rPr lang="cs-CZ" sz="2000" dirty="0" smtClean="0"/>
              <a:t>˙ + M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 smtClean="0"/>
              <a:t>RH</a:t>
            </a:r>
            <a:r>
              <a:rPr lang="cs-CZ" sz="2000" baseline="-25000" dirty="0" err="1" smtClean="0"/>
              <a:t>2</a:t>
            </a:r>
            <a:r>
              <a:rPr lang="cs-CZ" sz="2000" dirty="0" err="1" smtClean="0"/>
              <a:t>O</a:t>
            </a:r>
            <a:r>
              <a:rPr lang="cs-CZ" sz="2000" baseline="-25000" dirty="0" err="1" smtClean="0"/>
              <a:t>2</a:t>
            </a:r>
            <a:r>
              <a:rPr lang="cs-CZ" sz="2000" dirty="0"/>
              <a:t>˙ + NO </a:t>
            </a:r>
            <a:r>
              <a:rPr lang="pt-BR" sz="2000" dirty="0">
                <a:latin typeface="Times New Roman"/>
                <a:cs typeface="Times New Roman"/>
              </a:rPr>
              <a:t>→</a:t>
            </a:r>
            <a:r>
              <a:rPr lang="cs-CZ" sz="2000" dirty="0" smtClean="0"/>
              <a:t> </a:t>
            </a:r>
            <a:r>
              <a:rPr lang="cs-CZ" sz="2000" dirty="0" err="1" smtClean="0"/>
              <a:t>RCH</a:t>
            </a:r>
            <a:r>
              <a:rPr lang="cs-CZ" sz="2000" baseline="-25000" dirty="0" err="1" smtClean="0"/>
              <a:t>2</a:t>
            </a:r>
            <a:r>
              <a:rPr lang="cs-CZ" sz="2000" dirty="0" err="1" smtClean="0"/>
              <a:t>O</a:t>
            </a:r>
            <a:r>
              <a:rPr lang="cs-CZ" sz="2000" dirty="0"/>
              <a:t>˙ + </a:t>
            </a:r>
            <a:r>
              <a:rPr lang="cs-CZ" sz="2000" dirty="0" err="1"/>
              <a:t>NO</a:t>
            </a:r>
            <a:r>
              <a:rPr lang="cs-CZ" sz="2000" baseline="-25000" dirty="0" err="1"/>
              <a:t>2</a:t>
            </a:r>
            <a:endParaRPr lang="cs-CZ" sz="2000" baseline="-25000" dirty="0"/>
          </a:p>
          <a:p>
            <a:pPr marL="0" indent="0">
              <a:buNone/>
            </a:pPr>
            <a:r>
              <a:rPr lang="cs-CZ" sz="2000" dirty="0" err="1" smtClean="0"/>
              <a:t>RCH</a:t>
            </a:r>
            <a:r>
              <a:rPr lang="cs-CZ" sz="2000" baseline="-25000" dirty="0" err="1" smtClean="0"/>
              <a:t>2</a:t>
            </a:r>
            <a:r>
              <a:rPr lang="cs-CZ" sz="2000" dirty="0" err="1" smtClean="0"/>
              <a:t>O</a:t>
            </a:r>
            <a:r>
              <a:rPr lang="cs-CZ" sz="2000" dirty="0"/>
              <a:t>˙ +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</a:t>
            </a:r>
            <a:r>
              <a:rPr lang="pt-BR" sz="2000" dirty="0">
                <a:latin typeface="Times New Roman"/>
                <a:cs typeface="Times New Roman"/>
              </a:rPr>
              <a:t>→</a:t>
            </a:r>
            <a:r>
              <a:rPr lang="cs-CZ" sz="2000" dirty="0" smtClean="0"/>
              <a:t> </a:t>
            </a:r>
            <a:r>
              <a:rPr lang="cs-CZ" sz="2000" dirty="0" err="1" smtClean="0"/>
              <a:t>RCHO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err="1"/>
              <a:t>HO</a:t>
            </a:r>
            <a:r>
              <a:rPr lang="cs-CZ" sz="2000" baseline="-25000" dirty="0" err="1"/>
              <a:t>2</a:t>
            </a:r>
            <a:r>
              <a:rPr lang="cs-CZ" sz="2000" dirty="0"/>
              <a:t>˙</a:t>
            </a:r>
          </a:p>
          <a:p>
            <a:pPr marL="0" indent="0">
              <a:buNone/>
            </a:pPr>
            <a:r>
              <a:rPr lang="cs-CZ" sz="2000" dirty="0" err="1"/>
              <a:t>HO</a:t>
            </a:r>
            <a:r>
              <a:rPr lang="cs-CZ" sz="2000" baseline="-25000" dirty="0" err="1"/>
              <a:t>2</a:t>
            </a:r>
            <a:r>
              <a:rPr lang="cs-CZ" sz="2000" dirty="0" smtClean="0"/>
              <a:t>˙ + NO </a:t>
            </a:r>
            <a:r>
              <a:rPr lang="pt-BR" sz="2000" dirty="0">
                <a:latin typeface="Times New Roman"/>
                <a:cs typeface="Times New Roman"/>
              </a:rPr>
              <a:t>→</a:t>
            </a:r>
            <a:r>
              <a:rPr lang="cs-CZ" sz="2000" dirty="0"/>
              <a:t> </a:t>
            </a:r>
            <a:r>
              <a:rPr lang="cs-CZ" sz="2000" dirty="0" err="1" smtClean="0"/>
              <a:t>NO</a:t>
            </a:r>
            <a:r>
              <a:rPr lang="cs-CZ" sz="2000" baseline="-25000" dirty="0" err="1" smtClean="0"/>
              <a:t>2</a:t>
            </a:r>
            <a:r>
              <a:rPr lang="cs-CZ" sz="2000" dirty="0" smtClean="0"/>
              <a:t> + HO</a:t>
            </a:r>
            <a:r>
              <a:rPr lang="cs-CZ" sz="2000" dirty="0"/>
              <a:t> ˙</a:t>
            </a:r>
          </a:p>
          <a:p>
            <a:pPr marL="0" indent="0">
              <a:buNone/>
            </a:pPr>
            <a:r>
              <a:rPr lang="cs-CZ" sz="2000" dirty="0" smtClean="0"/>
              <a:t>sumárně </a:t>
            </a:r>
          </a:p>
          <a:p>
            <a:pPr marL="0" indent="0">
              <a:buNone/>
            </a:pPr>
            <a:r>
              <a:rPr lang="cs-CZ" sz="2000" dirty="0" err="1" smtClean="0"/>
              <a:t>RCH</a:t>
            </a:r>
            <a:r>
              <a:rPr lang="cs-CZ" sz="2000" baseline="-25000" dirty="0" err="1" smtClean="0"/>
              <a:t>3</a:t>
            </a:r>
            <a:r>
              <a:rPr lang="cs-CZ" sz="2000" dirty="0"/>
              <a:t> + 2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 </a:t>
            </a:r>
            <a:r>
              <a:rPr lang="pt-BR" sz="2000" dirty="0"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latin typeface="Times New Roman"/>
                <a:cs typeface="Times New Roman"/>
              </a:rPr>
              <a:t>+ 2 NO </a:t>
            </a:r>
            <a:r>
              <a:rPr lang="pt-BR" sz="2000" dirty="0" smtClean="0">
                <a:latin typeface="Times New Roman"/>
                <a:cs typeface="Times New Roman"/>
              </a:rPr>
              <a:t>→</a:t>
            </a:r>
            <a:r>
              <a:rPr lang="cs-CZ" sz="2000" dirty="0"/>
              <a:t> </a:t>
            </a:r>
            <a:r>
              <a:rPr lang="cs-CZ" sz="2000" dirty="0" err="1"/>
              <a:t>RCHO</a:t>
            </a:r>
            <a:r>
              <a:rPr lang="cs-CZ" sz="2000" dirty="0"/>
              <a:t> </a:t>
            </a:r>
            <a:r>
              <a:rPr lang="cs-CZ" sz="2000" dirty="0" smtClean="0"/>
              <a:t>+ 2 </a:t>
            </a:r>
            <a:r>
              <a:rPr lang="cs-CZ" sz="2000" dirty="0" err="1" smtClean="0"/>
              <a:t>NO</a:t>
            </a:r>
            <a:r>
              <a:rPr lang="cs-CZ" sz="2000" baseline="-25000" dirty="0" err="1" smtClean="0"/>
              <a:t>2</a:t>
            </a:r>
            <a:r>
              <a:rPr lang="cs-CZ" sz="2000" dirty="0"/>
              <a:t> + </a:t>
            </a:r>
            <a:r>
              <a:rPr lang="cs-CZ" sz="2000" dirty="0" err="1" smtClean="0"/>
              <a:t>H</a:t>
            </a:r>
            <a:r>
              <a:rPr lang="cs-CZ" sz="2000" baseline="-25000" dirty="0" err="1" smtClean="0"/>
              <a:t>2</a:t>
            </a:r>
            <a:r>
              <a:rPr lang="cs-CZ" sz="2000" dirty="0" err="1" smtClean="0"/>
              <a:t>O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4837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videni\Dokumenty\7mar2013\toluen a hydroxy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415" y="-145829"/>
            <a:ext cx="6371905" cy="70038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0781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Documents and Settings\videni\Dokumenty\7mar2013\fotooxidace B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7608" y="0"/>
            <a:ext cx="7120776" cy="6813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0751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 smtClean="0"/>
              <a:t>Smog  - specifický </a:t>
            </a:r>
            <a:r>
              <a:rPr lang="cs-CZ" sz="1800" dirty="0"/>
              <a:t>stav znečištění ovzduší, vznikající při nepříznivých meteorologických stavech vzájemným působením vzdušné vlhkosti, tuhých částic (zejména popílku a sazí) a ostatních plynných škodlivin. Tento stav je zvláště nebezpečný pro zdraví obyvatel městských a průmyslových aglomerací.</a:t>
            </a:r>
          </a:p>
          <a:p>
            <a:pPr marL="0" indent="0">
              <a:buNone/>
            </a:pPr>
            <a:r>
              <a:rPr lang="cs-CZ" sz="1800" dirty="0" smtClean="0"/>
              <a:t>Podle </a:t>
            </a:r>
            <a:r>
              <a:rPr lang="cs-CZ" sz="1800" dirty="0"/>
              <a:t>původu a charakteru rozlišujeme dva typy smogu:</a:t>
            </a:r>
          </a:p>
          <a:p>
            <a:pPr marL="0" indent="0">
              <a:buNone/>
            </a:pPr>
            <a:r>
              <a:rPr lang="cs-CZ" sz="1800" b="1" dirty="0" smtClean="0"/>
              <a:t>Kyselý</a:t>
            </a:r>
            <a:r>
              <a:rPr lang="cs-CZ" sz="1800" dirty="0" smtClean="0"/>
              <a:t> </a:t>
            </a:r>
            <a:r>
              <a:rPr lang="cs-CZ" sz="1800" dirty="0"/>
              <a:t>(také londýnský) smog vzniká v oblastech spalování paliv (zvláště tuhých) s vyššími obsahy </a:t>
            </a:r>
            <a:r>
              <a:rPr lang="cs-CZ" sz="1800" dirty="0" smtClean="0"/>
              <a:t>síry (lokální topeniště), </a:t>
            </a:r>
            <a:r>
              <a:rPr lang="cs-CZ" sz="1800" dirty="0"/>
              <a:t>kdy spaliny jsou nízkými komíny rozptylovány do nízké nadzemní vrstvy. Popílek </a:t>
            </a:r>
            <a:r>
              <a:rPr lang="cs-CZ" sz="1800" dirty="0" smtClean="0"/>
              <a:t>a </a:t>
            </a:r>
            <a:r>
              <a:rPr lang="cs-CZ" sz="1800" dirty="0"/>
              <a:t>saze</a:t>
            </a:r>
            <a:r>
              <a:rPr lang="cs-CZ" sz="1800" dirty="0" smtClean="0"/>
              <a:t>, </a:t>
            </a:r>
            <a:r>
              <a:rPr lang="cs-CZ" sz="1800" dirty="0"/>
              <a:t>působí katalyticky na oxidaci </a:t>
            </a:r>
            <a:r>
              <a:rPr lang="cs-CZ" sz="1800" dirty="0" err="1"/>
              <a:t>SO</a:t>
            </a:r>
            <a:r>
              <a:rPr lang="cs-CZ" sz="1800" baseline="-25000" dirty="0" err="1"/>
              <a:t>2</a:t>
            </a:r>
            <a:r>
              <a:rPr lang="cs-CZ" sz="1800" dirty="0"/>
              <a:t> na kyselinu sírovou. Tato se rozpouští v mlze a činí ji tak vysoce kyselou a </a:t>
            </a:r>
            <a:r>
              <a:rPr lang="cs-CZ" sz="1800" dirty="0" smtClean="0"/>
              <a:t>agresivní.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 err="1" smtClean="0"/>
              <a:t>Fotosmog</a:t>
            </a:r>
            <a:r>
              <a:rPr lang="cs-CZ" sz="1800" dirty="0" smtClean="0"/>
              <a:t> </a:t>
            </a:r>
            <a:r>
              <a:rPr lang="cs-CZ" sz="1800" dirty="0"/>
              <a:t>(smog Los </a:t>
            </a:r>
            <a:r>
              <a:rPr lang="cs-CZ" sz="1800" dirty="0" err="1"/>
              <a:t>Angeleského</a:t>
            </a:r>
            <a:r>
              <a:rPr lang="cs-CZ" sz="1800" dirty="0"/>
              <a:t> typu) vzniká při inverzních stavech </a:t>
            </a:r>
            <a:r>
              <a:rPr lang="cs-CZ" sz="1800" dirty="0" smtClean="0"/>
              <a:t>v </a:t>
            </a:r>
            <a:r>
              <a:rPr lang="cs-CZ" sz="1800" dirty="0"/>
              <a:t>oblastech s vysokou hustotou automobilového provozu. </a:t>
            </a:r>
            <a:r>
              <a:rPr lang="cs-CZ" sz="1800" dirty="0" smtClean="0"/>
              <a:t>Z </a:t>
            </a:r>
            <a:r>
              <a:rPr lang="cs-CZ" sz="1800" dirty="0"/>
              <a:t>výfukových </a:t>
            </a:r>
            <a:r>
              <a:rPr lang="cs-CZ" sz="1800" dirty="0" smtClean="0"/>
              <a:t>plynů </a:t>
            </a:r>
            <a:r>
              <a:rPr lang="cs-CZ" sz="1800" dirty="0"/>
              <a:t>obsažené </a:t>
            </a:r>
            <a:r>
              <a:rPr lang="cs-CZ" sz="1800" dirty="0" err="1"/>
              <a:t>NOx</a:t>
            </a:r>
            <a:r>
              <a:rPr lang="cs-CZ" sz="1800" dirty="0"/>
              <a:t>, uhlovodíky a aromáty </a:t>
            </a:r>
            <a:r>
              <a:rPr lang="cs-CZ" sz="1800" dirty="0" err="1"/>
              <a:t>fotooxidačními</a:t>
            </a:r>
            <a:r>
              <a:rPr lang="cs-CZ" sz="1800" dirty="0"/>
              <a:t> reakcemi vytvářejí </a:t>
            </a:r>
            <a:r>
              <a:rPr lang="cs-CZ" sz="1800" dirty="0" smtClean="0"/>
              <a:t>agresivní, </a:t>
            </a:r>
            <a:r>
              <a:rPr lang="cs-CZ" sz="1800" dirty="0"/>
              <a:t>které způsobují pálení očí, bolesti hlavy poškození flory atd. 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0397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např.: vznik formaldehydu</a:t>
            </a:r>
          </a:p>
          <a:p>
            <a:pPr marL="0" indent="0">
              <a:buNone/>
            </a:pPr>
            <a:r>
              <a:rPr lang="pt-BR" sz="2400" dirty="0"/>
              <a:t>C</a:t>
            </a:r>
            <a:r>
              <a:rPr lang="pt-BR" sz="2400" baseline="-25000" dirty="0"/>
              <a:t>3</a:t>
            </a:r>
            <a:r>
              <a:rPr lang="pt-BR" sz="2400" dirty="0"/>
              <a:t>H</a:t>
            </a:r>
            <a:r>
              <a:rPr lang="pt-BR" sz="2400" baseline="-25000" dirty="0"/>
              <a:t>6</a:t>
            </a:r>
            <a:r>
              <a:rPr lang="pt-BR" sz="2400" dirty="0"/>
              <a:t> + 2 O</a:t>
            </a:r>
            <a:r>
              <a:rPr lang="pt-BR" sz="2400" baseline="-25000" dirty="0"/>
              <a:t>2</a:t>
            </a:r>
            <a:r>
              <a:rPr lang="pt-BR" sz="2400" dirty="0"/>
              <a:t> + 2 NO </a:t>
            </a:r>
            <a:r>
              <a:rPr lang="pt-BR" sz="2400" dirty="0">
                <a:latin typeface="Times New Roman"/>
                <a:cs typeface="Times New Roman"/>
              </a:rPr>
              <a:t>→</a:t>
            </a:r>
            <a:r>
              <a:rPr lang="pt-BR" sz="2400" dirty="0" smtClean="0"/>
              <a:t> </a:t>
            </a:r>
            <a:r>
              <a:rPr lang="pt-BR" sz="2400" dirty="0"/>
              <a:t>CH</a:t>
            </a:r>
            <a:r>
              <a:rPr lang="pt-BR" sz="2400" baseline="-25000" dirty="0"/>
              <a:t>3</a:t>
            </a:r>
            <a:r>
              <a:rPr lang="pt-BR" sz="2400" dirty="0"/>
              <a:t>CHO + HCHO + 2 </a:t>
            </a:r>
            <a:r>
              <a:rPr lang="pt-BR" sz="2400" dirty="0" smtClean="0"/>
              <a:t>NO</a:t>
            </a:r>
            <a:r>
              <a:rPr lang="pt-BR" sz="2400" baseline="-25000" dirty="0" smtClean="0"/>
              <a:t>2</a:t>
            </a:r>
            <a:endParaRPr lang="cs-CZ" sz="2400" baseline="-25000" dirty="0" smtClean="0"/>
          </a:p>
          <a:p>
            <a:pPr marL="0" indent="0">
              <a:buNone/>
            </a:pPr>
            <a:endParaRPr lang="cs-CZ" sz="2400" baseline="-25000" dirty="0"/>
          </a:p>
          <a:p>
            <a:pPr marL="0" indent="0">
              <a:buNone/>
            </a:pPr>
            <a:r>
              <a:rPr lang="cs-CZ" sz="2400" dirty="0"/>
              <a:t>Z </a:t>
            </a:r>
            <a:r>
              <a:rPr lang="cs-CZ" sz="2400" dirty="0" smtClean="0"/>
              <a:t>řady </a:t>
            </a:r>
            <a:r>
              <a:rPr lang="cs-CZ" sz="2400" dirty="0"/>
              <a:t>různých reakcí neprobíhají všechny stejnou intenzitou, záleží na klimatických podmínkách a denní době. Ráno účinkem světla se štěpí ve vzduchu přítomný ozón, vznikají radikály </a:t>
            </a:r>
            <a:r>
              <a:rPr lang="cs-CZ" sz="2400" dirty="0" smtClean="0"/>
              <a:t>OH˙ </a:t>
            </a:r>
            <a:r>
              <a:rPr lang="cs-CZ" sz="2400" dirty="0"/>
              <a:t>a reagují s uhlovodíky. Současně vznikající </a:t>
            </a:r>
            <a:r>
              <a:rPr lang="cs-CZ" sz="2400" dirty="0" err="1" smtClean="0"/>
              <a:t>HO</a:t>
            </a:r>
            <a:r>
              <a:rPr lang="cs-CZ" sz="2400" baseline="-25000" dirty="0" err="1" smtClean="0"/>
              <a:t>2</a:t>
            </a:r>
            <a:r>
              <a:rPr lang="cs-CZ" sz="2400" dirty="0"/>
              <a:t> ˙</a:t>
            </a:r>
            <a:r>
              <a:rPr lang="cs-CZ" sz="2400" dirty="0" smtClean="0"/>
              <a:t> </a:t>
            </a:r>
            <a:r>
              <a:rPr lang="cs-CZ" sz="2400" dirty="0"/>
              <a:t>oxiduje NO a obnovuje tak </a:t>
            </a:r>
            <a:r>
              <a:rPr lang="cs-CZ" sz="2400" dirty="0" smtClean="0"/>
              <a:t>OH</a:t>
            </a:r>
            <a:r>
              <a:rPr lang="cs-CZ" sz="2400" dirty="0"/>
              <a:t> </a:t>
            </a:r>
            <a:r>
              <a:rPr lang="cs-CZ" sz="2400" dirty="0" smtClean="0"/>
              <a:t>˙. </a:t>
            </a:r>
            <a:r>
              <a:rPr lang="cs-CZ" sz="2400" dirty="0"/>
              <a:t>V poledne, kdy je NO z větší části zoxidovaný na </a:t>
            </a:r>
            <a:r>
              <a:rPr lang="cs-CZ" sz="2400" dirty="0" err="1"/>
              <a:t>NO</a:t>
            </a:r>
            <a:r>
              <a:rPr lang="cs-CZ" sz="2400" baseline="-25000" dirty="0" err="1"/>
              <a:t>2</a:t>
            </a:r>
            <a:r>
              <a:rPr lang="cs-CZ" sz="2400" dirty="0"/>
              <a:t>, dosahuje koncentrace ozónu maxima a převládají reakce likvidující radikály (tvorba </a:t>
            </a:r>
            <a:r>
              <a:rPr lang="cs-CZ" sz="2400" dirty="0" err="1"/>
              <a:t>HNO</a:t>
            </a:r>
            <a:r>
              <a:rPr lang="cs-CZ" sz="2400" baseline="-25000" dirty="0" err="1"/>
              <a:t>3</a:t>
            </a:r>
            <a:r>
              <a:rPr lang="cs-CZ" sz="2400" dirty="0"/>
              <a:t>, </a:t>
            </a:r>
            <a:r>
              <a:rPr lang="cs-CZ" sz="2400" dirty="0" err="1"/>
              <a:t>peroxylnitráty</a:t>
            </a:r>
            <a:r>
              <a:rPr lang="cs-CZ" sz="2400" dirty="0"/>
              <a:t>). Večer, kdy je nízká koncentrace </a:t>
            </a:r>
            <a:r>
              <a:rPr lang="cs-CZ" sz="2400" dirty="0" err="1"/>
              <a:t>NO</a:t>
            </a:r>
            <a:r>
              <a:rPr lang="cs-CZ" sz="2400" baseline="-25000" dirty="0" err="1"/>
              <a:t>x</a:t>
            </a:r>
            <a:r>
              <a:rPr lang="cs-CZ" sz="2400" dirty="0"/>
              <a:t>, rekombinují radikály (vznik </a:t>
            </a:r>
            <a:r>
              <a:rPr lang="cs-CZ" sz="2400" dirty="0" err="1"/>
              <a:t>H</a:t>
            </a:r>
            <a:r>
              <a:rPr lang="cs-CZ" sz="2400" baseline="-25000" dirty="0" err="1"/>
              <a:t>2</a:t>
            </a:r>
            <a:r>
              <a:rPr lang="cs-CZ" sz="2400" dirty="0" err="1"/>
              <a:t>O</a:t>
            </a:r>
            <a:r>
              <a:rPr lang="cs-CZ" sz="2400" baseline="-25000" dirty="0" err="1"/>
              <a:t>2</a:t>
            </a:r>
            <a:r>
              <a:rPr lang="cs-CZ" sz="2400" dirty="0"/>
              <a:t> a organických kyselin).</a:t>
            </a:r>
          </a:p>
        </p:txBody>
      </p:sp>
    </p:spTree>
    <p:extLst>
      <p:ext uri="{BB962C8B-B14F-4D97-AF65-F5344CB8AC3E}">
        <p14:creationId xmlns:p14="http://schemas.microsoft.com/office/powerpoint/2010/main" val="25820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Základní </a:t>
            </a:r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Ovzduším</a:t>
            </a:r>
            <a:r>
              <a:rPr lang="cs-CZ" dirty="0"/>
              <a:t> se obecně rozumí zemská atmosféra, vzdušný obal zeměkoule. </a:t>
            </a:r>
            <a:endParaRPr lang="cs-CZ" dirty="0" smtClean="0"/>
          </a:p>
          <a:p>
            <a:r>
              <a:rPr lang="cs-CZ" dirty="0" smtClean="0"/>
              <a:t>Hustota </a:t>
            </a:r>
            <a:r>
              <a:rPr lang="cs-CZ" dirty="0"/>
              <a:t>vzduchu se vzdáleností od zemského povrchu klesá, ve vrstvě do výše 48 km je obsaženo cca 99,9% celkového </a:t>
            </a:r>
            <a:r>
              <a:rPr lang="cs-CZ" dirty="0" smtClean="0"/>
              <a:t>množství.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Vlivem </a:t>
            </a:r>
            <a:r>
              <a:rPr lang="cs-CZ" sz="2400" dirty="0"/>
              <a:t>lidské činnosti a přírodních pochodů </a:t>
            </a:r>
            <a:r>
              <a:rPr lang="cs-CZ" sz="2400" dirty="0" smtClean="0"/>
              <a:t>se složení neustále </a:t>
            </a:r>
            <a:r>
              <a:rPr lang="cs-CZ" sz="2400" dirty="0"/>
              <a:t>mění. Prakticky stálé zůstávají jen koncentrace dvou hlavních složek - kyslíku a dusíku a koncentrace vzácných plynů</a:t>
            </a:r>
            <a:r>
              <a:rPr lang="cs-CZ" sz="2400" dirty="0" smtClean="0"/>
              <a:t>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7737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Omezování znečištění atmosféry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Zvyšování účinnosti, snižování spotřeby… - snižování celkové spotřeby paliv</a:t>
            </a:r>
            <a:endParaRPr lang="cs-CZ" sz="2800" dirty="0"/>
          </a:p>
          <a:p>
            <a:r>
              <a:rPr lang="cs-CZ" sz="2800" dirty="0" err="1" smtClean="0"/>
              <a:t>BAT</a:t>
            </a:r>
            <a:r>
              <a:rPr lang="cs-CZ" sz="2800" dirty="0" smtClean="0"/>
              <a:t> </a:t>
            </a:r>
            <a:r>
              <a:rPr lang="cs-CZ" sz="2800" dirty="0"/>
              <a:t>– </a:t>
            </a:r>
            <a:r>
              <a:rPr lang="cs-CZ" sz="2800" dirty="0" err="1"/>
              <a:t>best</a:t>
            </a:r>
            <a:r>
              <a:rPr lang="cs-CZ" sz="2800" dirty="0"/>
              <a:t> </a:t>
            </a:r>
            <a:r>
              <a:rPr lang="cs-CZ" sz="2800" dirty="0" err="1"/>
              <a:t>available</a:t>
            </a:r>
            <a:r>
              <a:rPr lang="cs-CZ" sz="2800" dirty="0"/>
              <a:t> </a:t>
            </a:r>
            <a:r>
              <a:rPr lang="cs-CZ" sz="2800" dirty="0" smtClean="0"/>
              <a:t>technology – „nejlepší dostupné techniky“</a:t>
            </a:r>
            <a:endParaRPr lang="cs-CZ" sz="2800" dirty="0"/>
          </a:p>
          <a:p>
            <a:r>
              <a:rPr lang="cs-CZ" sz="2800" dirty="0" smtClean="0"/>
              <a:t>použití kvalitnějších paliv (používání </a:t>
            </a:r>
            <a:r>
              <a:rPr lang="cs-CZ" sz="2800" dirty="0"/>
              <a:t>paliv s nízkým obsahem </a:t>
            </a:r>
            <a:r>
              <a:rPr lang="cs-CZ" sz="2800" dirty="0" smtClean="0"/>
              <a:t>síry...)</a:t>
            </a:r>
          </a:p>
          <a:p>
            <a:r>
              <a:rPr lang="cs-CZ" sz="2800" dirty="0" smtClean="0"/>
              <a:t>náhrada freonů (ochrana ozonové vrstvy)</a:t>
            </a:r>
            <a:endParaRPr lang="cs-CZ" sz="2800" dirty="0"/>
          </a:p>
          <a:p>
            <a:r>
              <a:rPr lang="cs-CZ" sz="2800" dirty="0" smtClean="0"/>
              <a:t>úprava paliv (snížení obsahu škodlivin) </a:t>
            </a:r>
          </a:p>
          <a:p>
            <a:r>
              <a:rPr lang="cs-CZ" sz="2800" dirty="0" smtClean="0"/>
              <a:t>odstraňovaní škodlivin ze spalin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5308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184" y="274638"/>
            <a:ext cx="8507288" cy="1143000"/>
          </a:xfrm>
        </p:spPr>
        <p:txBody>
          <a:bodyPr/>
          <a:lstStyle/>
          <a:p>
            <a:r>
              <a:rPr lang="cs-CZ" dirty="0"/>
              <a:t> Základní </a:t>
            </a:r>
            <a:r>
              <a:rPr lang="cs-CZ" dirty="0" smtClean="0"/>
              <a:t>pojmy – zákon 86/2002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Znečišťování </a:t>
            </a:r>
            <a:r>
              <a:rPr lang="cs-CZ" sz="2800" b="1" dirty="0"/>
              <a:t>ovzduší </a:t>
            </a:r>
            <a:r>
              <a:rPr lang="cs-CZ" sz="2800" b="1" dirty="0" smtClean="0"/>
              <a:t>- </a:t>
            </a:r>
            <a:r>
              <a:rPr lang="cs-CZ" sz="2800" dirty="0" smtClean="0"/>
              <a:t>vnášení </a:t>
            </a:r>
            <a:r>
              <a:rPr lang="cs-CZ" sz="2800" dirty="0"/>
              <a:t>jedné nebo více znečišťujících látek do ovzduší v důsledku lidské činnosti vyjádřené v jednotkách hmotnosti za jednotku </a:t>
            </a:r>
            <a:r>
              <a:rPr lang="cs-CZ" sz="2800" dirty="0" smtClean="0"/>
              <a:t>času</a:t>
            </a:r>
          </a:p>
          <a:p>
            <a:r>
              <a:rPr lang="cs-CZ" sz="2800" b="1" dirty="0" smtClean="0"/>
              <a:t>Vypouštění</a:t>
            </a:r>
            <a:r>
              <a:rPr lang="cs-CZ" sz="2800" dirty="0" smtClean="0"/>
              <a:t> </a:t>
            </a:r>
            <a:r>
              <a:rPr lang="cs-CZ" sz="2800" dirty="0"/>
              <a:t>nebo </a:t>
            </a:r>
            <a:r>
              <a:rPr lang="cs-CZ" sz="2800" b="1" dirty="0"/>
              <a:t>vnášení</a:t>
            </a:r>
            <a:r>
              <a:rPr lang="cs-CZ" sz="2800" dirty="0"/>
              <a:t> do atmosféry (</a:t>
            </a:r>
            <a:r>
              <a:rPr lang="cs-CZ" sz="2800" b="1" dirty="0"/>
              <a:t>emisi</a:t>
            </a:r>
            <a:r>
              <a:rPr lang="cs-CZ" sz="2800" dirty="0"/>
              <a:t>) </a:t>
            </a:r>
            <a:r>
              <a:rPr lang="cs-CZ" sz="2800" dirty="0" smtClean="0"/>
              <a:t>znečišťujících </a:t>
            </a:r>
            <a:r>
              <a:rPr lang="cs-CZ" sz="2800" dirty="0"/>
              <a:t>látek </a:t>
            </a:r>
            <a:r>
              <a:rPr lang="cs-CZ" sz="2800" dirty="0" smtClean="0"/>
              <a:t>- znečišťování </a:t>
            </a:r>
            <a:r>
              <a:rPr lang="cs-CZ" sz="2800" dirty="0"/>
              <a:t>ovzduší. </a:t>
            </a:r>
            <a:endParaRPr lang="cs-CZ" sz="2800" dirty="0" smtClean="0"/>
          </a:p>
          <a:p>
            <a:r>
              <a:rPr lang="cs-CZ" sz="2800" b="1" dirty="0" smtClean="0"/>
              <a:t>Znečištění ovzduší </a:t>
            </a:r>
            <a:r>
              <a:rPr lang="cs-CZ" sz="2800" dirty="0" smtClean="0"/>
              <a:t>- přítomnost - (</a:t>
            </a:r>
            <a:r>
              <a:rPr lang="cs-CZ" sz="2800" b="1" dirty="0" smtClean="0"/>
              <a:t>imise</a:t>
            </a:r>
            <a:r>
              <a:rPr lang="cs-CZ" sz="2800" dirty="0" smtClean="0"/>
              <a:t>) </a:t>
            </a:r>
            <a:r>
              <a:rPr lang="cs-CZ" sz="2800" dirty="0"/>
              <a:t>těchto látek v ovzduší v takové míře a době trvání, při nichž mohou nepříznivě ovlivňovat životní prostředí.</a:t>
            </a:r>
          </a:p>
        </p:txBody>
      </p:sp>
    </p:spTree>
    <p:extLst>
      <p:ext uri="{BB962C8B-B14F-4D97-AF65-F5344CB8AC3E}">
        <p14:creationId xmlns:p14="http://schemas.microsoft.com/office/powerpoint/2010/main" val="121034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dirty="0" smtClean="0"/>
              <a:t>V obecném </a:t>
            </a:r>
            <a:r>
              <a:rPr lang="cs-CZ" sz="2200" dirty="0"/>
              <a:t>slova smyslu se do pojmu znečišťování ovzduší zahrnuje </a:t>
            </a:r>
            <a:r>
              <a:rPr lang="cs-CZ" sz="2200" dirty="0" smtClean="0"/>
              <a:t>řada činností - od vypouštění </a:t>
            </a:r>
            <a:r>
              <a:rPr lang="cs-CZ" sz="2200" dirty="0"/>
              <a:t>hmotných látek přes emise škodlivého elektromagnetického záření až po hluk, teplo a další</a:t>
            </a:r>
            <a:r>
              <a:rPr lang="cs-CZ" sz="2200" dirty="0" smtClean="0"/>
              <a:t>.</a:t>
            </a:r>
          </a:p>
          <a:p>
            <a:r>
              <a:rPr lang="cs-CZ" sz="2200" dirty="0"/>
              <a:t>V užším slova </a:t>
            </a:r>
            <a:r>
              <a:rPr lang="cs-CZ" sz="2200" dirty="0" smtClean="0"/>
              <a:t>smyslu se znečišťováním </a:t>
            </a:r>
            <a:r>
              <a:rPr lang="cs-CZ" sz="2200" dirty="0"/>
              <a:t>ovzduší </a:t>
            </a:r>
            <a:r>
              <a:rPr lang="cs-CZ" sz="2200" b="1" dirty="0"/>
              <a:t>rozumí vypouštění hmotných látek tuhého, kapalného nebo plynného skupenství do ovzduší</a:t>
            </a:r>
            <a:r>
              <a:rPr lang="cs-CZ" sz="2200" dirty="0"/>
              <a:t>, které buď přímo nebo po chemických změnách v atmosféře, případně na základě spolupůsobení s jinou látkou negativně ovlivňují životní prostředí</a:t>
            </a:r>
            <a:r>
              <a:rPr lang="cs-CZ" sz="2200" dirty="0" smtClean="0"/>
              <a:t>.</a:t>
            </a:r>
            <a:endParaRPr lang="cs-CZ" sz="2200" dirty="0"/>
          </a:p>
          <a:p>
            <a:r>
              <a:rPr lang="cs-CZ" sz="2200" dirty="0"/>
              <a:t>Znečišťování ovzduší </a:t>
            </a:r>
            <a:r>
              <a:rPr lang="cs-CZ" sz="2200" dirty="0" smtClean="0"/>
              <a:t>- primární </a:t>
            </a:r>
            <a:r>
              <a:rPr lang="cs-CZ" sz="2200" dirty="0"/>
              <a:t>a </a:t>
            </a:r>
            <a:r>
              <a:rPr lang="cs-CZ" sz="2200" dirty="0" smtClean="0"/>
              <a:t>sekundární</a:t>
            </a:r>
          </a:p>
          <a:p>
            <a:r>
              <a:rPr lang="cs-CZ" sz="2200" b="1" dirty="0" smtClean="0"/>
              <a:t>Primární</a:t>
            </a:r>
            <a:r>
              <a:rPr lang="cs-CZ" sz="2200" dirty="0" smtClean="0"/>
              <a:t> </a:t>
            </a:r>
            <a:r>
              <a:rPr lang="cs-CZ" sz="2200" b="1" dirty="0" smtClean="0"/>
              <a:t>znečištění</a:t>
            </a:r>
            <a:r>
              <a:rPr lang="cs-CZ" sz="2200" dirty="0" smtClean="0"/>
              <a:t> - emise </a:t>
            </a:r>
            <a:r>
              <a:rPr lang="cs-CZ" sz="2200" dirty="0"/>
              <a:t>při vstupu do </a:t>
            </a:r>
            <a:r>
              <a:rPr lang="cs-CZ" sz="2200" dirty="0" smtClean="0"/>
              <a:t>atmosféry</a:t>
            </a:r>
          </a:p>
          <a:p>
            <a:r>
              <a:rPr lang="cs-CZ" sz="2200" b="1" dirty="0" smtClean="0"/>
              <a:t>Sekundární znečištění </a:t>
            </a:r>
            <a:r>
              <a:rPr lang="cs-CZ" sz="2200" dirty="0" smtClean="0"/>
              <a:t>- </a:t>
            </a:r>
            <a:r>
              <a:rPr lang="cs-CZ" sz="2200" dirty="0"/>
              <a:t>produkty chemických změn, jimž podléhá většina škodlivin během setrvání v atmosféře.</a:t>
            </a:r>
          </a:p>
        </p:txBody>
      </p:sp>
    </p:spTree>
    <p:extLst>
      <p:ext uri="{BB962C8B-B14F-4D97-AF65-F5344CB8AC3E}">
        <p14:creationId xmlns:p14="http://schemas.microsoft.com/office/powerpoint/2010/main" val="4049306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b="1" dirty="0" smtClean="0"/>
              <a:t>Legislativa </a:t>
            </a:r>
            <a:r>
              <a:rPr lang="cs-CZ" sz="2200" b="1" dirty="0"/>
              <a:t>ochrany </a:t>
            </a:r>
            <a:r>
              <a:rPr lang="cs-CZ" sz="2200" b="1" dirty="0" smtClean="0"/>
              <a:t>ovzduší</a:t>
            </a:r>
          </a:p>
          <a:p>
            <a:r>
              <a:rPr lang="cs-CZ" sz="2200" b="1" dirty="0"/>
              <a:t>Emisní limit </a:t>
            </a:r>
            <a:r>
              <a:rPr lang="cs-CZ" sz="2200" dirty="0"/>
              <a:t>je nejvyšší přípustné množství znečišťující látky vypouštěné do ovzduší ze zdroje znečišťování, vyjádřené jako koncentrace znečišťující látky v odpadních plynech, hmotnostní tok této látky, hmotnostní množství této látky vztažené na jednotku produkce nebo stupeň znečišťování ovzduší tímto zdrojem způsobovaný (tmavost kouře</a:t>
            </a:r>
            <a:r>
              <a:rPr lang="cs-CZ" sz="2200" dirty="0" smtClean="0"/>
              <a:t>).</a:t>
            </a:r>
            <a:endParaRPr lang="cs-CZ" sz="2200" dirty="0"/>
          </a:p>
          <a:p>
            <a:r>
              <a:rPr lang="cs-CZ" sz="2200" dirty="0"/>
              <a:t>Jako </a:t>
            </a:r>
            <a:r>
              <a:rPr lang="cs-CZ" sz="2200" b="1" dirty="0"/>
              <a:t>imisní limit </a:t>
            </a:r>
            <a:r>
              <a:rPr lang="cs-CZ" sz="2200" dirty="0"/>
              <a:t>se označuje nejvýše přípustná hmotnostní koncentrace znečišťující látky obsažená v ovzduší</a:t>
            </a:r>
            <a:r>
              <a:rPr lang="cs-CZ" sz="2200" dirty="0" smtClean="0"/>
              <a:t>.</a:t>
            </a:r>
            <a:endParaRPr lang="cs-CZ" sz="2200" dirty="0"/>
          </a:p>
          <a:p>
            <a:r>
              <a:rPr lang="cs-CZ" sz="2200" b="1" dirty="0"/>
              <a:t>Depoziční limit </a:t>
            </a:r>
            <a:r>
              <a:rPr lang="cs-CZ" sz="2200" dirty="0"/>
              <a:t>je nejvýše přípustné množství znečišťující látky usazené po dopadu na jednotku plochy zemského povrchu za jednotku času. Úplatu za znečišťování ovzduší tvoří základní sazba a přirážka, která se platí při překročení emisního limitu</a:t>
            </a:r>
            <a:r>
              <a:rPr lang="cs-CZ" sz="2200" dirty="0" smtClean="0"/>
              <a:t>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8903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inspekce životního </a:t>
            </a:r>
            <a:r>
              <a:rPr lang="cs-CZ" dirty="0" smtClean="0"/>
              <a:t>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Česká </a:t>
            </a:r>
            <a:r>
              <a:rPr lang="cs-CZ" sz="2000" dirty="0"/>
              <a:t>inspekce životního prostředí </a:t>
            </a:r>
            <a:r>
              <a:rPr lang="cs-CZ" sz="2000" dirty="0" smtClean="0"/>
              <a:t>(</a:t>
            </a:r>
            <a:r>
              <a:rPr lang="cs-CZ" sz="2000" dirty="0" err="1" smtClean="0"/>
              <a:t>ČIŽP</a:t>
            </a:r>
            <a:r>
              <a:rPr lang="cs-CZ" sz="2000" dirty="0" smtClean="0"/>
              <a:t>) a její divize </a:t>
            </a:r>
            <a:r>
              <a:rPr lang="cs-CZ" sz="2000" dirty="0"/>
              <a:t>ochrany ovzduší </a:t>
            </a:r>
            <a:r>
              <a:rPr lang="cs-CZ" sz="2000" dirty="0" smtClean="0"/>
              <a:t>je </a:t>
            </a:r>
            <a:r>
              <a:rPr lang="cs-CZ" sz="2000" dirty="0"/>
              <a:t>zřízena jako výkonný odborný a kontrolní orgán </a:t>
            </a:r>
            <a:r>
              <a:rPr lang="cs-CZ" sz="2000" dirty="0" smtClean="0"/>
              <a:t>ministerstva životního prostředí.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Hlavní </a:t>
            </a:r>
            <a:r>
              <a:rPr lang="cs-CZ" sz="2000" dirty="0"/>
              <a:t>oblast její působnosti je dohled a kontrola zdrojů znečištění.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kontroluje (</a:t>
            </a:r>
            <a:r>
              <a:rPr lang="cs-CZ" sz="2000" dirty="0" err="1" smtClean="0"/>
              <a:t>m.j</a:t>
            </a:r>
            <a:r>
              <a:rPr lang="cs-CZ" sz="2000" dirty="0" smtClean="0"/>
              <a:t>.) </a:t>
            </a:r>
            <a:r>
              <a:rPr lang="cs-CZ" sz="2000" dirty="0"/>
              <a:t>- dodržování emisních limitů u velkých a středních zdrojů </a:t>
            </a:r>
            <a:r>
              <a:rPr lang="cs-CZ" sz="2000" dirty="0" smtClean="0"/>
              <a:t>znečišťování, řádné </a:t>
            </a:r>
            <a:r>
              <a:rPr lang="cs-CZ" sz="2000" dirty="0"/>
              <a:t>vedení provozní evidence u zdrojů znečišťování a správnost evidovaných </a:t>
            </a:r>
            <a:r>
              <a:rPr lang="cs-CZ" sz="2000" dirty="0" smtClean="0"/>
              <a:t>údajů, dodržování </a:t>
            </a:r>
            <a:r>
              <a:rPr lang="cs-CZ" sz="2000" dirty="0"/>
              <a:t>regulačních řádů pro provoz zdrojů </a:t>
            </a:r>
            <a:r>
              <a:rPr lang="cs-CZ" sz="2000" dirty="0" smtClean="0"/>
              <a:t>znečišťování. Provádí řadu dalších činností, zejména: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rozhoduje o výši poplatků za znečišťování ovzduší u velkých </a:t>
            </a:r>
            <a:r>
              <a:rPr lang="cs-CZ" sz="2000" dirty="0" smtClean="0"/>
              <a:t>zdrojů</a:t>
            </a:r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schvaluje užívání nových technologií, výrobků a zařízení sloužících k ochraně </a:t>
            </a:r>
            <a:r>
              <a:rPr lang="cs-CZ" sz="2000" dirty="0" smtClean="0"/>
              <a:t>ovzduší</a:t>
            </a:r>
          </a:p>
        </p:txBody>
      </p:sp>
    </p:spTree>
    <p:extLst>
      <p:ext uri="{BB962C8B-B14F-4D97-AF65-F5344CB8AC3E}">
        <p14:creationId xmlns:p14="http://schemas.microsoft.com/office/powerpoint/2010/main" val="146935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inspekce životního </a:t>
            </a:r>
            <a:r>
              <a:rPr lang="cs-CZ" dirty="0" smtClean="0"/>
              <a:t>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ukládá provozovatelům velkých a středních zdrojů znečišťování, kteří neplní povinnosti při ochraně ovzduší, opatření ke zjednání nápravy, včetně zastavení nebo omezení provozu zdroje znečišťování 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ukládá provozovatelům velkých a středních zdrojů znečišťování a výrobcům nebo dovozcům mobilních zdrojů pokuty za porušení stanovených povinností 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stanoví emisní limity pro stávající velké a střední zdroje znečišťování a dobu, během které musí být dosažena hodnota emisního limitu stanoveného pro nové zdroje znečišťování - uděluje oprávnění právnickým i fyzickým osobám k provádění autorizovaného měření emisí a imisí a kontroluje správnost jejich </a:t>
            </a:r>
            <a:r>
              <a:rPr lang="cs-CZ" sz="2000" dirty="0" smtClean="0"/>
              <a:t>výsledků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41591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znečištění a znečišťování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Vyjádření </a:t>
            </a:r>
            <a:r>
              <a:rPr lang="cs-CZ" sz="2000" b="1" dirty="0"/>
              <a:t>míry znečišťování ovzduší a určování emisních </a:t>
            </a:r>
            <a:r>
              <a:rPr lang="cs-CZ" sz="2000" b="1" dirty="0" smtClean="0"/>
              <a:t>limitů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 smtClean="0"/>
              <a:t>hmotnostní </a:t>
            </a:r>
            <a:r>
              <a:rPr lang="cs-CZ" sz="2000" b="1" dirty="0"/>
              <a:t>koncentrace emisí</a:t>
            </a:r>
            <a:r>
              <a:rPr lang="cs-CZ" sz="2000" dirty="0"/>
              <a:t> je hmotnost znečišťující látky na jednotku objemu </a:t>
            </a:r>
            <a:r>
              <a:rPr lang="cs-CZ" sz="2000" dirty="0" smtClean="0"/>
              <a:t>plynu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b="1" dirty="0" smtClean="0"/>
              <a:t>hmotnostní </a:t>
            </a:r>
            <a:r>
              <a:rPr lang="cs-CZ" sz="2000" b="1" dirty="0"/>
              <a:t>tok emise</a:t>
            </a:r>
            <a:r>
              <a:rPr lang="cs-CZ" sz="2000" dirty="0"/>
              <a:t> je hmotnost znečišťující látky vypouštěné ze zdroje, vztažená na jednotku času.</a:t>
            </a:r>
          </a:p>
          <a:p>
            <a:r>
              <a:rPr lang="cs-CZ" sz="2000" b="1" dirty="0" smtClean="0"/>
              <a:t>emisní </a:t>
            </a:r>
            <a:r>
              <a:rPr lang="cs-CZ" sz="2000" b="1" dirty="0"/>
              <a:t>faktor</a:t>
            </a:r>
            <a:r>
              <a:rPr lang="cs-CZ" sz="2000" dirty="0"/>
              <a:t> je poměr hmotnosti znečišťující látky, vypouštěné ze zdroje, k jednotce množství výrobku, polotovaru nebo suroviny dané výrobní technologie.</a:t>
            </a:r>
          </a:p>
          <a:p>
            <a:r>
              <a:rPr lang="cs-CZ" sz="2000" b="1" dirty="0" smtClean="0"/>
              <a:t>tmavost </a:t>
            </a:r>
            <a:r>
              <a:rPr lang="cs-CZ" sz="2000" b="1" dirty="0"/>
              <a:t>kouře</a:t>
            </a:r>
            <a:r>
              <a:rPr lang="cs-CZ" sz="2000" dirty="0"/>
              <a:t> je optická vlastnost kouře, vyvolaná pohlcením světla v kouřové vlečce vystupující z komína.</a:t>
            </a:r>
          </a:p>
        </p:txBody>
      </p:sp>
    </p:spTree>
    <p:extLst>
      <p:ext uri="{BB962C8B-B14F-4D97-AF65-F5344CB8AC3E}">
        <p14:creationId xmlns:p14="http://schemas.microsoft.com/office/powerpoint/2010/main" val="2241000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/>
          <a:lstStyle/>
          <a:p>
            <a:r>
              <a:rPr lang="cs-CZ" dirty="0" smtClean="0"/>
              <a:t>Základní povinnosti všech – ze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stručně</a:t>
            </a:r>
          </a:p>
          <a:p>
            <a:pPr marL="0" indent="0">
              <a:buNone/>
            </a:pPr>
            <a:r>
              <a:rPr lang="cs-CZ" sz="2000" b="1" dirty="0" smtClean="0"/>
              <a:t>Každý</a:t>
            </a:r>
            <a:r>
              <a:rPr lang="cs-CZ" sz="2000" dirty="0" smtClean="0"/>
              <a:t> </a:t>
            </a:r>
            <a:r>
              <a:rPr lang="cs-CZ" sz="2000" dirty="0"/>
              <a:t>je povinen omezovat a předcházet znečišťování ovzduší a snižovat množství jím vypouštěných znečišťujících </a:t>
            </a:r>
            <a:r>
              <a:rPr lang="cs-CZ" sz="2000" dirty="0" smtClean="0"/>
              <a:t>látek..</a:t>
            </a:r>
          </a:p>
          <a:p>
            <a:pPr marL="0" indent="0">
              <a:buNone/>
            </a:pPr>
            <a:r>
              <a:rPr lang="cs-CZ" sz="2000" b="1" dirty="0"/>
              <a:t>Veškerá paliva</a:t>
            </a:r>
            <a:r>
              <a:rPr lang="cs-CZ" sz="2000" dirty="0"/>
              <a:t> lze vyrábět, </a:t>
            </a:r>
            <a:r>
              <a:rPr lang="cs-CZ" sz="2000" dirty="0" smtClean="0"/>
              <a:t>skladovat.. </a:t>
            </a:r>
            <a:r>
              <a:rPr lang="cs-CZ" sz="2000" dirty="0"/>
              <a:t>a používat jen v souladu </a:t>
            </a:r>
            <a:r>
              <a:rPr lang="cs-CZ" sz="2000" dirty="0" smtClean="0"/>
              <a:t>... s </a:t>
            </a:r>
            <a:r>
              <a:rPr lang="cs-CZ" sz="2000" dirty="0"/>
              <a:t>tímto </a:t>
            </a:r>
            <a:r>
              <a:rPr lang="cs-CZ" sz="2000" dirty="0" smtClean="0"/>
              <a:t>zákonem... </a:t>
            </a:r>
            <a:r>
              <a:rPr lang="cs-CZ" sz="2000" dirty="0"/>
              <a:t>Jako palivo nelze použít odpad podle zákona o odpadech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b="1" dirty="0" smtClean="0"/>
              <a:t>Spalování </a:t>
            </a:r>
            <a:r>
              <a:rPr lang="cs-CZ" sz="2000" b="1" dirty="0"/>
              <a:t>látek</a:t>
            </a:r>
            <a:r>
              <a:rPr lang="cs-CZ" sz="2000" dirty="0"/>
              <a:t> ve zdrojích </a:t>
            </a:r>
            <a:r>
              <a:rPr lang="cs-CZ" sz="2000" dirty="0" smtClean="0"/>
              <a:t>znečišťování.., </a:t>
            </a:r>
            <a:r>
              <a:rPr lang="cs-CZ" sz="2000" dirty="0"/>
              <a:t>které nejsou palivy určenými výrobci jejich </a:t>
            </a:r>
            <a:r>
              <a:rPr lang="cs-CZ" sz="2000" dirty="0" smtClean="0"/>
              <a:t>zařízení..., </a:t>
            </a:r>
            <a:r>
              <a:rPr lang="cs-CZ" sz="2000" dirty="0"/>
              <a:t>je </a:t>
            </a:r>
            <a:r>
              <a:rPr lang="cs-CZ" sz="2000" dirty="0" smtClean="0"/>
              <a:t>zakázáno.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V otevřených ohništích</a:t>
            </a:r>
            <a:r>
              <a:rPr lang="cs-CZ" sz="2000" dirty="0"/>
              <a:t>, zahradních </a:t>
            </a:r>
            <a:r>
              <a:rPr lang="cs-CZ" sz="2000" dirty="0" smtClean="0"/>
              <a:t>krbech... </a:t>
            </a:r>
            <a:r>
              <a:rPr lang="cs-CZ" sz="2000" dirty="0"/>
              <a:t>lze spalovat jen dřevo, dřevěné uhlí, suché rostlinné materiály a plynná paliva určená </a:t>
            </a:r>
            <a:r>
              <a:rPr lang="cs-CZ" sz="2000" dirty="0" smtClean="0"/>
              <a:t>výrobcem, ... </a:t>
            </a:r>
            <a:r>
              <a:rPr lang="cs-CZ" sz="2000" dirty="0"/>
              <a:t>Obec může obecně závaznou vyhláškou stanovit podmínky pro spalování rostlinných materiálů </a:t>
            </a:r>
            <a:r>
              <a:rPr lang="cs-CZ" sz="2000" dirty="0" smtClean="0"/>
              <a:t>nebo </a:t>
            </a:r>
            <a:r>
              <a:rPr lang="cs-CZ" sz="2000" dirty="0"/>
              <a:t>jejich spalování zakázat, pokud zajistí jiný způsob pro jejich </a:t>
            </a:r>
            <a:r>
              <a:rPr lang="cs-CZ" sz="2000" dirty="0" smtClean="0"/>
              <a:t>odstranění...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271258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lastní 1">
      <a:dk1>
        <a:sysClr val="windowText" lastClr="000000"/>
      </a:dk1>
      <a:lt1>
        <a:sysClr val="window" lastClr="FFFFFF"/>
      </a:lt1>
      <a:dk2>
        <a:srgbClr val="1C2D8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10348</TotalTime>
  <Words>1427</Words>
  <Application>Microsoft Office PowerPoint</Application>
  <PresentationFormat>Předvádění na obrazovce (4:3)</PresentationFormat>
  <Paragraphs>147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Ochrana ovzduší I</vt:lpstr>
      <vt:lpstr> Základní pojmy</vt:lpstr>
      <vt:lpstr> Základní pojmy – zákon 86/2002 Sb.</vt:lpstr>
      <vt:lpstr> Základní pojmy</vt:lpstr>
      <vt:lpstr> Základní pojmy</vt:lpstr>
      <vt:lpstr>Česká inspekce životního prostředí</vt:lpstr>
      <vt:lpstr>Česká inspekce životního prostředí</vt:lpstr>
      <vt:lpstr>Míra znečištění a znečišťování</vt:lpstr>
      <vt:lpstr>Základní povinnosti všech – ze zákona</vt:lpstr>
      <vt:lpstr>Kategorie a zařazování zdrojů znečišťování</vt:lpstr>
      <vt:lpstr>Zařazování spalovacích zdrojů</vt:lpstr>
      <vt:lpstr> Základy chemie atmosféry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Smog</vt:lpstr>
      <vt:lpstr>Prezentace aplikace PowerPoint</vt:lpstr>
      <vt:lpstr>Omezování znečištění atmosféry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inovovaného předmětu</dc:title>
  <dc:creator>Vladimír Kočí</dc:creator>
  <cp:lastModifiedBy>Brezina Milan</cp:lastModifiedBy>
  <cp:revision>287</cp:revision>
  <dcterms:created xsi:type="dcterms:W3CDTF">2012-05-03T05:54:43Z</dcterms:created>
  <dcterms:modified xsi:type="dcterms:W3CDTF">2013-05-30T05:49:31Z</dcterms:modified>
</cp:coreProperties>
</file>