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57" r:id="rId2"/>
    <p:sldId id="259" r:id="rId3"/>
    <p:sldId id="258" r:id="rId4"/>
    <p:sldId id="260" r:id="rId5"/>
    <p:sldId id="267" r:id="rId6"/>
    <p:sldId id="261" r:id="rId7"/>
    <p:sldId id="262" r:id="rId8"/>
    <p:sldId id="264" r:id="rId9"/>
    <p:sldId id="265" r:id="rId10"/>
    <p:sldId id="266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5" r:id="rId28"/>
    <p:sldId id="284" r:id="rId29"/>
    <p:sldId id="286" r:id="rId30"/>
    <p:sldId id="287" r:id="rId31"/>
    <p:sldId id="292" r:id="rId32"/>
    <p:sldId id="288" r:id="rId33"/>
    <p:sldId id="289" r:id="rId34"/>
    <p:sldId id="293" r:id="rId35"/>
    <p:sldId id="294" r:id="rId36"/>
    <p:sldId id="297" r:id="rId37"/>
    <p:sldId id="298" r:id="rId38"/>
    <p:sldId id="295" r:id="rId3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06" autoAdjust="0"/>
    <p:restoredTop sz="94660"/>
  </p:normalViewPr>
  <p:slideViewPr>
    <p:cSldViewPr>
      <p:cViewPr>
        <p:scale>
          <a:sx n="100" d="100"/>
          <a:sy n="100" d="100"/>
        </p:scale>
        <p:origin x="-210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78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EE6D89-7ECD-49F8-A78C-345C1286786C}" type="datetimeFigureOut">
              <a:rPr lang="cs-CZ" smtClean="0"/>
              <a:t>30.5.2013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9049B6-9979-438F-9951-8F660695A1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5007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FFFF00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FFFF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411760" y="6453336"/>
            <a:ext cx="2664296" cy="282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pPr algn="l"/>
            <a:r>
              <a:rPr lang="cs-CZ" dirty="0" smtClean="0"/>
              <a:t>Evropský sociální fond</a:t>
            </a:r>
            <a:br>
              <a:rPr lang="cs-CZ" dirty="0" smtClean="0"/>
            </a:br>
            <a:r>
              <a:rPr lang="cs-CZ" dirty="0" smtClean="0"/>
              <a:t>Praha &amp; EU: Investujeme do vaší budoucnosti</a:t>
            </a:r>
          </a:p>
        </p:txBody>
      </p:sp>
    </p:spTree>
    <p:extLst>
      <p:ext uri="{BB962C8B-B14F-4D97-AF65-F5344CB8AC3E}">
        <p14:creationId xmlns:p14="http://schemas.microsoft.com/office/powerpoint/2010/main" val="12227477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99DE074-3B40-4FE0-A273-89145AD23DC9}" type="datetimeFigureOut">
              <a:rPr lang="cs-CZ" smtClean="0"/>
              <a:t>30.5.2013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509168" y="6437585"/>
            <a:ext cx="2664296" cy="282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pPr algn="l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9894709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6237312"/>
            <a:ext cx="9144000" cy="62068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FF00"/>
              </a:solidFill>
            </a:endParaRPr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325907"/>
            <a:ext cx="2251883" cy="412846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6304641"/>
            <a:ext cx="1224136" cy="455379"/>
          </a:xfrm>
          <a:prstGeom prst="rect">
            <a:avLst/>
          </a:prstGeom>
        </p:spPr>
      </p:pic>
      <p:sp>
        <p:nvSpPr>
          <p:cNvPr id="10" name="TextovéPole 9"/>
          <p:cNvSpPr txBox="1"/>
          <p:nvPr userDrawn="1"/>
        </p:nvSpPr>
        <p:spPr>
          <a:xfrm>
            <a:off x="2555776" y="6412630"/>
            <a:ext cx="345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10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Evropský sociální fond</a:t>
            </a:r>
            <a:br>
              <a:rPr lang="cs-CZ" sz="10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</a:br>
            <a:r>
              <a:rPr lang="cs-CZ" sz="10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Praha &amp; EU: Investujeme do vaší budoucnosti</a:t>
            </a:r>
          </a:p>
        </p:txBody>
      </p:sp>
    </p:spTree>
    <p:extLst>
      <p:ext uri="{BB962C8B-B14F-4D97-AF65-F5344CB8AC3E}">
        <p14:creationId xmlns:p14="http://schemas.microsoft.com/office/powerpoint/2010/main" val="248429217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FFFF00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FFFF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FFFF0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FFFF0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FFFF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1412776"/>
            <a:ext cx="8496944" cy="936104"/>
          </a:xfrm>
        </p:spPr>
        <p:txBody>
          <a:bodyPr>
            <a:normAutofit/>
          </a:bodyPr>
          <a:lstStyle/>
          <a:p>
            <a:r>
              <a:rPr lang="cs-CZ" dirty="0" smtClean="0"/>
              <a:t>Ochrana ovzduší II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3648" y="4365104"/>
            <a:ext cx="6400800" cy="910952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spcBef>
                <a:spcPts val="24"/>
              </a:spcBef>
            </a:pPr>
            <a:r>
              <a:rPr lang="cs-CZ" sz="2000" b="1" dirty="0" smtClean="0"/>
              <a:t>Doc.</a:t>
            </a:r>
            <a:r>
              <a:rPr lang="fr-FR" sz="2000" b="1" dirty="0" smtClean="0"/>
              <a:t> </a:t>
            </a:r>
            <a:r>
              <a:rPr lang="cs-CZ" sz="2000" b="1" dirty="0" smtClean="0"/>
              <a:t>Ing. Ivan </a:t>
            </a:r>
            <a:r>
              <a:rPr lang="cs-CZ" sz="2000" b="1" dirty="0" err="1" smtClean="0"/>
              <a:t>Víden</a:t>
            </a:r>
            <a:r>
              <a:rPr lang="cs-CZ" sz="2000" b="1" dirty="0" smtClean="0"/>
              <a:t>, CSc.</a:t>
            </a:r>
            <a:r>
              <a:rPr lang="fr-FR" sz="2000" b="1" dirty="0" smtClean="0"/>
              <a:t> </a:t>
            </a:r>
            <a:endParaRPr lang="fr-FR" sz="2000" b="1" dirty="0"/>
          </a:p>
          <a:p>
            <a:pPr>
              <a:lnSpc>
                <a:spcPct val="80000"/>
              </a:lnSpc>
              <a:spcBef>
                <a:spcPts val="24"/>
              </a:spcBef>
            </a:pPr>
            <a:r>
              <a:rPr lang="fr-FR" sz="2000" b="1" dirty="0"/>
              <a:t>(budova </a:t>
            </a:r>
            <a:r>
              <a:rPr lang="cs-CZ" sz="2000" b="1" dirty="0" smtClean="0"/>
              <a:t>A</a:t>
            </a:r>
            <a:r>
              <a:rPr lang="fr-FR" sz="2000" b="1" dirty="0" smtClean="0"/>
              <a:t>, </a:t>
            </a:r>
            <a:r>
              <a:rPr lang="cs-CZ" sz="2000" b="1" dirty="0" smtClean="0"/>
              <a:t>AS 08</a:t>
            </a:r>
            <a:r>
              <a:rPr lang="fr-FR" sz="2000" b="1" dirty="0" smtClean="0"/>
              <a:t>,  </a:t>
            </a:r>
            <a:r>
              <a:rPr lang="fr-FR" sz="2000" b="1" dirty="0"/>
              <a:t>tel. </a:t>
            </a:r>
            <a:r>
              <a:rPr lang="fr-FR" sz="2000" b="1" dirty="0" smtClean="0"/>
              <a:t>3</a:t>
            </a:r>
            <a:r>
              <a:rPr lang="cs-CZ" sz="2000" b="1" dirty="0" smtClean="0"/>
              <a:t>812</a:t>
            </a:r>
            <a:r>
              <a:rPr lang="fr-FR" sz="2000" b="1" dirty="0" smtClean="0"/>
              <a:t>,</a:t>
            </a:r>
            <a:r>
              <a:rPr lang="fr-FR" sz="2000" b="1" dirty="0" smtClean="0">
                <a:solidFill>
                  <a:srgbClr val="FF0000"/>
                </a:solidFill>
              </a:rPr>
              <a:t>   </a:t>
            </a:r>
            <a:r>
              <a:rPr lang="cs-CZ" sz="2000" b="1" dirty="0" err="1" smtClean="0"/>
              <a:t>Ivan.Viden</a:t>
            </a:r>
            <a:r>
              <a:rPr lang="fr-FR" sz="2000" b="1" dirty="0" smtClean="0"/>
              <a:t>@vscht.cz</a:t>
            </a:r>
            <a:r>
              <a:rPr lang="fr-FR" sz="2000" b="1" dirty="0"/>
              <a:t>)</a:t>
            </a:r>
          </a:p>
          <a:p>
            <a:pPr>
              <a:lnSpc>
                <a:spcPct val="80000"/>
              </a:lnSpc>
              <a:spcBef>
                <a:spcPts val="24"/>
              </a:spcBef>
            </a:pPr>
            <a:r>
              <a:rPr lang="fr-FR" sz="2000" b="1" dirty="0"/>
              <a:t>Ústav </a:t>
            </a:r>
            <a:r>
              <a:rPr lang="cs-CZ" sz="2000" b="1" dirty="0" smtClean="0"/>
              <a:t>plynárenství, koksochemie a ochrany ovzduší</a:t>
            </a:r>
            <a:endParaRPr lang="cs-CZ" sz="2000" b="1" dirty="0" smtClean="0">
              <a:solidFill>
                <a:srgbClr val="FFFF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123728" y="3140968"/>
            <a:ext cx="52565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rgbClr val="FFFF00"/>
                </a:solidFill>
              </a:rPr>
              <a:t>Základy ochrany životního prostředí</a:t>
            </a:r>
          </a:p>
        </p:txBody>
      </p:sp>
    </p:spTree>
    <p:extLst>
      <p:ext uri="{BB962C8B-B14F-4D97-AF65-F5344CB8AC3E}">
        <p14:creationId xmlns:p14="http://schemas.microsoft.com/office/powerpoint/2010/main" val="261385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Suché způsoby odsiřování spalin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i="1" dirty="0"/>
              <a:t>Proces </a:t>
            </a:r>
            <a:r>
              <a:rPr lang="cs-CZ" sz="2000" i="1" dirty="0" err="1" smtClean="0"/>
              <a:t>Bergbau-Forschung</a:t>
            </a:r>
            <a:endParaRPr lang="cs-CZ" sz="2000" b="1" dirty="0" smtClean="0"/>
          </a:p>
          <a:p>
            <a:pPr marL="0" indent="0">
              <a:buNone/>
            </a:pPr>
            <a:r>
              <a:rPr lang="cs-CZ" sz="2000" dirty="0" smtClean="0"/>
              <a:t>Metoda </a:t>
            </a:r>
            <a:r>
              <a:rPr lang="cs-CZ" sz="2000" dirty="0"/>
              <a:t>je založena na sorpci oxidu siřičitého na aktivním koksu, jehož katalytickým působením současně probíhá oxidace kyslíkem přítomným ve spalinách na oxid sírový, který spolu s vlhkostí vytváří kyselinu sírovou. Spaliny přicházejí do adsorpční části s teplotou </a:t>
            </a:r>
            <a:r>
              <a:rPr lang="cs-CZ" sz="2000" dirty="0" err="1"/>
              <a:t>120°C</a:t>
            </a:r>
            <a:r>
              <a:rPr lang="cs-CZ" sz="2000" dirty="0"/>
              <a:t>, vlastní reakcí se ohřívají a odcházejí do komína s teplotou cca </a:t>
            </a:r>
            <a:r>
              <a:rPr lang="cs-CZ" sz="2000" dirty="0" err="1"/>
              <a:t>125°C</a:t>
            </a:r>
            <a:r>
              <a:rPr lang="cs-CZ" sz="2000" dirty="0"/>
              <a:t>. Nasycený aktivní koks se pak odvádí k regeneraci horkým pískem při teplotě asi </a:t>
            </a:r>
            <a:r>
              <a:rPr lang="cs-CZ" sz="2000" dirty="0" err="1"/>
              <a:t>650°C</a:t>
            </a:r>
            <a:r>
              <a:rPr lang="cs-CZ" sz="2000" dirty="0"/>
              <a:t>. Podstatou regenerace je redukce kyseliny sírové zpět na </a:t>
            </a:r>
            <a:r>
              <a:rPr lang="cs-CZ" sz="2000" dirty="0" err="1"/>
              <a:t>SO</a:t>
            </a:r>
            <a:r>
              <a:rPr lang="cs-CZ" sz="2000" baseline="-25000" dirty="0" err="1"/>
              <a:t>2</a:t>
            </a:r>
            <a:r>
              <a:rPr lang="cs-CZ" sz="2000" dirty="0"/>
              <a:t> uhlíkem aktivního koksu, který se tím zčásti spotřebovává. Plyny odcházející z regenerace obsahují asi 27% </a:t>
            </a:r>
            <a:r>
              <a:rPr lang="cs-CZ" sz="2000" dirty="0" err="1"/>
              <a:t>SO</a:t>
            </a:r>
            <a:r>
              <a:rPr lang="cs-CZ" sz="2000" baseline="-25000" dirty="0" err="1"/>
              <a:t>2</a:t>
            </a:r>
            <a:r>
              <a:rPr lang="cs-CZ" sz="2000" dirty="0"/>
              <a:t>, dále hlavně oxid uhličitý a vodní páru. </a:t>
            </a: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Metoda </a:t>
            </a:r>
            <a:r>
              <a:rPr lang="cs-CZ" sz="2000" dirty="0"/>
              <a:t>je </a:t>
            </a:r>
            <a:r>
              <a:rPr lang="cs-CZ" sz="2000" dirty="0" smtClean="0"/>
              <a:t>komplikovaná, náročná </a:t>
            </a:r>
            <a:r>
              <a:rPr lang="cs-CZ" sz="2000" dirty="0"/>
              <a:t>na energii i na spotřebu aktivního koksu. Problémy jsou i s korozí, poněvadž adsorpce probíhá pod teplotou rosného bodu kyseliny sírové.</a:t>
            </a:r>
          </a:p>
        </p:txBody>
      </p:sp>
    </p:spTree>
    <p:extLst>
      <p:ext uri="{BB962C8B-B14F-4D97-AF65-F5344CB8AC3E}">
        <p14:creationId xmlns:p14="http://schemas.microsoft.com/office/powerpoint/2010/main" val="2103372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Mokré </a:t>
            </a:r>
            <a:r>
              <a:rPr lang="cs-CZ" b="1" dirty="0"/>
              <a:t>způsoby odsiřování spalin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i="1" dirty="0"/>
              <a:t>Vápno-vápencové </a:t>
            </a:r>
            <a:r>
              <a:rPr lang="cs-CZ" sz="2000" i="1" dirty="0" smtClean="0"/>
              <a:t>metody</a:t>
            </a:r>
          </a:p>
          <a:p>
            <a:pPr marL="0" indent="0">
              <a:buNone/>
            </a:pPr>
            <a:r>
              <a:rPr lang="cs-CZ" sz="2000" dirty="0" smtClean="0"/>
              <a:t>Principe - </a:t>
            </a:r>
            <a:r>
              <a:rPr lang="cs-CZ" sz="2000" dirty="0"/>
              <a:t>vázání oxidu siřičitého do vodné suspenze uhličitanu nebo hydroxidu vápenatého a následná oxidace vzniklého siřičitanu na síran </a:t>
            </a:r>
            <a:r>
              <a:rPr lang="cs-CZ" sz="2000" dirty="0" smtClean="0"/>
              <a:t>vápenatý</a:t>
            </a:r>
          </a:p>
          <a:p>
            <a:pPr marL="0" indent="0">
              <a:buNone/>
            </a:pPr>
            <a:r>
              <a:rPr lang="cs-CZ" sz="2000" dirty="0" smtClean="0"/>
              <a:t>2 </a:t>
            </a:r>
            <a:r>
              <a:rPr lang="cs-CZ" sz="2000" dirty="0" err="1"/>
              <a:t>CaCO</a:t>
            </a:r>
            <a:r>
              <a:rPr lang="cs-CZ" sz="2000" baseline="-25000" dirty="0" err="1"/>
              <a:t>3</a:t>
            </a:r>
            <a:r>
              <a:rPr lang="cs-CZ" sz="2000" dirty="0"/>
              <a:t> + 2 </a:t>
            </a:r>
            <a:r>
              <a:rPr lang="cs-CZ" sz="2000" dirty="0" err="1"/>
              <a:t>SO</a:t>
            </a:r>
            <a:r>
              <a:rPr lang="cs-CZ" sz="2000" baseline="-25000" dirty="0" err="1"/>
              <a:t>2</a:t>
            </a:r>
            <a:r>
              <a:rPr lang="cs-CZ" sz="2000" dirty="0"/>
              <a:t> + </a:t>
            </a:r>
            <a:r>
              <a:rPr lang="cs-CZ" sz="2000" dirty="0" err="1"/>
              <a:t>O</a:t>
            </a:r>
            <a:r>
              <a:rPr lang="cs-CZ" sz="2000" baseline="-25000" dirty="0" err="1"/>
              <a:t>2</a:t>
            </a:r>
            <a:r>
              <a:rPr lang="cs-CZ" sz="2000" dirty="0"/>
              <a:t> + 4 </a:t>
            </a:r>
            <a:r>
              <a:rPr lang="cs-CZ" sz="2000" dirty="0" err="1"/>
              <a:t>H</a:t>
            </a:r>
            <a:r>
              <a:rPr lang="cs-CZ" sz="2000" baseline="-25000" dirty="0" err="1"/>
              <a:t>2</a:t>
            </a:r>
            <a:r>
              <a:rPr lang="cs-CZ" sz="2000" dirty="0" err="1"/>
              <a:t>O</a:t>
            </a:r>
            <a:r>
              <a:rPr lang="cs-CZ" sz="2000" dirty="0"/>
              <a:t> ────&gt;  2 </a:t>
            </a:r>
            <a:r>
              <a:rPr lang="cs-CZ" sz="2000" dirty="0" err="1"/>
              <a:t>CaSO</a:t>
            </a:r>
            <a:r>
              <a:rPr lang="cs-CZ" sz="2000" baseline="-25000" dirty="0" err="1"/>
              <a:t>4</a:t>
            </a:r>
            <a:r>
              <a:rPr lang="cs-CZ" sz="2000" dirty="0" err="1"/>
              <a:t>.2H</a:t>
            </a:r>
            <a:r>
              <a:rPr lang="cs-CZ" sz="2000" baseline="-25000" dirty="0" err="1"/>
              <a:t>2</a:t>
            </a:r>
            <a:r>
              <a:rPr lang="cs-CZ" sz="2000" dirty="0" err="1"/>
              <a:t>O</a:t>
            </a:r>
            <a:r>
              <a:rPr lang="cs-CZ" sz="2000" dirty="0"/>
              <a:t> + </a:t>
            </a:r>
            <a:r>
              <a:rPr lang="cs-CZ" sz="2000" dirty="0" err="1"/>
              <a:t>2CO</a:t>
            </a:r>
            <a:r>
              <a:rPr lang="cs-CZ" sz="2000" baseline="-25000" dirty="0" err="1"/>
              <a:t>2</a:t>
            </a:r>
            <a:endParaRPr lang="cs-CZ" sz="2000" baseline="-25000" dirty="0"/>
          </a:p>
          <a:p>
            <a:pPr marL="0" indent="0">
              <a:buNone/>
            </a:pPr>
            <a:r>
              <a:rPr lang="cs-CZ" sz="2000" dirty="0" smtClean="0"/>
              <a:t>Vysoký skrápěcí poměr, nutný přídavek aditiv. Urychlení:</a:t>
            </a:r>
          </a:p>
          <a:p>
            <a:pPr marL="0" indent="0">
              <a:buNone/>
            </a:pPr>
            <a:r>
              <a:rPr lang="cs-CZ" sz="2000" dirty="0"/>
              <a:t>- </a:t>
            </a:r>
            <a:r>
              <a:rPr lang="cs-CZ" sz="2000" dirty="0" smtClean="0"/>
              <a:t>zmenšení </a:t>
            </a:r>
            <a:r>
              <a:rPr lang="cs-CZ" sz="2000" dirty="0"/>
              <a:t>velikosti částic a zvětšením povrchu vápence </a:t>
            </a:r>
            <a:r>
              <a:rPr lang="cs-CZ" sz="2000" dirty="0" smtClean="0"/>
              <a:t>(zrnění </a:t>
            </a:r>
            <a:r>
              <a:rPr lang="cs-CZ" sz="2000" dirty="0"/>
              <a:t>pod 40 µ)</a:t>
            </a:r>
          </a:p>
          <a:p>
            <a:pPr marL="0" indent="0">
              <a:buNone/>
            </a:pPr>
            <a:r>
              <a:rPr lang="cs-CZ" sz="2000" dirty="0" smtClean="0"/>
              <a:t>- </a:t>
            </a:r>
            <a:r>
              <a:rPr lang="cs-CZ" sz="2000" dirty="0"/>
              <a:t>zvýšení stechiometrického poměru </a:t>
            </a:r>
            <a:r>
              <a:rPr lang="cs-CZ" sz="2000" dirty="0" err="1"/>
              <a:t>CaCO</a:t>
            </a:r>
            <a:r>
              <a:rPr lang="cs-CZ" sz="2000" baseline="-25000" dirty="0" err="1"/>
              <a:t>3</a:t>
            </a:r>
            <a:r>
              <a:rPr lang="cs-CZ" sz="2000" dirty="0"/>
              <a:t> : </a:t>
            </a:r>
            <a:r>
              <a:rPr lang="cs-CZ" sz="2000" dirty="0" err="1" smtClean="0"/>
              <a:t>SO</a:t>
            </a:r>
            <a:r>
              <a:rPr lang="cs-CZ" sz="2000" baseline="-25000" dirty="0" err="1" smtClean="0"/>
              <a:t>2</a:t>
            </a:r>
            <a:r>
              <a:rPr lang="cs-CZ" sz="2000" baseline="-25000" dirty="0" smtClean="0"/>
              <a:t> </a:t>
            </a:r>
            <a:r>
              <a:rPr lang="cs-CZ" sz="2000" dirty="0" smtClean="0"/>
              <a:t>(nebezpečí inkrustací)</a:t>
            </a:r>
            <a:endParaRPr lang="cs-CZ" sz="2000" dirty="0"/>
          </a:p>
          <a:p>
            <a:pPr marL="0" indent="0">
              <a:buNone/>
            </a:pPr>
            <a:r>
              <a:rPr lang="cs-CZ" sz="2000" dirty="0"/>
              <a:t>- zvýšení poměru l : g</a:t>
            </a:r>
          </a:p>
          <a:p>
            <a:pPr marL="0" indent="0">
              <a:buNone/>
            </a:pPr>
            <a:r>
              <a:rPr lang="cs-CZ" sz="2000" dirty="0" smtClean="0"/>
              <a:t>- </a:t>
            </a:r>
            <a:r>
              <a:rPr lang="cs-CZ" sz="2000" dirty="0"/>
              <a:t>přídavek aditiv (síran </a:t>
            </a:r>
            <a:r>
              <a:rPr lang="cs-CZ" sz="2000" dirty="0" smtClean="0"/>
              <a:t>hořečnatý </a:t>
            </a:r>
            <a:r>
              <a:rPr lang="cs-CZ" sz="2000" dirty="0"/>
              <a:t>katalyzuje </a:t>
            </a:r>
            <a:r>
              <a:rPr lang="cs-CZ" sz="2000" dirty="0" smtClean="0"/>
              <a:t>oxidaci, </a:t>
            </a:r>
            <a:r>
              <a:rPr lang="cs-CZ" sz="2000" dirty="0"/>
              <a:t>působí tlumicí kapacitou).</a:t>
            </a:r>
          </a:p>
          <a:p>
            <a:pPr marL="0" indent="0">
              <a:buNone/>
            </a:pPr>
            <a:r>
              <a:rPr lang="cs-CZ" sz="2000" dirty="0" smtClean="0"/>
              <a:t>- </a:t>
            </a:r>
            <a:r>
              <a:rPr lang="cs-CZ" sz="2000" dirty="0"/>
              <a:t>větší zádrž suspenze v absorbéru</a:t>
            </a:r>
          </a:p>
          <a:p>
            <a:pPr marL="0" indent="0">
              <a:buNone/>
            </a:pPr>
            <a:r>
              <a:rPr lang="cs-CZ" sz="2000" dirty="0" smtClean="0"/>
              <a:t>- </a:t>
            </a:r>
            <a:r>
              <a:rPr lang="cs-CZ" sz="2000" dirty="0"/>
              <a:t>pH v kyselejší oblasti. Nebezpečí vyluhování Al, tvorba </a:t>
            </a:r>
            <a:r>
              <a:rPr lang="cs-CZ" sz="2000" dirty="0" err="1"/>
              <a:t>AlF</a:t>
            </a:r>
            <a:r>
              <a:rPr lang="cs-CZ" sz="2000" baseline="-25000" dirty="0" err="1"/>
              <a:t>6</a:t>
            </a:r>
            <a:r>
              <a:rPr lang="cs-CZ" sz="2000" baseline="30000" dirty="0" err="1"/>
              <a:t>3</a:t>
            </a:r>
            <a:r>
              <a:rPr lang="cs-CZ" sz="2000" baseline="30000" dirty="0"/>
              <a:t>-</a:t>
            </a:r>
            <a:r>
              <a:rPr lang="cs-CZ" sz="2000" dirty="0"/>
              <a:t> a tvorba úsad</a:t>
            </a:r>
            <a:r>
              <a:rPr lang="cs-CZ" sz="2000" dirty="0" smtClean="0"/>
              <a:t>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6066807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Mokré </a:t>
            </a:r>
            <a:r>
              <a:rPr lang="cs-CZ" b="1" dirty="0"/>
              <a:t>způsoby odsiřování spalin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 err="1" smtClean="0"/>
              <a:t>SHL</a:t>
            </a:r>
            <a:r>
              <a:rPr lang="cs-CZ" sz="2000" dirty="0"/>
              <a:t> (</a:t>
            </a:r>
            <a:r>
              <a:rPr lang="cs-CZ" sz="2000" dirty="0" err="1" smtClean="0"/>
              <a:t>Saarberg-Hölter-Lurgi</a:t>
            </a:r>
            <a:r>
              <a:rPr lang="cs-CZ" sz="2000" dirty="0" smtClean="0"/>
              <a:t>)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  <a:p>
            <a:pPr marL="400050" lvl="1" indent="0">
              <a:buNone/>
            </a:pPr>
            <a:endParaRPr lang="cs-CZ" sz="1400" dirty="0" smtClean="0"/>
          </a:p>
          <a:p>
            <a:pPr marL="400050" lvl="1" indent="0">
              <a:buNone/>
            </a:pPr>
            <a:r>
              <a:rPr lang="cs-CZ" sz="1400" dirty="0" smtClean="0"/>
              <a:t>								</a:t>
            </a:r>
            <a:endParaRPr lang="cs-CZ" sz="1400" dirty="0"/>
          </a:p>
          <a:p>
            <a:pPr marL="400050" lvl="1" indent="0">
              <a:buNone/>
            </a:pPr>
            <a:r>
              <a:rPr lang="cs-CZ" sz="1400" dirty="0" smtClean="0"/>
              <a:t>							1 </a:t>
            </a:r>
            <a:r>
              <a:rPr lang="cs-CZ" sz="1400" dirty="0"/>
              <a:t>- elektrofiltr</a:t>
            </a:r>
            <a:br>
              <a:rPr lang="cs-CZ" sz="1400" dirty="0"/>
            </a:br>
            <a:r>
              <a:rPr lang="cs-CZ" sz="1400" dirty="0" smtClean="0"/>
              <a:t>							2 </a:t>
            </a:r>
            <a:r>
              <a:rPr lang="cs-CZ" sz="1400" dirty="0"/>
              <a:t>- absorbér</a:t>
            </a:r>
            <a:br>
              <a:rPr lang="cs-CZ" sz="1400" dirty="0"/>
            </a:br>
            <a:r>
              <a:rPr lang="cs-CZ" sz="1400" dirty="0" smtClean="0"/>
              <a:t>							3 </a:t>
            </a:r>
            <a:r>
              <a:rPr lang="cs-CZ" sz="1400" dirty="0"/>
              <a:t>- </a:t>
            </a:r>
            <a:r>
              <a:rPr lang="cs-CZ" sz="1400" dirty="0" err="1"/>
              <a:t>REGAVO</a:t>
            </a:r>
            <a:r>
              <a:rPr lang="cs-CZ" sz="1400" dirty="0"/>
              <a:t> </a:t>
            </a:r>
            <a:r>
              <a:rPr lang="cs-CZ" sz="1400" dirty="0" smtClean="0"/>
              <a:t> (výměník)</a:t>
            </a:r>
            <a:r>
              <a:rPr lang="cs-CZ" sz="1400" dirty="0"/>
              <a:t/>
            </a:r>
            <a:br>
              <a:rPr lang="cs-CZ" sz="1400" dirty="0"/>
            </a:br>
            <a:r>
              <a:rPr lang="cs-CZ" sz="1400" dirty="0" smtClean="0"/>
              <a:t>							4 </a:t>
            </a:r>
            <a:r>
              <a:rPr lang="cs-CZ" sz="1400" dirty="0"/>
              <a:t>- filtrace sádrovce</a:t>
            </a:r>
            <a:br>
              <a:rPr lang="cs-CZ" sz="1400" dirty="0"/>
            </a:br>
            <a:r>
              <a:rPr lang="cs-CZ" sz="1400" dirty="0" smtClean="0"/>
              <a:t>							5 </a:t>
            </a:r>
            <a:r>
              <a:rPr lang="cs-CZ" sz="1400" dirty="0"/>
              <a:t>- příprava roztoku 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</p:txBody>
      </p:sp>
      <p:pic>
        <p:nvPicPr>
          <p:cNvPr id="1026" name="Picture 2" descr="C:\Users\brezinam\Documents\ekoinoprezetace19_5\1zozp\ovzdusi\SHL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557" y="1988840"/>
            <a:ext cx="6653699" cy="3816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02644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Magnezitová </a:t>
            </a:r>
            <a:r>
              <a:rPr lang="cs-CZ" dirty="0" smtClean="0"/>
              <a:t>metoda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 smtClean="0"/>
              <a:t>Regenerativní proces -absorpce </a:t>
            </a:r>
            <a:r>
              <a:rPr lang="cs-CZ" sz="2000" dirty="0"/>
              <a:t>oxidu siřičitého do suspenze oxidu hořečnatého. </a:t>
            </a: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Regenerace - krystaly </a:t>
            </a:r>
            <a:r>
              <a:rPr lang="cs-CZ" sz="2000" dirty="0"/>
              <a:t>siřičitanu hořečnatého tepelně rozkládají na oxid hořečnatý, který se vrací do procesu, a na oxid siřičitý, který se dále zpracovává na kyselinu sírovou nebo elementární síru. </a:t>
            </a: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Rozklad </a:t>
            </a:r>
            <a:r>
              <a:rPr lang="cs-CZ" sz="2000" dirty="0"/>
              <a:t>se provádí při teplotách nad </a:t>
            </a:r>
            <a:r>
              <a:rPr lang="cs-CZ" sz="2000" dirty="0" err="1"/>
              <a:t>800°C</a:t>
            </a:r>
            <a:r>
              <a:rPr lang="cs-CZ" sz="2000" dirty="0"/>
              <a:t> v redukční atmosféře, ve které se oxidací siřičitanu vzniklý síran hořečnatý redukuje rovněž na </a:t>
            </a:r>
            <a:r>
              <a:rPr lang="cs-CZ" sz="2000" dirty="0" err="1"/>
              <a:t>SO</a:t>
            </a:r>
            <a:r>
              <a:rPr lang="cs-CZ" sz="2000" baseline="-25000" dirty="0" err="1"/>
              <a:t>2</a:t>
            </a:r>
            <a:r>
              <a:rPr lang="cs-CZ" sz="2000" dirty="0"/>
              <a:t> a </a:t>
            </a:r>
            <a:r>
              <a:rPr lang="cs-CZ" sz="2000" dirty="0" err="1"/>
              <a:t>MgO</a:t>
            </a:r>
            <a:r>
              <a:rPr lang="cs-CZ" sz="2000" dirty="0"/>
              <a:t>. </a:t>
            </a:r>
            <a:endParaRPr lang="cs-CZ" sz="2000" dirty="0" smtClean="0"/>
          </a:p>
          <a:p>
            <a:pPr marL="0" indent="0">
              <a:buNone/>
            </a:pPr>
            <a:r>
              <a:rPr lang="pt-BR" sz="2000" dirty="0" smtClean="0"/>
              <a:t>Hlavní </a:t>
            </a:r>
            <a:r>
              <a:rPr lang="pt-BR" sz="2000" dirty="0"/>
              <a:t>reakce</a:t>
            </a:r>
            <a:br>
              <a:rPr lang="pt-BR" sz="2000" dirty="0"/>
            </a:br>
            <a:r>
              <a:rPr lang="pt-BR" sz="2000" dirty="0"/>
              <a:t>MgO + SO</a:t>
            </a:r>
            <a:r>
              <a:rPr lang="pt-BR" sz="2000" baseline="-25000" dirty="0"/>
              <a:t>2</a:t>
            </a:r>
            <a:r>
              <a:rPr lang="pt-BR" sz="2000" dirty="0"/>
              <a:t> + 3(6) H</a:t>
            </a:r>
            <a:r>
              <a:rPr lang="pt-BR" sz="2000" baseline="-25000" dirty="0"/>
              <a:t>2</a:t>
            </a:r>
            <a:r>
              <a:rPr lang="pt-BR" sz="2000" dirty="0"/>
              <a:t>O ────&gt; MgSO</a:t>
            </a:r>
            <a:r>
              <a:rPr lang="pt-BR" sz="2000" baseline="-25000" dirty="0"/>
              <a:t>3</a:t>
            </a:r>
            <a:r>
              <a:rPr lang="pt-BR" sz="2000" dirty="0"/>
              <a:t> . 3(6) H</a:t>
            </a:r>
            <a:r>
              <a:rPr lang="pt-BR" sz="2000" baseline="-25000" dirty="0"/>
              <a:t>2</a:t>
            </a:r>
            <a:r>
              <a:rPr lang="pt-BR" sz="2000" dirty="0"/>
              <a:t>O </a:t>
            </a:r>
          </a:p>
          <a:p>
            <a:pPr marL="0" indent="0">
              <a:buNone/>
            </a:pPr>
            <a:r>
              <a:rPr lang="cs-CZ" sz="2000" dirty="0"/>
              <a:t>Regenerace</a:t>
            </a:r>
          </a:p>
          <a:p>
            <a:pPr marL="0" indent="0">
              <a:buNone/>
            </a:pPr>
            <a:r>
              <a:rPr lang="cs-CZ" sz="2000" dirty="0" err="1"/>
              <a:t>MgSO</a:t>
            </a:r>
            <a:r>
              <a:rPr lang="cs-CZ" sz="2000" baseline="-25000" dirty="0" err="1"/>
              <a:t>3</a:t>
            </a:r>
            <a:r>
              <a:rPr lang="cs-CZ" sz="2000" dirty="0"/>
              <a:t> ────&gt; </a:t>
            </a:r>
            <a:r>
              <a:rPr lang="cs-CZ" sz="2000" dirty="0" err="1"/>
              <a:t>MgO</a:t>
            </a:r>
            <a:r>
              <a:rPr lang="cs-CZ" sz="2000" dirty="0"/>
              <a:t> + </a:t>
            </a:r>
            <a:r>
              <a:rPr lang="cs-CZ" sz="2000" dirty="0" err="1"/>
              <a:t>SO</a:t>
            </a:r>
            <a:r>
              <a:rPr lang="cs-CZ" sz="2000" baseline="-25000" dirty="0" err="1"/>
              <a:t>2</a:t>
            </a:r>
            <a:r>
              <a:rPr lang="cs-CZ" sz="2000" dirty="0"/>
              <a:t> </a:t>
            </a:r>
          </a:p>
          <a:p>
            <a:pPr marL="0" indent="0">
              <a:buNone/>
            </a:pPr>
            <a:r>
              <a:rPr lang="cs-CZ" sz="2000" dirty="0"/>
              <a:t>2 </a:t>
            </a:r>
            <a:r>
              <a:rPr lang="cs-CZ" sz="2000" dirty="0" err="1"/>
              <a:t>MgSO</a:t>
            </a:r>
            <a:r>
              <a:rPr lang="cs-CZ" sz="2000" baseline="-25000" dirty="0" err="1"/>
              <a:t>4</a:t>
            </a:r>
            <a:r>
              <a:rPr lang="cs-CZ" sz="2000" dirty="0"/>
              <a:t> + C ────&gt; 2 </a:t>
            </a:r>
            <a:r>
              <a:rPr lang="cs-CZ" sz="2000" dirty="0" err="1"/>
              <a:t>MgO</a:t>
            </a:r>
            <a:r>
              <a:rPr lang="cs-CZ" sz="2000" dirty="0"/>
              <a:t> + 2 </a:t>
            </a:r>
            <a:r>
              <a:rPr lang="cs-CZ" sz="2000" dirty="0" err="1"/>
              <a:t>SO</a:t>
            </a:r>
            <a:r>
              <a:rPr lang="cs-CZ" sz="2000" baseline="-25000" dirty="0" err="1"/>
              <a:t>2</a:t>
            </a:r>
            <a:r>
              <a:rPr lang="cs-CZ" sz="2000" dirty="0"/>
              <a:t> + </a:t>
            </a:r>
            <a:r>
              <a:rPr lang="cs-CZ" sz="2000" dirty="0" err="1"/>
              <a:t>CO</a:t>
            </a:r>
            <a:r>
              <a:rPr lang="cs-CZ" sz="2000" baseline="-25000" dirty="0" err="1"/>
              <a:t>2</a:t>
            </a:r>
            <a:r>
              <a:rPr lang="cs-CZ" sz="2000" dirty="0"/>
              <a:t> </a:t>
            </a:r>
            <a:endParaRPr lang="cs-CZ" sz="2000" dirty="0" smtClean="0"/>
          </a:p>
          <a:p>
            <a:pPr marL="0" indent="0">
              <a:buNone/>
            </a:pPr>
            <a:r>
              <a:rPr lang="cs-CZ" sz="1800" dirty="0" smtClean="0"/>
              <a:t>Potřeba </a:t>
            </a:r>
            <a:r>
              <a:rPr lang="cs-CZ" sz="1800" dirty="0"/>
              <a:t>velmi kvalitního </a:t>
            </a:r>
            <a:r>
              <a:rPr lang="cs-CZ" sz="1800" dirty="0" smtClean="0"/>
              <a:t>magnezitu, </a:t>
            </a:r>
            <a:r>
              <a:rPr lang="cs-CZ" sz="1800" dirty="0"/>
              <a:t>velká energetická náročnost. </a:t>
            </a:r>
            <a:r>
              <a:rPr lang="cs-CZ" sz="1800" dirty="0" smtClean="0"/>
              <a:t>Spolehlivost</a:t>
            </a:r>
            <a:r>
              <a:rPr lang="cs-CZ" sz="1800" dirty="0"/>
              <a:t>, účinnost odsíření přes 90% a </a:t>
            </a:r>
            <a:r>
              <a:rPr lang="cs-CZ" sz="1800" dirty="0" err="1"/>
              <a:t>bezodpadovost</a:t>
            </a:r>
            <a:r>
              <a:rPr lang="cs-CZ" sz="1800" dirty="0"/>
              <a:t>. Realizováno v USA a Japonsku, převážně na mazutových </a:t>
            </a:r>
            <a:r>
              <a:rPr lang="cs-CZ" sz="1800" dirty="0" smtClean="0"/>
              <a:t>kotlích.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1700475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Magnezitová </a:t>
            </a:r>
            <a:r>
              <a:rPr lang="cs-CZ" dirty="0" smtClean="0"/>
              <a:t>metoda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r>
              <a:rPr lang="cs-CZ" sz="1800" dirty="0"/>
              <a:t>	</a:t>
            </a:r>
            <a:r>
              <a:rPr lang="cs-CZ" sz="1800" dirty="0" smtClean="0"/>
              <a:t>						</a:t>
            </a:r>
            <a:r>
              <a:rPr lang="cs-CZ" sz="1600" dirty="0" smtClean="0"/>
              <a:t>1 </a:t>
            </a:r>
            <a:r>
              <a:rPr lang="cs-CZ" sz="1600" dirty="0"/>
              <a:t>- elektrofiltr</a:t>
            </a:r>
            <a:br>
              <a:rPr lang="cs-CZ" sz="1600" dirty="0"/>
            </a:br>
            <a:r>
              <a:rPr lang="cs-CZ" sz="1600" dirty="0" smtClean="0"/>
              <a:t>							2 </a:t>
            </a:r>
            <a:r>
              <a:rPr lang="cs-CZ" sz="1600" dirty="0"/>
              <a:t>- absorbér</a:t>
            </a:r>
            <a:br>
              <a:rPr lang="cs-CZ" sz="1600" dirty="0"/>
            </a:br>
            <a:r>
              <a:rPr lang="cs-CZ" sz="1600" dirty="0" smtClean="0"/>
              <a:t>							3 – fluidní sušení</a:t>
            </a:r>
            <a:r>
              <a:rPr lang="cs-CZ" sz="1600" dirty="0"/>
              <a:t/>
            </a:r>
            <a:br>
              <a:rPr lang="cs-CZ" sz="1600" dirty="0"/>
            </a:br>
            <a:r>
              <a:rPr lang="cs-CZ" sz="1600" dirty="0" smtClean="0"/>
              <a:t>							4 – fluidní rozklad </a:t>
            </a:r>
            <a:r>
              <a:rPr lang="cs-CZ" sz="1600" dirty="0"/>
              <a:t/>
            </a:r>
            <a:br>
              <a:rPr lang="cs-CZ" sz="1600" dirty="0"/>
            </a:br>
            <a:r>
              <a:rPr lang="cs-CZ" sz="1600" dirty="0" smtClean="0"/>
              <a:t>							5 </a:t>
            </a:r>
            <a:r>
              <a:rPr lang="cs-CZ" sz="1600" dirty="0"/>
              <a:t>- separace </a:t>
            </a:r>
            <a:br>
              <a:rPr lang="cs-CZ" sz="1600" dirty="0"/>
            </a:br>
            <a:r>
              <a:rPr lang="cs-CZ" sz="1600" dirty="0" smtClean="0"/>
              <a:t>							6 – příprava roztoku </a:t>
            </a:r>
            <a:endParaRPr lang="cs-CZ" sz="1600" dirty="0"/>
          </a:p>
          <a:p>
            <a:pPr marL="0" indent="0">
              <a:buNone/>
            </a:pPr>
            <a:endParaRPr lang="cs-CZ" sz="1600" dirty="0" smtClean="0"/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endParaRPr lang="cs-CZ" sz="1800" dirty="0"/>
          </a:p>
        </p:txBody>
      </p:sp>
      <p:pic>
        <p:nvPicPr>
          <p:cNvPr id="2050" name="Picture 2" descr="C:\Users\brezinam\Documents\ekoinoprezetace19_5\1zozp\ovzdusi\MG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340768"/>
            <a:ext cx="6784163" cy="374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09226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Metoda </a:t>
            </a:r>
            <a:r>
              <a:rPr lang="cs-CZ" dirty="0" err="1" smtClean="0"/>
              <a:t>Wellman</a:t>
            </a:r>
            <a:r>
              <a:rPr lang="cs-CZ" dirty="0" smtClean="0"/>
              <a:t>-Lord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dirty="0"/>
              <a:t>Princip </a:t>
            </a:r>
            <a:r>
              <a:rPr lang="cs-CZ" sz="2000" dirty="0" smtClean="0"/>
              <a:t>metody</a:t>
            </a:r>
            <a:endParaRPr lang="cs-CZ" sz="2000" dirty="0"/>
          </a:p>
          <a:p>
            <a:pPr marL="0" indent="0">
              <a:buNone/>
            </a:pPr>
            <a:r>
              <a:rPr lang="cs-CZ" sz="2000" dirty="0" err="1" smtClean="0"/>
              <a:t>SO</a:t>
            </a:r>
            <a:r>
              <a:rPr lang="cs-CZ" sz="2000" baseline="-25000" dirty="0" err="1" smtClean="0"/>
              <a:t>2</a:t>
            </a:r>
            <a:r>
              <a:rPr lang="cs-CZ" sz="2000" dirty="0" smtClean="0"/>
              <a:t> </a:t>
            </a:r>
            <a:r>
              <a:rPr lang="cs-CZ" sz="2000" dirty="0"/>
              <a:t>+ </a:t>
            </a:r>
            <a:r>
              <a:rPr lang="cs-CZ" sz="2000" dirty="0" err="1"/>
              <a:t>H</a:t>
            </a:r>
            <a:r>
              <a:rPr lang="cs-CZ" sz="2000" baseline="-25000" dirty="0" err="1"/>
              <a:t>2</a:t>
            </a:r>
            <a:r>
              <a:rPr lang="cs-CZ" sz="2000" dirty="0" err="1"/>
              <a:t>O</a:t>
            </a:r>
            <a:r>
              <a:rPr lang="cs-CZ" sz="2000" dirty="0"/>
              <a:t> + </a:t>
            </a:r>
            <a:r>
              <a:rPr lang="cs-CZ" sz="2000" dirty="0" err="1"/>
              <a:t>Na</a:t>
            </a:r>
            <a:r>
              <a:rPr lang="cs-CZ" sz="2000" baseline="-25000" dirty="0" err="1"/>
              <a:t>2</a:t>
            </a:r>
            <a:r>
              <a:rPr lang="cs-CZ" sz="2000" dirty="0" err="1"/>
              <a:t>SO</a:t>
            </a:r>
            <a:r>
              <a:rPr lang="cs-CZ" sz="2000" baseline="-25000" dirty="0" err="1"/>
              <a:t>3</a:t>
            </a:r>
            <a:r>
              <a:rPr lang="cs-CZ" sz="2000" dirty="0"/>
              <a:t> &lt;────&gt;  2 </a:t>
            </a:r>
            <a:r>
              <a:rPr lang="cs-CZ" sz="2000" dirty="0" err="1"/>
              <a:t>NaHSO</a:t>
            </a:r>
            <a:r>
              <a:rPr lang="cs-CZ" sz="2000" baseline="-25000" dirty="0" err="1"/>
              <a:t>3</a:t>
            </a:r>
            <a:r>
              <a:rPr lang="cs-CZ" sz="2000" dirty="0"/>
              <a:t> </a:t>
            </a:r>
          </a:p>
          <a:p>
            <a:pPr marL="0" indent="0">
              <a:buNone/>
            </a:pPr>
            <a:r>
              <a:rPr lang="cs-CZ" sz="2000" dirty="0" smtClean="0"/>
              <a:t>Regenerace</a:t>
            </a:r>
            <a:r>
              <a:rPr lang="cs-CZ" sz="2000" dirty="0"/>
              <a:t>:</a:t>
            </a:r>
          </a:p>
          <a:p>
            <a:pPr marL="0" indent="0">
              <a:buNone/>
            </a:pPr>
            <a:r>
              <a:rPr lang="cs-CZ" sz="2000" dirty="0" smtClean="0"/>
              <a:t>2 </a:t>
            </a:r>
            <a:r>
              <a:rPr lang="cs-CZ" sz="2000" dirty="0" err="1"/>
              <a:t>NaHSO</a:t>
            </a:r>
            <a:r>
              <a:rPr lang="cs-CZ" sz="2000" baseline="-25000" dirty="0" err="1"/>
              <a:t>3</a:t>
            </a:r>
            <a:r>
              <a:rPr lang="cs-CZ" sz="2000" dirty="0"/>
              <a:t> ────&gt;  </a:t>
            </a:r>
            <a:r>
              <a:rPr lang="cs-CZ" sz="2000" dirty="0" err="1"/>
              <a:t>Na</a:t>
            </a:r>
            <a:r>
              <a:rPr lang="cs-CZ" sz="2000" baseline="-25000" dirty="0" err="1"/>
              <a:t>2</a:t>
            </a:r>
            <a:r>
              <a:rPr lang="cs-CZ" sz="2000" dirty="0" err="1"/>
              <a:t>SO</a:t>
            </a:r>
            <a:r>
              <a:rPr lang="cs-CZ" sz="2000" baseline="-25000" dirty="0" err="1"/>
              <a:t>3</a:t>
            </a:r>
            <a:r>
              <a:rPr lang="cs-CZ" sz="2000" dirty="0"/>
              <a:t> + </a:t>
            </a:r>
            <a:r>
              <a:rPr lang="cs-CZ" sz="2000" dirty="0" err="1"/>
              <a:t>SO</a:t>
            </a:r>
            <a:r>
              <a:rPr lang="cs-CZ" sz="2000" baseline="-25000" dirty="0" err="1"/>
              <a:t>2</a:t>
            </a:r>
            <a:r>
              <a:rPr lang="cs-CZ" sz="2000" dirty="0"/>
              <a:t> + </a:t>
            </a:r>
            <a:r>
              <a:rPr lang="cs-CZ" sz="2000" dirty="0" err="1"/>
              <a:t>H</a:t>
            </a:r>
            <a:r>
              <a:rPr lang="cs-CZ" sz="2000" baseline="-25000" dirty="0" err="1"/>
              <a:t>2</a:t>
            </a:r>
            <a:r>
              <a:rPr lang="cs-CZ" sz="2000" dirty="0" err="1"/>
              <a:t>O</a:t>
            </a:r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 smtClean="0"/>
              <a:t>Reakce </a:t>
            </a:r>
            <a:r>
              <a:rPr lang="cs-CZ" sz="2000" dirty="0"/>
              <a:t>je </a:t>
            </a:r>
            <a:r>
              <a:rPr lang="cs-CZ" sz="2000" dirty="0" smtClean="0"/>
              <a:t>zvratná, za </a:t>
            </a:r>
            <a:r>
              <a:rPr lang="cs-CZ" sz="2000" dirty="0"/>
              <a:t>vyšší teploty probíhá opačným </a:t>
            </a:r>
            <a:r>
              <a:rPr lang="cs-CZ" sz="2000" dirty="0" smtClean="0"/>
              <a:t>směrem</a:t>
            </a:r>
          </a:p>
          <a:p>
            <a:pPr marL="0" indent="0">
              <a:buNone/>
            </a:pPr>
            <a:r>
              <a:rPr lang="cs-CZ" sz="2000" dirty="0" smtClean="0"/>
              <a:t>regenerace </a:t>
            </a:r>
            <a:r>
              <a:rPr lang="cs-CZ" sz="2000" dirty="0"/>
              <a:t>pracího </a:t>
            </a:r>
            <a:r>
              <a:rPr lang="cs-CZ" sz="2000" dirty="0" smtClean="0"/>
              <a:t>roztoku </a:t>
            </a:r>
            <a:r>
              <a:rPr lang="cs-CZ" sz="2000" dirty="0"/>
              <a:t>se provádí v odparce, z níž odchází </a:t>
            </a:r>
            <a:r>
              <a:rPr lang="cs-CZ" sz="2000" dirty="0" err="1"/>
              <a:t>SO</a:t>
            </a:r>
            <a:r>
              <a:rPr lang="cs-CZ" sz="2000" baseline="-25000" dirty="0" err="1"/>
              <a:t>2</a:t>
            </a:r>
            <a:r>
              <a:rPr lang="cs-CZ" sz="2000" dirty="0"/>
              <a:t> o koncentraci 80 až 90% a krystalický siřičitan sodný. </a:t>
            </a: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Metoda </a:t>
            </a:r>
            <a:r>
              <a:rPr lang="cs-CZ" sz="2000" dirty="0"/>
              <a:t>je velmi spolehlivá a pracuje s účinností vyšší než 90%. 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8987729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</a:t>
            </a:r>
            <a:r>
              <a:rPr lang="cs-CZ" dirty="0" smtClean="0"/>
              <a:t>Walther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 smtClean="0"/>
              <a:t>Mokrá </a:t>
            </a:r>
            <a:r>
              <a:rPr lang="cs-CZ" sz="2000" dirty="0"/>
              <a:t>amoniakální vypírka, </a:t>
            </a:r>
            <a:r>
              <a:rPr lang="cs-CZ" sz="2000" dirty="0" smtClean="0"/>
              <a:t>produktem </a:t>
            </a:r>
            <a:r>
              <a:rPr lang="cs-CZ" sz="2000" dirty="0"/>
              <a:t>je síran amonný: 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2 </a:t>
            </a:r>
            <a:r>
              <a:rPr lang="cs-CZ" sz="2000" dirty="0" err="1"/>
              <a:t>NH</a:t>
            </a:r>
            <a:r>
              <a:rPr lang="cs-CZ" sz="2000" baseline="-25000" dirty="0" err="1"/>
              <a:t>3</a:t>
            </a:r>
            <a:r>
              <a:rPr lang="cs-CZ" sz="2000" dirty="0"/>
              <a:t> + </a:t>
            </a:r>
            <a:r>
              <a:rPr lang="cs-CZ" sz="2000" dirty="0" err="1"/>
              <a:t>SO</a:t>
            </a:r>
            <a:r>
              <a:rPr lang="cs-CZ" sz="2000" baseline="-25000" dirty="0" err="1"/>
              <a:t>2</a:t>
            </a:r>
            <a:r>
              <a:rPr lang="cs-CZ" sz="2000" dirty="0"/>
              <a:t> + </a:t>
            </a:r>
            <a:r>
              <a:rPr lang="cs-CZ" sz="2000" dirty="0" err="1"/>
              <a:t>H</a:t>
            </a:r>
            <a:r>
              <a:rPr lang="cs-CZ" sz="2000" baseline="-25000" dirty="0" err="1"/>
              <a:t>2</a:t>
            </a:r>
            <a:r>
              <a:rPr lang="cs-CZ" sz="2000" dirty="0" err="1"/>
              <a:t>O</a:t>
            </a:r>
            <a:r>
              <a:rPr lang="cs-CZ" sz="2000" dirty="0"/>
              <a:t> </a:t>
            </a:r>
            <a:r>
              <a:rPr lang="cs-CZ" sz="2000" dirty="0" smtClean="0"/>
              <a:t>────</a:t>
            </a:r>
            <a:r>
              <a:rPr lang="cs-CZ" sz="2000" dirty="0"/>
              <a:t>&gt; </a:t>
            </a:r>
            <a:r>
              <a:rPr lang="cs-CZ" sz="2000" dirty="0" smtClean="0"/>
              <a:t> </a:t>
            </a:r>
            <a:r>
              <a:rPr lang="cs-CZ" sz="2000" dirty="0"/>
              <a:t>(</a:t>
            </a:r>
            <a:r>
              <a:rPr lang="cs-CZ" sz="2000" dirty="0" err="1"/>
              <a:t>NH4</a:t>
            </a:r>
            <a:r>
              <a:rPr lang="cs-CZ" sz="2000" dirty="0"/>
              <a:t>)</a:t>
            </a:r>
            <a:r>
              <a:rPr lang="cs-CZ" sz="2000" baseline="-25000" dirty="0" err="1"/>
              <a:t>2</a:t>
            </a:r>
            <a:r>
              <a:rPr lang="cs-CZ" sz="2000" dirty="0" err="1"/>
              <a:t>SO</a:t>
            </a:r>
            <a:r>
              <a:rPr lang="cs-CZ" sz="2000" baseline="-25000" dirty="0" err="1"/>
              <a:t>3</a:t>
            </a:r>
            <a:r>
              <a:rPr lang="cs-CZ" sz="2000" dirty="0"/>
              <a:t> 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(</a:t>
            </a:r>
            <a:r>
              <a:rPr lang="cs-CZ" sz="2000" dirty="0" err="1"/>
              <a:t>NH</a:t>
            </a:r>
            <a:r>
              <a:rPr lang="cs-CZ" sz="2000" baseline="-25000" dirty="0" err="1"/>
              <a:t>4</a:t>
            </a:r>
            <a:r>
              <a:rPr lang="cs-CZ" sz="2000" dirty="0"/>
              <a:t>)</a:t>
            </a:r>
            <a:r>
              <a:rPr lang="cs-CZ" sz="2000" baseline="-25000" dirty="0" err="1"/>
              <a:t>2</a:t>
            </a:r>
            <a:r>
              <a:rPr lang="cs-CZ" sz="2000" dirty="0" err="1"/>
              <a:t>SO</a:t>
            </a:r>
            <a:r>
              <a:rPr lang="cs-CZ" sz="2000" baseline="-25000" dirty="0" err="1"/>
              <a:t>3</a:t>
            </a:r>
            <a:r>
              <a:rPr lang="cs-CZ" sz="2000" dirty="0"/>
              <a:t> + 1/2 </a:t>
            </a:r>
            <a:r>
              <a:rPr lang="cs-CZ" sz="2000" dirty="0" err="1"/>
              <a:t>O</a:t>
            </a:r>
            <a:r>
              <a:rPr lang="cs-CZ" sz="2000" baseline="-25000" dirty="0" err="1"/>
              <a:t>2</a:t>
            </a:r>
            <a:r>
              <a:rPr lang="cs-CZ" sz="2000" dirty="0"/>
              <a:t> </a:t>
            </a:r>
            <a:r>
              <a:rPr lang="cs-CZ" sz="2000" dirty="0" smtClean="0"/>
              <a:t>────</a:t>
            </a:r>
            <a:r>
              <a:rPr lang="cs-CZ" sz="2000" dirty="0"/>
              <a:t>&gt; </a:t>
            </a:r>
            <a:r>
              <a:rPr lang="cs-CZ" sz="2000" dirty="0" smtClean="0"/>
              <a:t> </a:t>
            </a:r>
            <a:r>
              <a:rPr lang="cs-CZ" sz="2000" dirty="0"/>
              <a:t>(</a:t>
            </a:r>
            <a:r>
              <a:rPr lang="cs-CZ" sz="2000" dirty="0" err="1"/>
              <a:t>NH</a:t>
            </a:r>
            <a:r>
              <a:rPr lang="cs-CZ" sz="2000" baseline="-25000" dirty="0" err="1"/>
              <a:t>4</a:t>
            </a:r>
            <a:r>
              <a:rPr lang="cs-CZ" sz="2000" dirty="0"/>
              <a:t>)</a:t>
            </a:r>
            <a:r>
              <a:rPr lang="cs-CZ" sz="2000" baseline="-25000" dirty="0" err="1"/>
              <a:t>2</a:t>
            </a:r>
            <a:r>
              <a:rPr lang="cs-CZ" sz="2000" dirty="0" err="1"/>
              <a:t>SO</a:t>
            </a:r>
            <a:r>
              <a:rPr lang="cs-CZ" sz="2000" baseline="-25000" dirty="0" err="1"/>
              <a:t>4</a:t>
            </a:r>
            <a:endParaRPr lang="cs-CZ" sz="2000" baseline="-25000" dirty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Spaliny s přídavkem čpavku se vyperou v </a:t>
            </a:r>
            <a:r>
              <a:rPr lang="cs-CZ" sz="2000" dirty="0" smtClean="0"/>
              <a:t>absorbéru, přes </a:t>
            </a:r>
            <a:r>
              <a:rPr lang="cs-CZ" sz="2000" dirty="0"/>
              <a:t>výměník do komína. Roztok z absorbéru se zoxiduje vzduchem na </a:t>
            </a:r>
            <a:r>
              <a:rPr lang="cs-CZ" sz="2000" dirty="0" smtClean="0"/>
              <a:t>síran, nastřikuje </a:t>
            </a:r>
            <a:r>
              <a:rPr lang="cs-CZ" sz="2000" dirty="0"/>
              <a:t>se do rozprašovací sušárny, kde se odpaří voda teplem neodsířených spalin (</a:t>
            </a:r>
            <a:r>
              <a:rPr lang="cs-CZ" sz="2000" dirty="0" err="1"/>
              <a:t>350°C</a:t>
            </a:r>
            <a:r>
              <a:rPr lang="cs-CZ" sz="2000" dirty="0" smtClean="0"/>
              <a:t>). </a:t>
            </a:r>
            <a:r>
              <a:rPr lang="cs-CZ" sz="2000" dirty="0"/>
              <a:t>Usušený síran se zachytí v elektrofiltru a granuluje se. Produkt odsíření </a:t>
            </a:r>
            <a:r>
              <a:rPr lang="cs-CZ" sz="2000"/>
              <a:t>je </a:t>
            </a:r>
            <a:r>
              <a:rPr lang="cs-CZ" sz="2000" smtClean="0"/>
              <a:t>použitelný </a:t>
            </a:r>
            <a:r>
              <a:rPr lang="cs-CZ" sz="2000" dirty="0"/>
              <a:t>jako méně hodnotné hnojivo, sestávající převážně ze síranu amonného, malého množství dusičnanu a dalších amonných </a:t>
            </a:r>
            <a:r>
              <a:rPr lang="cs-CZ" sz="2000"/>
              <a:t>solí</a:t>
            </a:r>
            <a:r>
              <a:rPr lang="cs-CZ" sz="2000" smtClean="0"/>
              <a:t>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2337671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Katalytické metody odsiřování spalin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dirty="0" smtClean="0"/>
              <a:t>Tyto procesy jsou obecně založeny na katalytické oxidaci </a:t>
            </a:r>
            <a:r>
              <a:rPr lang="cs-CZ" sz="2000" dirty="0" err="1" smtClean="0"/>
              <a:t>SO</a:t>
            </a:r>
            <a:r>
              <a:rPr lang="cs-CZ" sz="2000" baseline="-25000" dirty="0" err="1" smtClean="0"/>
              <a:t>2</a:t>
            </a:r>
            <a:r>
              <a:rPr lang="cs-CZ" sz="2000" dirty="0" smtClean="0"/>
              <a:t> na </a:t>
            </a:r>
            <a:r>
              <a:rPr lang="cs-CZ" sz="2000" dirty="0" err="1" smtClean="0"/>
              <a:t>SO</a:t>
            </a:r>
            <a:r>
              <a:rPr lang="cs-CZ" sz="2000" baseline="-25000" dirty="0" err="1" smtClean="0"/>
              <a:t>3</a:t>
            </a:r>
            <a:r>
              <a:rPr lang="cs-CZ" sz="2000" dirty="0" smtClean="0"/>
              <a:t> s jeho následným zachycením ve formě  kyseliny nebo síranu. 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sz="2000" dirty="0" err="1" smtClean="0"/>
              <a:t>Cat-ox</a:t>
            </a:r>
            <a:r>
              <a:rPr lang="cs-CZ" sz="2000" dirty="0" smtClean="0"/>
              <a:t> - proces </a:t>
            </a:r>
            <a:r>
              <a:rPr lang="cs-CZ" sz="2000" dirty="0"/>
              <a:t>založený na oxidaci </a:t>
            </a:r>
            <a:r>
              <a:rPr lang="cs-CZ" sz="2000" dirty="0" err="1"/>
              <a:t>SO</a:t>
            </a:r>
            <a:r>
              <a:rPr lang="cs-CZ" sz="2000" baseline="-25000" dirty="0" err="1"/>
              <a:t>2</a:t>
            </a:r>
            <a:r>
              <a:rPr lang="cs-CZ" sz="2000" dirty="0"/>
              <a:t> při teplotě </a:t>
            </a:r>
            <a:r>
              <a:rPr lang="cs-CZ" sz="2000" dirty="0" err="1"/>
              <a:t>450°C</a:t>
            </a:r>
            <a:r>
              <a:rPr lang="cs-CZ" sz="2000" dirty="0"/>
              <a:t> na vanadovém katalyzátoru. </a:t>
            </a:r>
            <a:r>
              <a:rPr lang="cs-CZ" sz="2000" dirty="0" smtClean="0"/>
              <a:t>Horké odprášené </a:t>
            </a:r>
            <a:r>
              <a:rPr lang="cs-CZ" sz="2000" dirty="0"/>
              <a:t>spaliny se z </a:t>
            </a:r>
            <a:r>
              <a:rPr lang="cs-CZ" sz="2000" dirty="0" err="1"/>
              <a:t>elektroodlučovače</a:t>
            </a:r>
            <a:r>
              <a:rPr lang="cs-CZ" sz="2000" dirty="0"/>
              <a:t> vedou přímo do katalytického </a:t>
            </a:r>
            <a:r>
              <a:rPr lang="cs-CZ" sz="2000" dirty="0" smtClean="0"/>
              <a:t>reaktoru a po předání tepla </a:t>
            </a:r>
            <a:r>
              <a:rPr lang="cs-CZ" sz="2000" dirty="0"/>
              <a:t>vstupují do absorbéru, kde se </a:t>
            </a:r>
            <a:r>
              <a:rPr lang="cs-CZ" sz="2000" dirty="0" err="1"/>
              <a:t>SO</a:t>
            </a:r>
            <a:r>
              <a:rPr lang="cs-CZ" sz="2000" baseline="-25000" dirty="0" err="1"/>
              <a:t>3</a:t>
            </a:r>
            <a:r>
              <a:rPr lang="cs-CZ" sz="2000" dirty="0"/>
              <a:t> vypírá horkou kyselinou sírovou, která se ze dna absorbéru odvádí, chladí a recirkuluje</a:t>
            </a:r>
            <a:r>
              <a:rPr lang="cs-CZ" sz="2000" dirty="0" smtClean="0"/>
              <a:t>.</a:t>
            </a:r>
            <a:endParaRPr lang="cs-CZ" sz="2000" dirty="0"/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Proces </a:t>
            </a:r>
            <a:r>
              <a:rPr lang="cs-CZ" sz="2000" dirty="0" err="1"/>
              <a:t>Kyioura</a:t>
            </a:r>
            <a:r>
              <a:rPr lang="cs-CZ" sz="2000" dirty="0"/>
              <a:t> je v první části shodný s procesem </a:t>
            </a:r>
            <a:r>
              <a:rPr lang="cs-CZ" sz="2000" dirty="0" err="1"/>
              <a:t>Cat-ox</a:t>
            </a:r>
            <a:r>
              <a:rPr lang="cs-CZ" sz="2000" dirty="0"/>
              <a:t>, rozdíl je ve zpracování spalin po oxidaci </a:t>
            </a:r>
            <a:r>
              <a:rPr lang="cs-CZ" sz="2000" dirty="0" err="1"/>
              <a:t>SO</a:t>
            </a:r>
            <a:r>
              <a:rPr lang="cs-CZ" sz="2000" baseline="-25000" dirty="0" err="1"/>
              <a:t>2</a:t>
            </a:r>
            <a:r>
              <a:rPr lang="cs-CZ" sz="2000" dirty="0"/>
              <a:t> na </a:t>
            </a:r>
            <a:r>
              <a:rPr lang="cs-CZ" sz="2000" dirty="0" err="1"/>
              <a:t>SO</a:t>
            </a:r>
            <a:r>
              <a:rPr lang="cs-CZ" sz="2000" baseline="-25000" dirty="0" err="1"/>
              <a:t>3</a:t>
            </a:r>
            <a:r>
              <a:rPr lang="cs-CZ" sz="2000" dirty="0"/>
              <a:t>. Po ochlazení se přidává plynný amoniak, který s plynným </a:t>
            </a:r>
            <a:r>
              <a:rPr lang="cs-CZ" sz="2000" dirty="0" err="1"/>
              <a:t>SO</a:t>
            </a:r>
            <a:r>
              <a:rPr lang="cs-CZ" sz="2000" baseline="-25000" dirty="0" err="1"/>
              <a:t>3</a:t>
            </a:r>
            <a:r>
              <a:rPr lang="cs-CZ" sz="2000" dirty="0"/>
              <a:t> a mlhou kyseliny sírové vytváří síran amonný, který se odlučuje v </a:t>
            </a:r>
            <a:r>
              <a:rPr lang="cs-CZ" sz="2000" dirty="0" err="1"/>
              <a:t>elektroodlučovači</a:t>
            </a:r>
            <a:r>
              <a:rPr lang="cs-CZ" sz="2000" dirty="0" smtClean="0"/>
              <a:t>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9174425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Katalytické metody odsiřování spalin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dirty="0" smtClean="0"/>
              <a:t>Proces </a:t>
            </a:r>
            <a:r>
              <a:rPr lang="cs-CZ" sz="2000" dirty="0" err="1"/>
              <a:t>Chiyoda</a:t>
            </a:r>
            <a:r>
              <a:rPr lang="cs-CZ" sz="2000" dirty="0"/>
              <a:t> je </a:t>
            </a:r>
            <a:r>
              <a:rPr lang="cs-CZ" sz="2000" dirty="0" smtClean="0"/>
              <a:t>poněkud </a:t>
            </a:r>
            <a:r>
              <a:rPr lang="cs-CZ" sz="2000" dirty="0"/>
              <a:t>odlišný. Spaliny se nejprve ochladí vodou za současného odloučení popílku. V dalším stupni se vypírá oxid siřičitý zředěnou kyselinou sírovou. Vzniklý roztok kyseliny siřičité se oxiduje vzduchem v kapalné fázi na železitém katalyzátoru na kyselinu sírovou, která se neutralizuje vápencem na sádrovec. 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Metoda </a:t>
            </a:r>
            <a:r>
              <a:rPr lang="cs-CZ" sz="2000" dirty="0" err="1"/>
              <a:t>Haldor-Topsoe</a:t>
            </a:r>
            <a:r>
              <a:rPr lang="cs-CZ" sz="2000" dirty="0"/>
              <a:t> </a:t>
            </a:r>
            <a:r>
              <a:rPr lang="cs-CZ" sz="2000" dirty="0" smtClean="0"/>
              <a:t>– běžná katalytické </a:t>
            </a:r>
            <a:r>
              <a:rPr lang="cs-CZ" sz="2000" dirty="0"/>
              <a:t>oxidace oxidu siřičitého na sírový. </a:t>
            </a:r>
            <a:r>
              <a:rPr lang="cs-CZ" sz="2000" dirty="0" smtClean="0"/>
              <a:t>Významně  nové je další </a:t>
            </a:r>
            <a:r>
              <a:rPr lang="cs-CZ" sz="2000" dirty="0"/>
              <a:t>zpracování, </a:t>
            </a:r>
            <a:r>
              <a:rPr lang="cs-CZ" sz="2000" dirty="0" smtClean="0"/>
              <a:t>kdy speciálním </a:t>
            </a:r>
            <a:r>
              <a:rPr lang="cs-CZ" sz="2000" dirty="0"/>
              <a:t>režimem chlazení na teplotu ležící mezi rosným bodem vody a kyseliny sírové </a:t>
            </a:r>
            <a:r>
              <a:rPr lang="cs-CZ" sz="2000" dirty="0" smtClean="0"/>
              <a:t>je získávána koncentrovaná kyselina sírová </a:t>
            </a:r>
            <a:r>
              <a:rPr lang="cs-CZ" sz="2000" dirty="0"/>
              <a:t>(94</a:t>
            </a:r>
            <a:r>
              <a:rPr lang="cs-CZ" sz="2000" dirty="0" smtClean="0"/>
              <a:t>%) a teplota </a:t>
            </a:r>
            <a:r>
              <a:rPr lang="cs-CZ" sz="2000" dirty="0"/>
              <a:t>spalin je dostatečně vysoká pro jejich </a:t>
            </a:r>
            <a:r>
              <a:rPr lang="cs-CZ" sz="2000" dirty="0" smtClean="0"/>
              <a:t>rozptyl –není nutno je přihřívat. </a:t>
            </a:r>
            <a:r>
              <a:rPr lang="cs-CZ" sz="2000" dirty="0"/>
              <a:t>Metoda je poměrně jednoduchá a mohla by nalézt uplatnění i u jednotek menšího výkonu. </a:t>
            </a:r>
            <a:r>
              <a:rPr lang="cs-CZ" sz="2000" dirty="0" smtClean="0"/>
              <a:t>Náročná je na použité materiály.</a:t>
            </a:r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1733395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/>
              <a:t>Snižování obsahu oxidů dusíku ve </a:t>
            </a:r>
            <a:r>
              <a:rPr lang="cs-CZ" sz="3600" dirty="0" smtClean="0"/>
              <a:t>spalinách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b="1" dirty="0" smtClean="0"/>
              <a:t>Vznik </a:t>
            </a:r>
            <a:r>
              <a:rPr lang="cs-CZ" sz="2400" b="1" dirty="0"/>
              <a:t>oxidů dusíku při spalovacím </a:t>
            </a:r>
            <a:r>
              <a:rPr lang="cs-CZ" sz="2400" b="1" dirty="0" smtClean="0"/>
              <a:t>procesu</a:t>
            </a:r>
            <a:endParaRPr lang="cs-CZ" sz="2400" b="1" dirty="0"/>
          </a:p>
          <a:p>
            <a:pPr marL="0" indent="0">
              <a:buNone/>
            </a:pPr>
            <a:endParaRPr lang="cs-CZ" sz="1200" dirty="0" smtClean="0"/>
          </a:p>
          <a:p>
            <a:pPr marL="0" indent="0">
              <a:buNone/>
            </a:pPr>
            <a:r>
              <a:rPr lang="cs-CZ" sz="2400" dirty="0" smtClean="0"/>
              <a:t>Oxidy </a:t>
            </a:r>
            <a:r>
              <a:rPr lang="cs-CZ" sz="2400" dirty="0"/>
              <a:t>dusíku </a:t>
            </a:r>
            <a:r>
              <a:rPr lang="cs-CZ" sz="2400" dirty="0" smtClean="0"/>
              <a:t>vznikají v </a:t>
            </a:r>
            <a:r>
              <a:rPr lang="cs-CZ" sz="2400" dirty="0"/>
              <a:t>zásadě třemi základními </a:t>
            </a:r>
            <a:r>
              <a:rPr lang="cs-CZ" sz="2400" dirty="0" smtClean="0"/>
              <a:t>mechanismy </a:t>
            </a:r>
            <a:endParaRPr lang="cs-CZ" sz="2400" dirty="0"/>
          </a:p>
          <a:p>
            <a:r>
              <a:rPr lang="cs-CZ" sz="2000" dirty="0" smtClean="0"/>
              <a:t>oxidací </a:t>
            </a:r>
            <a:r>
              <a:rPr lang="cs-CZ" sz="2000" dirty="0"/>
              <a:t>dusíku ze spalovacího vzduchu za vysoké teploty </a:t>
            </a:r>
            <a:r>
              <a:rPr lang="cs-CZ" sz="2000" dirty="0" smtClean="0"/>
              <a:t>(vysokoteplotní </a:t>
            </a:r>
            <a:r>
              <a:rPr lang="cs-CZ" sz="2000" dirty="0" err="1"/>
              <a:t>NOx</a:t>
            </a:r>
            <a:r>
              <a:rPr lang="cs-CZ" sz="2000" dirty="0"/>
              <a:t>) </a:t>
            </a:r>
          </a:p>
          <a:p>
            <a:r>
              <a:rPr lang="cs-CZ" sz="2000" dirty="0" smtClean="0"/>
              <a:t>oxidací </a:t>
            </a:r>
            <a:r>
              <a:rPr lang="cs-CZ" sz="2000" dirty="0"/>
              <a:t>chemicky vázaného dusíku v palivu </a:t>
            </a:r>
            <a:r>
              <a:rPr lang="cs-CZ" sz="2000" dirty="0" smtClean="0"/>
              <a:t>(palivové </a:t>
            </a:r>
            <a:r>
              <a:rPr lang="cs-CZ" sz="2000" dirty="0" err="1"/>
              <a:t>NOx</a:t>
            </a:r>
            <a:r>
              <a:rPr lang="cs-CZ" sz="2000" dirty="0"/>
              <a:t>) </a:t>
            </a:r>
          </a:p>
          <a:p>
            <a:r>
              <a:rPr lang="cs-CZ" sz="2000" dirty="0" smtClean="0"/>
              <a:t>z </a:t>
            </a:r>
            <a:r>
              <a:rPr lang="cs-CZ" sz="2000" dirty="0"/>
              <a:t>chemicky vázaného dusíku radikálovými reakcemi na rozhraní plamene </a:t>
            </a:r>
            <a:r>
              <a:rPr lang="cs-CZ" sz="2000" dirty="0" smtClean="0"/>
              <a:t>(promptní </a:t>
            </a:r>
            <a:r>
              <a:rPr lang="cs-CZ" sz="2000" dirty="0" err="1"/>
              <a:t>NOx</a:t>
            </a:r>
            <a:r>
              <a:rPr lang="cs-CZ" sz="2000" dirty="0"/>
              <a:t>) </a:t>
            </a:r>
          </a:p>
          <a:p>
            <a:pPr marL="0" indent="0">
              <a:buNone/>
            </a:pPr>
            <a:endParaRPr lang="cs-CZ" sz="2200" dirty="0" smtClean="0"/>
          </a:p>
          <a:p>
            <a:pPr marL="0" indent="0">
              <a:buNone/>
            </a:pPr>
            <a:r>
              <a:rPr lang="cs-CZ" sz="2200" dirty="0" smtClean="0"/>
              <a:t>Při </a:t>
            </a:r>
            <a:r>
              <a:rPr lang="cs-CZ" sz="2200" dirty="0"/>
              <a:t>všech těchto mechanismech vzniká oxid dusnatý, který se </a:t>
            </a:r>
            <a:r>
              <a:rPr lang="cs-CZ" sz="2200" dirty="0" smtClean="0"/>
              <a:t>kyslíkem dále </a:t>
            </a:r>
            <a:r>
              <a:rPr lang="cs-CZ" sz="2200" dirty="0"/>
              <a:t>oxiduje na </a:t>
            </a:r>
            <a:r>
              <a:rPr lang="cs-CZ" sz="2200" dirty="0" err="1"/>
              <a:t>NO</a:t>
            </a:r>
            <a:r>
              <a:rPr lang="cs-CZ" sz="2200" baseline="-25000" dirty="0" err="1"/>
              <a:t>2</a:t>
            </a:r>
            <a:r>
              <a:rPr lang="cs-CZ" sz="2200" dirty="0"/>
              <a:t>. Rychlost této oxidace je úměrná koncentraci NO a při relativně nízkých koncentracích ve spalinách je velmi pomalá, takže na celkovém obsahu </a:t>
            </a:r>
            <a:r>
              <a:rPr lang="cs-CZ" sz="2200" dirty="0" err="1"/>
              <a:t>NOx</a:t>
            </a:r>
            <a:r>
              <a:rPr lang="cs-CZ" sz="2200" dirty="0"/>
              <a:t> ve spalinách se </a:t>
            </a:r>
            <a:r>
              <a:rPr lang="cs-CZ" sz="2200" dirty="0" err="1"/>
              <a:t>NO</a:t>
            </a:r>
            <a:r>
              <a:rPr lang="cs-CZ" sz="2200" baseline="-25000" dirty="0" err="1"/>
              <a:t>2</a:t>
            </a:r>
            <a:r>
              <a:rPr lang="cs-CZ" sz="2200" dirty="0"/>
              <a:t> podílí nejvýše 10</a:t>
            </a:r>
            <a:r>
              <a:rPr lang="cs-CZ" sz="2200" dirty="0" smtClean="0"/>
              <a:t>%.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654851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Odpadní plyny z průmyslových zdrojů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b="1" dirty="0" smtClean="0"/>
              <a:t>Složení, charakteristika</a:t>
            </a:r>
          </a:p>
          <a:p>
            <a:pPr marL="0" indent="0">
              <a:buNone/>
            </a:pPr>
            <a:r>
              <a:rPr lang="cs-CZ" sz="1800" dirty="0" smtClean="0"/>
              <a:t>anorganické, organické plynné složky</a:t>
            </a:r>
          </a:p>
          <a:p>
            <a:pPr marL="0" indent="0">
              <a:buNone/>
            </a:pPr>
            <a:r>
              <a:rPr lang="cs-CZ" sz="1800" dirty="0" smtClean="0"/>
              <a:t>páry, aerosoly, tuhé částice</a:t>
            </a:r>
          </a:p>
          <a:p>
            <a:pPr marL="0" indent="0">
              <a:buNone/>
            </a:pPr>
            <a:r>
              <a:rPr lang="cs-CZ" sz="1800" dirty="0" smtClean="0"/>
              <a:t>vlhkost, rosný bod, teplota</a:t>
            </a:r>
          </a:p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r>
              <a:rPr lang="cs-CZ" sz="2000" b="1" dirty="0" smtClean="0"/>
              <a:t>Metody:</a:t>
            </a:r>
          </a:p>
          <a:p>
            <a:pPr marL="0" indent="0">
              <a:buNone/>
            </a:pPr>
            <a:r>
              <a:rPr lang="cs-CZ" sz="1800" dirty="0" smtClean="0"/>
              <a:t>suché – adsorpce</a:t>
            </a:r>
          </a:p>
          <a:p>
            <a:pPr marL="0" indent="0">
              <a:buNone/>
            </a:pPr>
            <a:r>
              <a:rPr lang="cs-CZ" sz="1800" dirty="0"/>
              <a:t>mokré </a:t>
            </a:r>
            <a:r>
              <a:rPr lang="cs-CZ" sz="1800" dirty="0" smtClean="0"/>
              <a:t>– absorpce</a:t>
            </a:r>
          </a:p>
          <a:p>
            <a:pPr marL="0" indent="0">
              <a:buNone/>
            </a:pPr>
            <a:r>
              <a:rPr lang="cs-CZ" sz="1800" dirty="0" smtClean="0"/>
              <a:t>kondenzace</a:t>
            </a:r>
            <a:endParaRPr lang="cs-CZ" sz="1800" dirty="0"/>
          </a:p>
          <a:p>
            <a:pPr marL="0" indent="0">
              <a:buNone/>
            </a:pPr>
            <a:r>
              <a:rPr lang="cs-CZ" sz="1800" dirty="0" smtClean="0"/>
              <a:t>termická likvidace, (spolu)spalování</a:t>
            </a:r>
            <a:endParaRPr lang="cs-CZ" sz="1800" dirty="0"/>
          </a:p>
          <a:p>
            <a:pPr marL="0" indent="0">
              <a:buNone/>
            </a:pPr>
            <a:r>
              <a:rPr lang="cs-CZ" sz="1800" dirty="0" smtClean="0"/>
              <a:t>katalytická termická likvidace</a:t>
            </a:r>
            <a:endParaRPr lang="cs-CZ" sz="1800" dirty="0"/>
          </a:p>
          <a:p>
            <a:pPr marL="0" indent="0">
              <a:buNone/>
            </a:pPr>
            <a:r>
              <a:rPr lang="cs-CZ" sz="1800" dirty="0" smtClean="0"/>
              <a:t>biologické způsoby</a:t>
            </a:r>
            <a:endParaRPr lang="cs-CZ" sz="1800" dirty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303675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/>
              <a:t>Snižování obsahu oxidů dusíku ve </a:t>
            </a:r>
            <a:r>
              <a:rPr lang="cs-CZ" sz="3600" dirty="0" smtClean="0"/>
              <a:t>spalinách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b="1" dirty="0" smtClean="0"/>
              <a:t>Primární opatření - úprava </a:t>
            </a:r>
            <a:r>
              <a:rPr lang="cs-CZ" sz="2400" b="1" dirty="0"/>
              <a:t>spalovacího </a:t>
            </a:r>
            <a:r>
              <a:rPr lang="cs-CZ" sz="2400" b="1" dirty="0" smtClean="0"/>
              <a:t>procesu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Základní směry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- </a:t>
            </a:r>
            <a:r>
              <a:rPr lang="cs-CZ" sz="2400" dirty="0"/>
              <a:t>snížení teploty hoření</a:t>
            </a:r>
            <a:br>
              <a:rPr lang="cs-CZ" sz="2400" dirty="0"/>
            </a:br>
            <a:r>
              <a:rPr lang="cs-CZ" sz="2400" dirty="0"/>
              <a:t>- snížení lokální koncentrace kyslíku (při nejvyšší teplotě)</a:t>
            </a:r>
            <a:br>
              <a:rPr lang="cs-CZ" sz="2400" dirty="0"/>
            </a:br>
            <a:r>
              <a:rPr lang="cs-CZ" sz="2400" dirty="0"/>
              <a:t>- zkrácení doby zdržení v pásmu vysoké teploty </a:t>
            </a:r>
          </a:p>
          <a:p>
            <a:pPr marL="0" indent="0">
              <a:buNone/>
            </a:pP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7413255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/>
              <a:t>Snižování obsahu oxidů dusíku ve </a:t>
            </a:r>
            <a:r>
              <a:rPr lang="cs-CZ" sz="3600" dirty="0" smtClean="0"/>
              <a:t>spalinách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b="1" dirty="0"/>
              <a:t>Spalování s nízkým přebytkem vzduchu</a:t>
            </a:r>
          </a:p>
          <a:p>
            <a:pPr marL="0" indent="0">
              <a:buNone/>
            </a:pPr>
            <a:r>
              <a:rPr lang="cs-CZ" sz="2400" b="1" dirty="0" smtClean="0"/>
              <a:t>Snížením </a:t>
            </a:r>
            <a:r>
              <a:rPr lang="cs-CZ" sz="2400" b="1" dirty="0"/>
              <a:t>množství spalovacího vzduchu </a:t>
            </a:r>
            <a:r>
              <a:rPr lang="cs-CZ" sz="2400" dirty="0"/>
              <a:t>se dosáhne snížení teploty plamene. </a:t>
            </a:r>
            <a:r>
              <a:rPr lang="cs-CZ" sz="2400" dirty="0" smtClean="0"/>
              <a:t>Nenáročný zásah, nevyžadující </a:t>
            </a:r>
            <a:r>
              <a:rPr lang="cs-CZ" sz="2400" dirty="0"/>
              <a:t>žádné úpravy na zařízení. </a:t>
            </a:r>
            <a:r>
              <a:rPr lang="cs-CZ" sz="2400" dirty="0" smtClean="0"/>
              <a:t>U elektrárenských </a:t>
            </a:r>
            <a:r>
              <a:rPr lang="cs-CZ" sz="2400" dirty="0"/>
              <a:t>kotlů, </a:t>
            </a:r>
            <a:r>
              <a:rPr lang="cs-CZ" sz="2400" dirty="0" smtClean="0"/>
              <a:t>vzhledem k optimalizaci spalovacího poměru nepoužitelné. Další nevýhody </a:t>
            </a:r>
            <a:r>
              <a:rPr lang="cs-CZ" sz="2400" dirty="0"/>
              <a:t>- tvorba sazí, koroze v redukční atmosféře, zvýšená produkce oxidu uhelnatého a ztráty </a:t>
            </a:r>
            <a:r>
              <a:rPr lang="cs-CZ" sz="2400" dirty="0" err="1"/>
              <a:t>nedopalem</a:t>
            </a:r>
            <a:r>
              <a:rPr lang="cs-CZ" sz="2400" dirty="0"/>
              <a:t>. 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cs-CZ" sz="2400" b="1" dirty="0"/>
              <a:t>Snížení předehřevu spalovacího vzduchu </a:t>
            </a:r>
            <a:r>
              <a:rPr lang="cs-CZ" sz="2400" dirty="0"/>
              <a:t>je </a:t>
            </a:r>
            <a:r>
              <a:rPr lang="cs-CZ" sz="2400" dirty="0" smtClean="0"/>
              <a:t>podobně technologické nenáročné, efekt </a:t>
            </a:r>
            <a:r>
              <a:rPr lang="cs-CZ" sz="2400" dirty="0"/>
              <a:t>není příliš velký a provází jej nevýhody, jako snížení tepelné účinnosti, ztráty </a:t>
            </a:r>
            <a:r>
              <a:rPr lang="cs-CZ" sz="2400" dirty="0" err="1"/>
              <a:t>nedopalem</a:t>
            </a:r>
            <a:r>
              <a:rPr lang="cs-CZ" sz="2400" dirty="0"/>
              <a:t>, problémy s hořením. </a:t>
            </a:r>
            <a:endParaRPr lang="cs-CZ" sz="2400" dirty="0" smtClean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 err="1"/>
              <a:t>Nestechiometrické</a:t>
            </a:r>
            <a:r>
              <a:rPr lang="cs-CZ" sz="2400" dirty="0"/>
              <a:t> spalování představuje dávkování spalovacího vzduchu ve dvou úrovních. V první fázi proběhne spalování za nedostatku vzduchu a tudíž při nízké teplotě, v druhé fázi se zbytek paliva a zplodiny nedokonalého spalování spálí v relativním přebytku vzduchu. 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Recirkulace spalin je posledním ze zásahů do spalovacího procesu na stávajících zařízeních. Spočívá v odběru části spalin za ekonomizérem a jejich zavedení zpět do topeniště, kde se tak dosáhne jednak snížení obsahu kyslíku, jednak snížení teploty. Jako nejúčinnější se osvědčilo míchání spalin do spalovacího vzduchu.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Tento postup sice snižuje účinnost spalování, avšak z hlediska omezení emise </a:t>
            </a:r>
            <a:r>
              <a:rPr lang="cs-CZ" sz="2400" dirty="0" err="1"/>
              <a:t>NOx</a:t>
            </a:r>
            <a:r>
              <a:rPr lang="cs-CZ" sz="2400" dirty="0"/>
              <a:t> je poměrně účinný a lze takto dosáhnout až 50% snížení. 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791948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/>
              <a:t>Snižování obsahu oxidů dusíku ve </a:t>
            </a:r>
            <a:r>
              <a:rPr lang="cs-CZ" sz="3600" dirty="0" smtClean="0"/>
              <a:t>spalinách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b="1" dirty="0" err="1" smtClean="0"/>
              <a:t>Nestechiometrické</a:t>
            </a:r>
            <a:r>
              <a:rPr lang="cs-CZ" sz="2400" b="1" dirty="0" smtClean="0"/>
              <a:t> </a:t>
            </a:r>
            <a:r>
              <a:rPr lang="cs-CZ" sz="2400" b="1" dirty="0"/>
              <a:t>spalování</a:t>
            </a:r>
            <a:r>
              <a:rPr lang="cs-CZ" sz="2400" dirty="0"/>
              <a:t> </a:t>
            </a:r>
            <a:r>
              <a:rPr lang="cs-CZ" sz="2400" dirty="0" smtClean="0"/>
              <a:t>- dávkování </a:t>
            </a:r>
            <a:r>
              <a:rPr lang="cs-CZ" sz="2400" dirty="0"/>
              <a:t>spalovacího vzduchu ve dvou úrovních. V první fázi proběhne spalování za nedostatku vzduchu a tudíž při nízké teplotě, v druhé fázi se zbytek paliva a zplodiny nedokonalého spalování spálí v relativním přebytku vzduchu. </a:t>
            </a:r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r>
              <a:rPr lang="cs-CZ" sz="2400" b="1" dirty="0"/>
              <a:t>Recirkulace spalin</a:t>
            </a:r>
            <a:r>
              <a:rPr lang="cs-CZ" sz="2400" dirty="0"/>
              <a:t> je </a:t>
            </a:r>
            <a:r>
              <a:rPr lang="cs-CZ" sz="2400" dirty="0" smtClean="0"/>
              <a:t>také zásah </a:t>
            </a:r>
            <a:r>
              <a:rPr lang="cs-CZ" sz="2400" dirty="0"/>
              <a:t>do spalovacího procesu na stávajících zařízeních. </a:t>
            </a:r>
            <a:r>
              <a:rPr lang="cs-CZ" sz="2400" dirty="0" smtClean="0"/>
              <a:t>Část </a:t>
            </a:r>
            <a:r>
              <a:rPr lang="cs-CZ" sz="2400" dirty="0"/>
              <a:t>spalin </a:t>
            </a:r>
            <a:r>
              <a:rPr lang="cs-CZ" sz="2400" dirty="0" smtClean="0"/>
              <a:t>se odebírá za </a:t>
            </a:r>
            <a:r>
              <a:rPr lang="cs-CZ" sz="2400" dirty="0"/>
              <a:t>ekonomizérem a jejich </a:t>
            </a:r>
            <a:r>
              <a:rPr lang="cs-CZ" sz="2400" dirty="0" smtClean="0"/>
              <a:t>zavádí zpět </a:t>
            </a:r>
            <a:r>
              <a:rPr lang="cs-CZ" sz="2400" dirty="0"/>
              <a:t>do </a:t>
            </a:r>
            <a:r>
              <a:rPr lang="cs-CZ" sz="2400" dirty="0" smtClean="0"/>
              <a:t>topeniště. Dosáhne se jak </a:t>
            </a:r>
            <a:r>
              <a:rPr lang="cs-CZ" sz="2400" dirty="0"/>
              <a:t>snížení obsahu kyslíku, </a:t>
            </a:r>
            <a:r>
              <a:rPr lang="cs-CZ" sz="2400" dirty="0" smtClean="0"/>
              <a:t>tak </a:t>
            </a:r>
            <a:r>
              <a:rPr lang="cs-CZ" sz="2400" dirty="0"/>
              <a:t>snížení teploty. Jako nejúčinnější se osvědčilo míchání spalin do spalovacího </a:t>
            </a:r>
            <a:r>
              <a:rPr lang="cs-CZ" sz="2400" dirty="0" smtClean="0"/>
              <a:t>vzduchu Až 50% pokles </a:t>
            </a:r>
            <a:r>
              <a:rPr lang="cs-CZ" sz="2400" dirty="0" err="1" smtClean="0"/>
              <a:t>NOx</a:t>
            </a:r>
            <a:r>
              <a:rPr lang="cs-CZ" sz="2400" dirty="0" smtClean="0"/>
              <a:t>, ale snížená účinnost spalování.</a:t>
            </a:r>
          </a:p>
        </p:txBody>
      </p:sp>
    </p:spTree>
    <p:extLst>
      <p:ext uri="{BB962C8B-B14F-4D97-AF65-F5344CB8AC3E}">
        <p14:creationId xmlns:p14="http://schemas.microsoft.com/office/powerpoint/2010/main" val="24266016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/>
              <a:t>Snižování obsahu oxidů dusíku ve </a:t>
            </a:r>
            <a:r>
              <a:rPr lang="cs-CZ" sz="3600" dirty="0" smtClean="0"/>
              <a:t>spalinách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dirty="0" smtClean="0"/>
              <a:t>Moderní konstrukce hořáků</a:t>
            </a:r>
            <a:endParaRPr lang="cs-CZ" sz="2000" dirty="0"/>
          </a:p>
          <a:p>
            <a:pPr marL="0" indent="0">
              <a:buNone/>
            </a:pPr>
            <a:r>
              <a:rPr lang="cs-CZ" sz="2000" dirty="0" smtClean="0"/>
              <a:t>S</a:t>
            </a:r>
            <a:r>
              <a:rPr lang="cs-CZ" sz="2000" b="1" dirty="0" smtClean="0"/>
              <a:t>měšovací hořák </a:t>
            </a:r>
            <a:r>
              <a:rPr lang="cs-CZ" sz="2000" b="1" dirty="0"/>
              <a:t>s postupným přívodem </a:t>
            </a:r>
            <a:r>
              <a:rPr lang="cs-CZ" sz="2000" b="1" dirty="0" smtClean="0"/>
              <a:t>vzduchu</a:t>
            </a:r>
          </a:p>
          <a:p>
            <a:pPr marL="0" indent="0">
              <a:buNone/>
            </a:pPr>
            <a:r>
              <a:rPr lang="cs-CZ" sz="2000" dirty="0" smtClean="0"/>
              <a:t>Primární </a:t>
            </a:r>
            <a:r>
              <a:rPr lang="cs-CZ" sz="2000" dirty="0"/>
              <a:t>vzduch přichází spolu s vnášeným palivem dovnitř proudu sekundárního vzduchu. Množství sekundárního vzduchu se udržuje na takové hodnotě, aby palivový dusík přecházel na elementární. Terciární vzduch se přidává mimo hrdlo hořáku a slouží pro konečné spálení paliva.</a:t>
            </a:r>
          </a:p>
          <a:p>
            <a:pPr marL="0" indent="0">
              <a:buNone/>
            </a:pPr>
            <a:endParaRPr lang="cs-CZ" sz="1100" dirty="0"/>
          </a:p>
          <a:p>
            <a:pPr marL="0" indent="0">
              <a:buNone/>
            </a:pPr>
            <a:r>
              <a:rPr lang="cs-CZ" sz="2000" dirty="0"/>
              <a:t>U </a:t>
            </a:r>
            <a:r>
              <a:rPr lang="cs-CZ" sz="2000" b="1" dirty="0"/>
              <a:t>hořáků s recirkulací spalin</a:t>
            </a:r>
            <a:r>
              <a:rPr lang="cs-CZ" sz="2000" dirty="0"/>
              <a:t> primární vzduch opět přichází společně s palivem. Sekundární a terciární vzduch je přiváděn společně s recirkulovanými spalinami.</a:t>
            </a:r>
          </a:p>
          <a:p>
            <a:pPr marL="0" indent="0">
              <a:buNone/>
            </a:pPr>
            <a:endParaRPr lang="cs-CZ" sz="1050" dirty="0"/>
          </a:p>
          <a:p>
            <a:pPr marL="0" indent="0">
              <a:buNone/>
            </a:pPr>
            <a:r>
              <a:rPr lang="cs-CZ" sz="2000" dirty="0" smtClean="0"/>
              <a:t>Hořáky </a:t>
            </a:r>
            <a:r>
              <a:rPr lang="cs-CZ" sz="2000" dirty="0"/>
              <a:t>na </a:t>
            </a:r>
            <a:r>
              <a:rPr lang="cs-CZ" sz="2000" dirty="0" err="1"/>
              <a:t>supernízký</a:t>
            </a:r>
            <a:r>
              <a:rPr lang="cs-CZ" sz="2000" dirty="0"/>
              <a:t> obsah </a:t>
            </a:r>
            <a:r>
              <a:rPr lang="cs-CZ" sz="2000" dirty="0" err="1"/>
              <a:t>NOx</a:t>
            </a:r>
            <a:r>
              <a:rPr lang="cs-CZ" sz="2000" dirty="0"/>
              <a:t> </a:t>
            </a:r>
            <a:r>
              <a:rPr lang="cs-CZ" sz="2000" dirty="0" smtClean="0"/>
              <a:t>- principu </a:t>
            </a:r>
            <a:r>
              <a:rPr lang="cs-CZ" sz="2000" dirty="0"/>
              <a:t>dvojího přívodu paliva. Hlavní podíl paliva se spaluje v primárním hořáku, </a:t>
            </a:r>
            <a:r>
              <a:rPr lang="cs-CZ" sz="2000" dirty="0" smtClean="0"/>
              <a:t>další </a:t>
            </a:r>
            <a:r>
              <a:rPr lang="cs-CZ" sz="2000" dirty="0"/>
              <a:t>podíl paliva </a:t>
            </a:r>
            <a:r>
              <a:rPr lang="cs-CZ" sz="2000" dirty="0" smtClean="0"/>
              <a:t>se </a:t>
            </a:r>
            <a:r>
              <a:rPr lang="cs-CZ" sz="2000" dirty="0"/>
              <a:t>přivádí nad hlavní zónu hoření a vytváří tak redukční prostředí, </a:t>
            </a:r>
            <a:r>
              <a:rPr lang="cs-CZ" sz="2000" dirty="0" smtClean="0"/>
              <a:t>nakonec se přivádí vzduch pro konečnou oxidaci spalin.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8804969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 smtClean="0"/>
              <a:t>Sekundární </a:t>
            </a:r>
            <a:r>
              <a:rPr lang="cs-CZ" sz="3200" dirty="0"/>
              <a:t>opatření - denitrifikační </a:t>
            </a:r>
            <a:r>
              <a:rPr lang="cs-CZ" sz="3200" dirty="0" smtClean="0"/>
              <a:t>metody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b="1" dirty="0" smtClean="0"/>
              <a:t>Selektivní </a:t>
            </a:r>
            <a:r>
              <a:rPr lang="cs-CZ" sz="2000" b="1" dirty="0"/>
              <a:t>katalytická redukce (</a:t>
            </a:r>
            <a:r>
              <a:rPr lang="cs-CZ" sz="2000" b="1" dirty="0" err="1"/>
              <a:t>SKR</a:t>
            </a:r>
            <a:r>
              <a:rPr lang="cs-CZ" sz="2000" b="1" dirty="0"/>
              <a:t>)</a:t>
            </a:r>
            <a:endParaRPr lang="cs-CZ" sz="2000" dirty="0"/>
          </a:p>
          <a:p>
            <a:pPr marL="0" indent="0">
              <a:buNone/>
            </a:pPr>
            <a:r>
              <a:rPr lang="cs-CZ" sz="2000" dirty="0" smtClean="0"/>
              <a:t>Princip metody </a:t>
            </a:r>
            <a:r>
              <a:rPr lang="cs-CZ" sz="2000" dirty="0"/>
              <a:t>spočívá v reakci </a:t>
            </a:r>
            <a:r>
              <a:rPr lang="cs-CZ" sz="2000" dirty="0" err="1"/>
              <a:t>NOx</a:t>
            </a:r>
            <a:r>
              <a:rPr lang="cs-CZ" sz="2000" dirty="0"/>
              <a:t> s přidávaným plynným čpavkem na </a:t>
            </a:r>
            <a:r>
              <a:rPr lang="cs-CZ" sz="2000" dirty="0" smtClean="0"/>
              <a:t>dusík</a:t>
            </a:r>
            <a:endParaRPr lang="cs-CZ" sz="2000" dirty="0"/>
          </a:p>
          <a:p>
            <a:pPr marL="0" indent="0">
              <a:buNone/>
            </a:pPr>
            <a:r>
              <a:rPr lang="cs-CZ" sz="2000" dirty="0"/>
              <a:t>4 NO + 4 </a:t>
            </a:r>
            <a:r>
              <a:rPr lang="cs-CZ" sz="2000" dirty="0" err="1"/>
              <a:t>NH</a:t>
            </a:r>
            <a:r>
              <a:rPr lang="cs-CZ" sz="2000" baseline="-25000" dirty="0" err="1"/>
              <a:t>3</a:t>
            </a:r>
            <a:r>
              <a:rPr lang="cs-CZ" sz="2000" dirty="0"/>
              <a:t> + </a:t>
            </a:r>
            <a:r>
              <a:rPr lang="cs-CZ" sz="2000" dirty="0" err="1"/>
              <a:t>O</a:t>
            </a:r>
            <a:r>
              <a:rPr lang="cs-CZ" sz="2000" baseline="-25000" dirty="0" err="1"/>
              <a:t>2</a:t>
            </a:r>
            <a:r>
              <a:rPr lang="cs-CZ" sz="2000" dirty="0"/>
              <a:t> ────&gt;</a:t>
            </a:r>
            <a:r>
              <a:rPr lang="cs-CZ" sz="2000" dirty="0" smtClean="0"/>
              <a:t> </a:t>
            </a:r>
            <a:r>
              <a:rPr lang="cs-CZ" sz="2000" dirty="0"/>
              <a:t>4 </a:t>
            </a:r>
            <a:r>
              <a:rPr lang="cs-CZ" sz="2000" dirty="0" err="1"/>
              <a:t>N</a:t>
            </a:r>
            <a:r>
              <a:rPr lang="cs-CZ" sz="2000" baseline="-25000" dirty="0" err="1"/>
              <a:t>2</a:t>
            </a:r>
            <a:r>
              <a:rPr lang="cs-CZ" sz="2000" dirty="0"/>
              <a:t> + 6 </a:t>
            </a:r>
            <a:r>
              <a:rPr lang="cs-CZ" sz="2000" dirty="0" err="1"/>
              <a:t>H</a:t>
            </a:r>
            <a:r>
              <a:rPr lang="cs-CZ" sz="2000" baseline="-25000" dirty="0" err="1"/>
              <a:t>2</a:t>
            </a:r>
            <a:r>
              <a:rPr lang="cs-CZ" sz="2000" dirty="0" err="1"/>
              <a:t>O</a:t>
            </a: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/>
              <a:t>2 </a:t>
            </a:r>
            <a:r>
              <a:rPr lang="cs-CZ" sz="2000" dirty="0" err="1"/>
              <a:t>NO</a:t>
            </a:r>
            <a:r>
              <a:rPr lang="cs-CZ" sz="2000" baseline="-25000" dirty="0" err="1"/>
              <a:t>2</a:t>
            </a:r>
            <a:r>
              <a:rPr lang="cs-CZ" sz="2000" dirty="0"/>
              <a:t> + 4 </a:t>
            </a:r>
            <a:r>
              <a:rPr lang="cs-CZ" sz="2000" dirty="0" err="1"/>
              <a:t>NH</a:t>
            </a:r>
            <a:r>
              <a:rPr lang="cs-CZ" sz="2000" baseline="-25000" dirty="0" err="1"/>
              <a:t>3</a:t>
            </a:r>
            <a:r>
              <a:rPr lang="cs-CZ" sz="2000" dirty="0"/>
              <a:t> + </a:t>
            </a:r>
            <a:r>
              <a:rPr lang="cs-CZ" sz="2000" dirty="0" err="1"/>
              <a:t>O</a:t>
            </a:r>
            <a:r>
              <a:rPr lang="cs-CZ" sz="2000" baseline="-25000" dirty="0" err="1"/>
              <a:t>2</a:t>
            </a:r>
            <a:r>
              <a:rPr lang="cs-CZ" sz="2000" dirty="0"/>
              <a:t> ────&gt;</a:t>
            </a:r>
            <a:r>
              <a:rPr lang="cs-CZ" sz="2000" dirty="0" smtClean="0"/>
              <a:t> </a:t>
            </a:r>
            <a:r>
              <a:rPr lang="cs-CZ" sz="2000" dirty="0"/>
              <a:t>3 </a:t>
            </a:r>
            <a:r>
              <a:rPr lang="cs-CZ" sz="2000" dirty="0" err="1"/>
              <a:t>N</a:t>
            </a:r>
            <a:r>
              <a:rPr lang="cs-CZ" sz="2000" baseline="-25000" dirty="0" err="1"/>
              <a:t>2</a:t>
            </a:r>
            <a:r>
              <a:rPr lang="cs-CZ" sz="2000" dirty="0"/>
              <a:t> + 6 </a:t>
            </a:r>
            <a:r>
              <a:rPr lang="cs-CZ" sz="2000" dirty="0" err="1"/>
              <a:t>H</a:t>
            </a:r>
            <a:r>
              <a:rPr lang="cs-CZ" sz="2000" baseline="-25000" dirty="0" err="1"/>
              <a:t>2</a:t>
            </a:r>
            <a:r>
              <a:rPr lang="cs-CZ" sz="2000" dirty="0" err="1"/>
              <a:t>O</a:t>
            </a:r>
            <a:r>
              <a:rPr lang="cs-CZ" sz="2000" dirty="0"/>
              <a:t> </a:t>
            </a:r>
          </a:p>
          <a:p>
            <a:pPr marL="0" indent="0">
              <a:buNone/>
            </a:pPr>
            <a:r>
              <a:rPr lang="cs-CZ" sz="2000" dirty="0"/>
              <a:t>Reakce probíhá při teplotách </a:t>
            </a:r>
            <a:r>
              <a:rPr lang="cs-CZ" sz="2000" dirty="0" smtClean="0"/>
              <a:t>nad </a:t>
            </a:r>
            <a:r>
              <a:rPr lang="cs-CZ" sz="2000" dirty="0" err="1"/>
              <a:t>300°C</a:t>
            </a:r>
            <a:r>
              <a:rPr lang="cs-CZ" sz="2000" dirty="0"/>
              <a:t> (80 - 450) na katalyzátoru. Čpavek se přidává v malém přebytku proti stechiometrii, </a:t>
            </a:r>
            <a:r>
              <a:rPr lang="cs-CZ" sz="2000" dirty="0" smtClean="0"/>
              <a:t>kromě </a:t>
            </a:r>
            <a:r>
              <a:rPr lang="cs-CZ" sz="2000" dirty="0"/>
              <a:t>nedokonalého průběhu redukce </a:t>
            </a:r>
            <a:r>
              <a:rPr lang="cs-CZ" sz="2000" dirty="0" smtClean="0"/>
              <a:t>se ztrácí </a:t>
            </a:r>
            <a:r>
              <a:rPr lang="cs-CZ" sz="2000" dirty="0"/>
              <a:t>i oxidací: </a:t>
            </a:r>
          </a:p>
          <a:p>
            <a:pPr marL="0" indent="0">
              <a:buNone/>
            </a:pPr>
            <a:r>
              <a:rPr lang="cs-CZ" sz="2000" dirty="0"/>
              <a:t>4 </a:t>
            </a:r>
            <a:r>
              <a:rPr lang="cs-CZ" sz="2000" dirty="0" err="1"/>
              <a:t>NH</a:t>
            </a:r>
            <a:r>
              <a:rPr lang="cs-CZ" sz="2000" baseline="-25000" dirty="0" err="1"/>
              <a:t>3</a:t>
            </a:r>
            <a:r>
              <a:rPr lang="cs-CZ" sz="2000" dirty="0"/>
              <a:t> + 3 </a:t>
            </a:r>
            <a:r>
              <a:rPr lang="cs-CZ" sz="2000" dirty="0" err="1"/>
              <a:t>O</a:t>
            </a:r>
            <a:r>
              <a:rPr lang="cs-CZ" sz="2000" baseline="-25000" dirty="0" err="1"/>
              <a:t>2</a:t>
            </a:r>
            <a:r>
              <a:rPr lang="cs-CZ" sz="2000" dirty="0"/>
              <a:t> = 2 </a:t>
            </a:r>
            <a:r>
              <a:rPr lang="cs-CZ" sz="2000" dirty="0" err="1"/>
              <a:t>N</a:t>
            </a:r>
            <a:r>
              <a:rPr lang="cs-CZ" sz="2000" baseline="-25000" dirty="0" err="1"/>
              <a:t>2</a:t>
            </a:r>
            <a:r>
              <a:rPr lang="cs-CZ" sz="2000" dirty="0"/>
              <a:t> + 6 </a:t>
            </a:r>
            <a:r>
              <a:rPr lang="cs-CZ" sz="2000" dirty="0" err="1"/>
              <a:t>H</a:t>
            </a:r>
            <a:r>
              <a:rPr lang="cs-CZ" sz="2000" baseline="-25000" dirty="0" err="1"/>
              <a:t>2</a:t>
            </a:r>
            <a:r>
              <a:rPr lang="cs-CZ" sz="2000" dirty="0" err="1"/>
              <a:t>O</a:t>
            </a:r>
            <a:r>
              <a:rPr lang="cs-CZ" sz="2000" dirty="0"/>
              <a:t> 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Katalyzátory </a:t>
            </a:r>
            <a:r>
              <a:rPr lang="cs-CZ" sz="2000" dirty="0"/>
              <a:t>se používají na bázi kovových aktivních složek (oxid vanadičný, </a:t>
            </a:r>
            <a:r>
              <a:rPr lang="cs-CZ" sz="2000" dirty="0" err="1"/>
              <a:t>WO</a:t>
            </a:r>
            <a:r>
              <a:rPr lang="cs-CZ" sz="2000" baseline="-25000" dirty="0" err="1"/>
              <a:t>3</a:t>
            </a:r>
            <a:r>
              <a:rPr lang="cs-CZ" sz="2000" dirty="0"/>
              <a:t> a </a:t>
            </a:r>
            <a:r>
              <a:rPr lang="cs-CZ" sz="2000" dirty="0" err="1"/>
              <a:t>MoO</a:t>
            </a:r>
            <a:r>
              <a:rPr lang="cs-CZ" sz="2000" baseline="-25000" dirty="0" err="1"/>
              <a:t>3</a:t>
            </a:r>
            <a:r>
              <a:rPr lang="cs-CZ" sz="2000" dirty="0"/>
              <a:t>), na bázi zeolitů a na aktivních uhlíkových materiálech. Životnost katalyzátoru je omezená a závisí </a:t>
            </a:r>
            <a:r>
              <a:rPr lang="cs-CZ" sz="2000" dirty="0" smtClean="0"/>
              <a:t>zejména na </a:t>
            </a:r>
            <a:r>
              <a:rPr lang="cs-CZ" sz="2000" dirty="0"/>
              <a:t>druhu paliva - </a:t>
            </a:r>
            <a:r>
              <a:rPr lang="cs-CZ" sz="2000" dirty="0" smtClean="0"/>
              <a:t>6 až 7 let </a:t>
            </a:r>
            <a:r>
              <a:rPr lang="cs-CZ" sz="2000" dirty="0"/>
              <a:t>se udává pro plyn, nejkratší (3 roky) pro uhlí. </a:t>
            </a:r>
          </a:p>
        </p:txBody>
      </p:sp>
    </p:spTree>
    <p:extLst>
      <p:ext uri="{BB962C8B-B14F-4D97-AF65-F5344CB8AC3E}">
        <p14:creationId xmlns:p14="http://schemas.microsoft.com/office/powerpoint/2010/main" val="31979611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 smtClean="0"/>
              <a:t>Sekundární </a:t>
            </a:r>
            <a:r>
              <a:rPr lang="cs-CZ" sz="3200" dirty="0"/>
              <a:t>opatření - denitrifikační </a:t>
            </a:r>
            <a:r>
              <a:rPr lang="cs-CZ" sz="3200" dirty="0" smtClean="0"/>
              <a:t>metody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b="1" dirty="0"/>
              <a:t>Selektivní nekatalytická redukce (</a:t>
            </a:r>
            <a:r>
              <a:rPr lang="cs-CZ" sz="2000" b="1" dirty="0" err="1"/>
              <a:t>SNKR</a:t>
            </a:r>
            <a:r>
              <a:rPr lang="cs-CZ" sz="2000" b="1" dirty="0"/>
              <a:t>) </a:t>
            </a:r>
            <a:endParaRPr lang="cs-CZ" sz="2000" dirty="0"/>
          </a:p>
          <a:p>
            <a:pPr marL="0" indent="0">
              <a:buNone/>
            </a:pPr>
            <a:r>
              <a:rPr lang="cs-CZ" sz="2000" dirty="0" smtClean="0"/>
              <a:t>reakce při </a:t>
            </a:r>
            <a:r>
              <a:rPr lang="cs-CZ" sz="2000" dirty="0"/>
              <a:t>teplotách 800 až </a:t>
            </a:r>
            <a:r>
              <a:rPr lang="cs-CZ" sz="2000" dirty="0" err="1"/>
              <a:t>900°C</a:t>
            </a:r>
            <a:endParaRPr lang="cs-CZ" sz="2000" dirty="0"/>
          </a:p>
          <a:p>
            <a:pPr marL="0" indent="0">
              <a:buNone/>
            </a:pPr>
            <a:r>
              <a:rPr lang="cs-CZ" sz="2000" dirty="0"/>
              <a:t>4 NO + 4 </a:t>
            </a:r>
            <a:r>
              <a:rPr lang="cs-CZ" sz="2000" dirty="0" err="1"/>
              <a:t>NH</a:t>
            </a:r>
            <a:r>
              <a:rPr lang="cs-CZ" sz="2000" baseline="-25000" dirty="0" err="1"/>
              <a:t>3</a:t>
            </a:r>
            <a:r>
              <a:rPr lang="cs-CZ" sz="2000" dirty="0"/>
              <a:t> + </a:t>
            </a:r>
            <a:r>
              <a:rPr lang="cs-CZ" sz="2000" dirty="0" err="1"/>
              <a:t>O</a:t>
            </a:r>
            <a:r>
              <a:rPr lang="cs-CZ" sz="2000" baseline="-25000" dirty="0" err="1"/>
              <a:t>2</a:t>
            </a:r>
            <a:r>
              <a:rPr lang="cs-CZ" sz="2000" baseline="-25000" dirty="0"/>
              <a:t> </a:t>
            </a:r>
            <a:r>
              <a:rPr lang="cs-CZ" sz="2000" dirty="0"/>
              <a:t>= 4 </a:t>
            </a:r>
            <a:r>
              <a:rPr lang="cs-CZ" sz="2000" dirty="0" err="1"/>
              <a:t>N</a:t>
            </a:r>
            <a:r>
              <a:rPr lang="cs-CZ" sz="2000" baseline="-25000" dirty="0" err="1"/>
              <a:t>2</a:t>
            </a:r>
            <a:r>
              <a:rPr lang="cs-CZ" sz="2000" dirty="0"/>
              <a:t> + 6 </a:t>
            </a:r>
            <a:r>
              <a:rPr lang="cs-CZ" sz="2000" dirty="0" err="1"/>
              <a:t>H</a:t>
            </a:r>
            <a:r>
              <a:rPr lang="cs-CZ" sz="2000" baseline="-25000" dirty="0" err="1"/>
              <a:t>2</a:t>
            </a:r>
            <a:r>
              <a:rPr lang="cs-CZ" sz="2000" dirty="0" err="1"/>
              <a:t>O</a:t>
            </a:r>
            <a:r>
              <a:rPr lang="cs-CZ" sz="2000" dirty="0"/>
              <a:t> </a:t>
            </a:r>
          </a:p>
          <a:p>
            <a:pPr marL="0" indent="0">
              <a:buNone/>
            </a:pPr>
            <a:r>
              <a:rPr lang="cs-CZ" sz="2000" dirty="0"/>
              <a:t>nežádoucí reakce: 4 </a:t>
            </a:r>
            <a:r>
              <a:rPr lang="cs-CZ" sz="2000" dirty="0" err="1"/>
              <a:t>NH</a:t>
            </a:r>
            <a:r>
              <a:rPr lang="cs-CZ" sz="2000" baseline="-25000" dirty="0" err="1"/>
              <a:t>3</a:t>
            </a:r>
            <a:r>
              <a:rPr lang="cs-CZ" sz="2000" dirty="0"/>
              <a:t> + 5 </a:t>
            </a:r>
            <a:r>
              <a:rPr lang="cs-CZ" sz="2000" dirty="0" err="1"/>
              <a:t>O</a:t>
            </a:r>
            <a:r>
              <a:rPr lang="cs-CZ" sz="2000" baseline="-25000" dirty="0" err="1"/>
              <a:t>2</a:t>
            </a:r>
            <a:r>
              <a:rPr lang="cs-CZ" sz="2000" dirty="0"/>
              <a:t> = 4 NO + 6 </a:t>
            </a:r>
            <a:r>
              <a:rPr lang="cs-CZ" sz="2000" dirty="0" err="1"/>
              <a:t>H</a:t>
            </a:r>
            <a:r>
              <a:rPr lang="cs-CZ" sz="2000" baseline="-25000" dirty="0" err="1"/>
              <a:t>2</a:t>
            </a:r>
            <a:r>
              <a:rPr lang="cs-CZ" sz="2000" dirty="0" err="1"/>
              <a:t>O</a:t>
            </a:r>
            <a:r>
              <a:rPr lang="cs-CZ" sz="2000" dirty="0"/>
              <a:t> </a:t>
            </a:r>
          </a:p>
          <a:p>
            <a:pPr marL="0" indent="0">
              <a:buNone/>
            </a:pPr>
            <a:endParaRPr lang="cs-CZ" sz="1100" dirty="0" smtClean="0"/>
          </a:p>
          <a:p>
            <a:pPr marL="0" indent="0">
              <a:buNone/>
            </a:pPr>
            <a:r>
              <a:rPr lang="cs-CZ" sz="2000" dirty="0" smtClean="0"/>
              <a:t>Zatímco </a:t>
            </a:r>
            <a:r>
              <a:rPr lang="cs-CZ" sz="2000" dirty="0"/>
              <a:t>první reakce probíhá do teploty </a:t>
            </a:r>
            <a:r>
              <a:rPr lang="cs-CZ" sz="2000" dirty="0" err="1"/>
              <a:t>1000°C</a:t>
            </a:r>
            <a:r>
              <a:rPr lang="cs-CZ" sz="2000" dirty="0"/>
              <a:t>, druhá reakce probíhá nad </a:t>
            </a:r>
            <a:r>
              <a:rPr lang="cs-CZ" sz="2000" dirty="0" err="1"/>
              <a:t>1000°C</a:t>
            </a:r>
            <a:r>
              <a:rPr lang="cs-CZ" sz="2000" dirty="0"/>
              <a:t> a působí ztráty </a:t>
            </a:r>
            <a:r>
              <a:rPr lang="cs-CZ" sz="2000" dirty="0" err="1"/>
              <a:t>NH</a:t>
            </a:r>
            <a:r>
              <a:rPr lang="cs-CZ" sz="2000" baseline="-25000" dirty="0" err="1"/>
              <a:t>3</a:t>
            </a:r>
            <a:r>
              <a:rPr lang="cs-CZ" sz="2000" dirty="0"/>
              <a:t> a zvýšení obsahu </a:t>
            </a:r>
            <a:r>
              <a:rPr lang="cs-CZ" sz="2000" dirty="0" err="1"/>
              <a:t>NOx</a:t>
            </a:r>
            <a:r>
              <a:rPr lang="cs-CZ" sz="2000" dirty="0" smtClean="0"/>
              <a:t>.</a:t>
            </a:r>
            <a:endParaRPr lang="cs-CZ" sz="2000" dirty="0"/>
          </a:p>
          <a:p>
            <a:pPr marL="0" indent="0">
              <a:buNone/>
            </a:pPr>
            <a:r>
              <a:rPr lang="cs-CZ" sz="2000" dirty="0"/>
              <a:t>První reakce probíhá s maximální účinností v poměrně úzkém rozsahu teplot 900 až </a:t>
            </a:r>
            <a:r>
              <a:rPr lang="cs-CZ" sz="2000" dirty="0" err="1"/>
              <a:t>1000°C</a:t>
            </a:r>
            <a:r>
              <a:rPr lang="cs-CZ" sz="2000" dirty="0"/>
              <a:t>. </a:t>
            </a:r>
            <a:r>
              <a:rPr lang="cs-CZ" sz="2000" dirty="0" smtClean="0"/>
              <a:t>Účinnost </a:t>
            </a:r>
            <a:r>
              <a:rPr lang="cs-CZ" sz="2000" dirty="0"/>
              <a:t>lze zvýšit přídavkem vodíku nebo zemního plynu ke čpavku. Při poměru </a:t>
            </a:r>
            <a:r>
              <a:rPr lang="cs-CZ" sz="2000" dirty="0" err="1"/>
              <a:t>H</a:t>
            </a:r>
            <a:r>
              <a:rPr lang="cs-CZ" sz="2000" baseline="-25000" dirty="0" err="1"/>
              <a:t>2</a:t>
            </a:r>
            <a:r>
              <a:rPr lang="cs-CZ" sz="2000" dirty="0"/>
              <a:t> ku </a:t>
            </a:r>
            <a:r>
              <a:rPr lang="cs-CZ" sz="2000" dirty="0" err="1"/>
              <a:t>NH</a:t>
            </a:r>
            <a:r>
              <a:rPr lang="cs-CZ" sz="2000" baseline="-25000" dirty="0" err="1"/>
              <a:t>3</a:t>
            </a:r>
            <a:r>
              <a:rPr lang="cs-CZ" sz="2000" dirty="0"/>
              <a:t> 2:1 probíhá tato reakce již při </a:t>
            </a:r>
            <a:r>
              <a:rPr lang="cs-CZ" sz="2000" dirty="0" err="1"/>
              <a:t>700°C</a:t>
            </a:r>
            <a:r>
              <a:rPr lang="cs-CZ" sz="2000" dirty="0"/>
              <a:t>. </a:t>
            </a:r>
          </a:p>
          <a:p>
            <a:pPr marL="0" indent="0">
              <a:buNone/>
            </a:pPr>
            <a:r>
              <a:rPr lang="cs-CZ" sz="2000" dirty="0" smtClean="0"/>
              <a:t>Prakticky se provádí  dávkováním </a:t>
            </a:r>
            <a:r>
              <a:rPr lang="cs-CZ" sz="2000" dirty="0"/>
              <a:t>čpavku </a:t>
            </a:r>
            <a:r>
              <a:rPr lang="cs-CZ" sz="2000" dirty="0" smtClean="0"/>
              <a:t>tryskami </a:t>
            </a:r>
            <a:r>
              <a:rPr lang="cs-CZ" sz="2000" dirty="0"/>
              <a:t>zabudovanými v několika </a:t>
            </a:r>
            <a:r>
              <a:rPr lang="cs-CZ" sz="2000" dirty="0" smtClean="0"/>
              <a:t>optimalizovaných úrovních </a:t>
            </a:r>
            <a:r>
              <a:rPr lang="cs-CZ" sz="2000" dirty="0"/>
              <a:t>do stěny kotle. </a:t>
            </a:r>
            <a:r>
              <a:rPr lang="cs-CZ" sz="2000" dirty="0" smtClean="0"/>
              <a:t>Při změnách výkonu se teploty v kotli mění a tak i klesá účinnost. </a:t>
            </a:r>
            <a:r>
              <a:rPr lang="cs-CZ" sz="2000" dirty="0"/>
              <a:t>Další nevýhodou </a:t>
            </a:r>
            <a:r>
              <a:rPr lang="cs-CZ" sz="2000" dirty="0" err="1"/>
              <a:t>SNKR</a:t>
            </a:r>
            <a:r>
              <a:rPr lang="cs-CZ" sz="2000" dirty="0"/>
              <a:t> jsou emise čpavku, které jsou podstatně vyšší než u </a:t>
            </a:r>
            <a:r>
              <a:rPr lang="cs-CZ" sz="2000" dirty="0" err="1"/>
              <a:t>SKR</a:t>
            </a:r>
            <a:r>
              <a:rPr lang="cs-CZ" sz="2000" dirty="0"/>
              <a:t> (řádově desítky mg/</a:t>
            </a:r>
            <a:r>
              <a:rPr lang="cs-CZ" sz="2000" dirty="0" err="1"/>
              <a:t>m</a:t>
            </a:r>
            <a:r>
              <a:rPr lang="cs-CZ" sz="2000" baseline="30000" dirty="0" err="1"/>
              <a:t>3</a:t>
            </a:r>
            <a:r>
              <a:rPr lang="cs-CZ" sz="2000" dirty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3562552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 smtClean="0"/>
              <a:t>Sekundární </a:t>
            </a:r>
            <a:r>
              <a:rPr lang="cs-CZ" sz="3200" dirty="0"/>
              <a:t>opatření - denitrifikační </a:t>
            </a:r>
            <a:r>
              <a:rPr lang="cs-CZ" sz="3200" dirty="0" smtClean="0"/>
              <a:t>metody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b="1" dirty="0"/>
              <a:t>Redukce </a:t>
            </a:r>
            <a:r>
              <a:rPr lang="cs-CZ" sz="2000" b="1" dirty="0" err="1"/>
              <a:t>NOx</a:t>
            </a:r>
            <a:r>
              <a:rPr lang="cs-CZ" sz="2000" b="1" dirty="0"/>
              <a:t> na aktivním koksu</a:t>
            </a:r>
            <a:endParaRPr lang="cs-CZ" sz="2000" dirty="0"/>
          </a:p>
          <a:p>
            <a:pPr marL="0" indent="0">
              <a:buNone/>
            </a:pPr>
            <a:r>
              <a:rPr lang="cs-CZ" sz="2000" dirty="0"/>
              <a:t>Princip je analogický odsíření spalin metodou </a:t>
            </a:r>
            <a:r>
              <a:rPr lang="cs-CZ" sz="2000" dirty="0" err="1"/>
              <a:t>Bergbau-Forschung</a:t>
            </a:r>
            <a:r>
              <a:rPr lang="cs-CZ" sz="2000" dirty="0"/>
              <a:t>. </a:t>
            </a:r>
            <a:r>
              <a:rPr lang="cs-CZ" sz="2000" dirty="0" smtClean="0"/>
              <a:t>Metoda </a:t>
            </a:r>
            <a:r>
              <a:rPr lang="cs-CZ" sz="2000" dirty="0"/>
              <a:t>získává na významu </a:t>
            </a:r>
            <a:r>
              <a:rPr lang="cs-CZ" sz="2000" dirty="0" smtClean="0"/>
              <a:t>v </a:t>
            </a:r>
            <a:r>
              <a:rPr lang="cs-CZ" sz="2000" dirty="0"/>
              <a:t>kombinaci odsíření a denitrifikace spalin. Používaný aktivní koks je shodný s původním koksem pro </a:t>
            </a:r>
            <a:r>
              <a:rPr lang="cs-CZ" sz="2000" dirty="0" err="1"/>
              <a:t>desulfuraci</a:t>
            </a:r>
            <a:r>
              <a:rPr lang="cs-CZ" sz="2000" dirty="0"/>
              <a:t> a získává se </a:t>
            </a:r>
            <a:r>
              <a:rPr lang="cs-CZ" sz="2000" dirty="0" err="1"/>
              <a:t>nízkotepelnou</a:t>
            </a:r>
            <a:r>
              <a:rPr lang="cs-CZ" sz="2000" dirty="0"/>
              <a:t> karbonizací černého uhlí (černé uhlí se karbonizuje při </a:t>
            </a:r>
            <a:r>
              <a:rPr lang="cs-CZ" sz="2000" dirty="0" err="1"/>
              <a:t>600°C</a:t>
            </a:r>
            <a:r>
              <a:rPr lang="cs-CZ" sz="2000" dirty="0"/>
              <a:t>, mele a formuje do požadovaných tvarů a reaktivuje parou při </a:t>
            </a:r>
            <a:r>
              <a:rPr lang="cs-CZ" sz="2000" dirty="0" err="1"/>
              <a:t>900°C</a:t>
            </a:r>
            <a:r>
              <a:rPr lang="cs-CZ" sz="2000" dirty="0" smtClean="0"/>
              <a:t>). </a:t>
            </a:r>
            <a:r>
              <a:rPr lang="cs-CZ" sz="2000" dirty="0"/>
              <a:t>Na tomto koksu při teplotě kolem </a:t>
            </a:r>
            <a:r>
              <a:rPr lang="cs-CZ" sz="2000" dirty="0" err="1"/>
              <a:t>80°C</a:t>
            </a:r>
            <a:r>
              <a:rPr lang="cs-CZ" sz="2000" dirty="0"/>
              <a:t> v přítomnosti čpavku probíhají reakce, popsané u </a:t>
            </a:r>
            <a:r>
              <a:rPr lang="cs-CZ" sz="2000" dirty="0" err="1"/>
              <a:t>SKR</a:t>
            </a:r>
            <a:r>
              <a:rPr lang="cs-CZ" sz="2000" dirty="0"/>
              <a:t>. </a:t>
            </a:r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Ve srovnání s </a:t>
            </a:r>
            <a:r>
              <a:rPr lang="cs-CZ" sz="2000" dirty="0" err="1"/>
              <a:t>SKR</a:t>
            </a:r>
            <a:r>
              <a:rPr lang="cs-CZ" sz="2000" dirty="0"/>
              <a:t> je tato metoda výhodná svou nízkou pracovní teplotou, avšak nevýhodou jsou řádově menší prostorové rychlosti, které vedou k mnohonásobně větším reaktorům.</a:t>
            </a:r>
          </a:p>
        </p:txBody>
      </p:sp>
    </p:spTree>
    <p:extLst>
      <p:ext uri="{BB962C8B-B14F-4D97-AF65-F5344CB8AC3E}">
        <p14:creationId xmlns:p14="http://schemas.microsoft.com/office/powerpoint/2010/main" val="20040764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 smtClean="0"/>
              <a:t>Sekundární </a:t>
            </a:r>
            <a:r>
              <a:rPr lang="cs-CZ" sz="3200" dirty="0"/>
              <a:t>opatření - denitrifikační </a:t>
            </a:r>
            <a:r>
              <a:rPr lang="cs-CZ" sz="3200" dirty="0" smtClean="0"/>
              <a:t>metody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b="1" dirty="0"/>
              <a:t>Mokré metody</a:t>
            </a:r>
            <a:endParaRPr lang="cs-CZ" sz="2000" dirty="0"/>
          </a:p>
          <a:p>
            <a:pPr marL="0" indent="0">
              <a:buNone/>
            </a:pPr>
            <a:r>
              <a:rPr lang="cs-CZ" sz="2000" dirty="0" smtClean="0"/>
              <a:t>Významně rozdílné chování obou oxidů dusíku. </a:t>
            </a:r>
            <a:r>
              <a:rPr lang="cs-CZ" sz="2000" dirty="0"/>
              <a:t>Zatímco NO se chová </a:t>
            </a:r>
            <a:r>
              <a:rPr lang="cs-CZ" sz="2000" dirty="0" smtClean="0"/>
              <a:t>prakticky jako </a:t>
            </a:r>
            <a:r>
              <a:rPr lang="cs-CZ" sz="2000" dirty="0" err="1" smtClean="0"/>
              <a:t>inert</a:t>
            </a:r>
            <a:r>
              <a:rPr lang="cs-CZ" sz="2000" dirty="0" smtClean="0"/>
              <a:t> a </a:t>
            </a:r>
            <a:r>
              <a:rPr lang="cs-CZ" sz="2000" dirty="0"/>
              <a:t>nemá snahu přecházet do </a:t>
            </a:r>
            <a:r>
              <a:rPr lang="cs-CZ" sz="2000" dirty="0" smtClean="0"/>
              <a:t>vodného roztoku</a:t>
            </a:r>
            <a:r>
              <a:rPr lang="cs-CZ" sz="2000" dirty="0"/>
              <a:t>, </a:t>
            </a:r>
            <a:r>
              <a:rPr lang="cs-CZ" sz="2000" dirty="0" err="1"/>
              <a:t>NO</a:t>
            </a:r>
            <a:r>
              <a:rPr lang="cs-CZ" sz="2000" baseline="-25000" dirty="0" err="1"/>
              <a:t>2</a:t>
            </a:r>
            <a:r>
              <a:rPr lang="cs-CZ" sz="2000" dirty="0"/>
              <a:t> je reaktivní a ve vodě dobře rozpustný. </a:t>
            </a:r>
            <a:endParaRPr lang="cs-CZ" sz="2000" dirty="0" smtClean="0"/>
          </a:p>
          <a:p>
            <a:pPr marL="0" indent="0">
              <a:buNone/>
            </a:pPr>
            <a:r>
              <a:rPr lang="cs-CZ" sz="2000" b="1" dirty="0" smtClean="0"/>
              <a:t>Proces </a:t>
            </a:r>
            <a:r>
              <a:rPr lang="cs-CZ" sz="2000" b="1" dirty="0" err="1"/>
              <a:t>SHL</a:t>
            </a:r>
            <a:endParaRPr lang="cs-CZ" sz="2000" dirty="0"/>
          </a:p>
          <a:p>
            <a:pPr marL="0" indent="0">
              <a:buNone/>
            </a:pPr>
            <a:r>
              <a:rPr lang="cs-CZ" sz="2000" dirty="0" smtClean="0"/>
              <a:t>Podstatou </a:t>
            </a:r>
            <a:r>
              <a:rPr lang="cs-CZ" sz="2000" dirty="0"/>
              <a:t>je reakce železnaté soli s oxidem </a:t>
            </a:r>
            <a:r>
              <a:rPr lang="cs-CZ" sz="2000" dirty="0" smtClean="0"/>
              <a:t>dusnatým</a:t>
            </a:r>
            <a:endParaRPr lang="cs-CZ" sz="2000" dirty="0"/>
          </a:p>
          <a:p>
            <a:pPr marL="0" indent="0">
              <a:buNone/>
            </a:pPr>
            <a:r>
              <a:rPr lang="cs-CZ" sz="2000" dirty="0" err="1"/>
              <a:t>FeSO</a:t>
            </a:r>
            <a:r>
              <a:rPr lang="cs-CZ" sz="2000" baseline="-25000" dirty="0" err="1"/>
              <a:t>4</a:t>
            </a:r>
            <a:r>
              <a:rPr lang="cs-CZ" sz="2000" dirty="0"/>
              <a:t> + NO = </a:t>
            </a:r>
            <a:r>
              <a:rPr lang="cs-CZ" sz="2000" dirty="0" err="1"/>
              <a:t>FeSO</a:t>
            </a:r>
            <a:r>
              <a:rPr lang="cs-CZ" sz="2000" baseline="-25000" dirty="0" err="1"/>
              <a:t>4</a:t>
            </a:r>
            <a:r>
              <a:rPr lang="cs-CZ" sz="2000" dirty="0"/>
              <a:t>(NO) </a:t>
            </a:r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Schopnost vytvářet </a:t>
            </a:r>
            <a:r>
              <a:rPr lang="cs-CZ" sz="2000" dirty="0" err="1" smtClean="0"/>
              <a:t>nitrosokomplex</a:t>
            </a:r>
            <a:r>
              <a:rPr lang="cs-CZ" sz="2000" dirty="0" smtClean="0"/>
              <a:t> </a:t>
            </a:r>
            <a:r>
              <a:rPr lang="cs-CZ" sz="2000" dirty="0"/>
              <a:t>má jen dvojmocné železo. Aby nemohlo docházet k jeho oxidaci kyslíkem na trojmocné, váže se do komplexu s kyselinou </a:t>
            </a:r>
            <a:r>
              <a:rPr lang="cs-CZ" sz="2000" dirty="0" err="1"/>
              <a:t>ethylendiamintetraoctovou</a:t>
            </a:r>
            <a:r>
              <a:rPr lang="cs-CZ" sz="2000" dirty="0"/>
              <a:t> (</a:t>
            </a:r>
            <a:r>
              <a:rPr lang="cs-CZ" sz="2000" dirty="0" err="1"/>
              <a:t>EDTA</a:t>
            </a:r>
            <a:r>
              <a:rPr lang="cs-CZ" sz="2000" dirty="0"/>
              <a:t>). </a:t>
            </a:r>
            <a:r>
              <a:rPr lang="cs-CZ" sz="2000" dirty="0" smtClean="0"/>
              <a:t> Regenerace </a:t>
            </a:r>
            <a:r>
              <a:rPr lang="cs-CZ" sz="2000" dirty="0"/>
              <a:t>roztoku se provádí přídavkem alkalického siřičitanu, kdy vzniká volný komplex a síran, který se v dalším stupni sráží na sádrovec</a:t>
            </a:r>
            <a:r>
              <a:rPr lang="cs-CZ" sz="2000" dirty="0" smtClean="0"/>
              <a:t>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6448127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 smtClean="0"/>
              <a:t>Sekundární </a:t>
            </a:r>
            <a:r>
              <a:rPr lang="cs-CZ" sz="3200" dirty="0"/>
              <a:t>opatření - denitrifikační </a:t>
            </a:r>
            <a:r>
              <a:rPr lang="cs-CZ" sz="3200" dirty="0" smtClean="0"/>
              <a:t>metody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b="1" dirty="0"/>
              <a:t>Mokré </a:t>
            </a:r>
            <a:r>
              <a:rPr lang="cs-CZ" sz="2000" b="1" dirty="0" smtClean="0"/>
              <a:t>metody</a:t>
            </a:r>
          </a:p>
          <a:p>
            <a:pPr marL="0" indent="0">
              <a:buNone/>
            </a:pPr>
            <a:endParaRPr lang="cs-CZ" sz="2000" b="1" dirty="0" smtClean="0"/>
          </a:p>
          <a:p>
            <a:pPr marL="0" indent="0">
              <a:buNone/>
            </a:pPr>
            <a:r>
              <a:rPr lang="cs-CZ" sz="2000" b="1" dirty="0" smtClean="0"/>
              <a:t>Kombinovaný </a:t>
            </a:r>
            <a:r>
              <a:rPr lang="cs-CZ" sz="2000" b="1" dirty="0"/>
              <a:t>způsob Walther</a:t>
            </a:r>
            <a:endParaRPr lang="cs-CZ" sz="2000" dirty="0"/>
          </a:p>
          <a:p>
            <a:pPr marL="0" indent="0">
              <a:buNone/>
            </a:pPr>
            <a:r>
              <a:rPr lang="cs-CZ" sz="2000" dirty="0"/>
              <a:t>je zřejmě nejperspektivnější z metod aplikujících oxidaci NO na </a:t>
            </a:r>
            <a:r>
              <a:rPr lang="cs-CZ" sz="2000" dirty="0" err="1"/>
              <a:t>NO</a:t>
            </a:r>
            <a:r>
              <a:rPr lang="cs-CZ" sz="2000" baseline="-25000" dirty="0" err="1"/>
              <a:t>2</a:t>
            </a:r>
            <a:r>
              <a:rPr lang="cs-CZ" sz="2000" dirty="0"/>
              <a:t>. Principem je oxidace ozónem z ozonizátoru a následující vypírka čpavkovým roztokem, v němž se </a:t>
            </a:r>
            <a:r>
              <a:rPr lang="cs-CZ" sz="2000" dirty="0" err="1"/>
              <a:t>NO</a:t>
            </a:r>
            <a:r>
              <a:rPr lang="cs-CZ" sz="2000" baseline="-25000" dirty="0" err="1"/>
              <a:t>2</a:t>
            </a:r>
            <a:r>
              <a:rPr lang="cs-CZ" sz="2000" dirty="0"/>
              <a:t> zachycuje jako dusičnan amonný. Realizuje se jako druhý stupeň </a:t>
            </a:r>
            <a:r>
              <a:rPr lang="cs-CZ" sz="2000" dirty="0" err="1"/>
              <a:t>desulfurační</a:t>
            </a:r>
            <a:r>
              <a:rPr lang="cs-CZ" sz="2000" dirty="0"/>
              <a:t> technologie Walther. Roztoky z obou absorbérů se mísí v poměru, v jakém se požaduje poměr síranu a dusičnanu amonného v hnojivech. Odpaření roztoku se provádí stejně jako u původního způsobu Walther</a:t>
            </a:r>
            <a:r>
              <a:rPr lang="cs-CZ" sz="2000" dirty="0" smtClean="0"/>
              <a:t>.</a:t>
            </a:r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9630622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Znečištění ovzduší v dopravě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965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b="1" dirty="0"/>
              <a:t>Vliv konstrukce motoru na obsah škodlivin ve výfukových plynech</a:t>
            </a:r>
            <a:endParaRPr lang="cs-CZ" sz="2000" dirty="0"/>
          </a:p>
          <a:p>
            <a:pPr marL="0" indent="0">
              <a:buNone/>
            </a:pPr>
            <a:r>
              <a:rPr lang="cs-CZ" sz="2000" b="1" dirty="0"/>
              <a:t>Zážehové </a:t>
            </a:r>
            <a:r>
              <a:rPr lang="cs-CZ" sz="2000" b="1" dirty="0" smtClean="0"/>
              <a:t>motory </a:t>
            </a:r>
            <a:endParaRPr lang="cs-CZ" sz="2000" dirty="0"/>
          </a:p>
          <a:p>
            <a:pPr marL="0" indent="0">
              <a:buNone/>
            </a:pPr>
            <a:r>
              <a:rPr lang="cs-CZ" sz="2000" dirty="0"/>
              <a:t>Z možností </a:t>
            </a:r>
            <a:r>
              <a:rPr lang="cs-CZ" sz="2000" u="sng" dirty="0"/>
              <a:t>úpravy motoru</a:t>
            </a:r>
            <a:r>
              <a:rPr lang="cs-CZ" sz="2000" dirty="0"/>
              <a:t> je třeba uvést </a:t>
            </a:r>
          </a:p>
          <a:p>
            <a:pPr marL="0" indent="0">
              <a:buNone/>
            </a:pPr>
            <a:r>
              <a:rPr lang="cs-CZ" sz="2000" dirty="0"/>
              <a:t>- úpravy vedoucí ke zlepšení přípravy </a:t>
            </a:r>
            <a:r>
              <a:rPr lang="cs-CZ" sz="2000" dirty="0" smtClean="0"/>
              <a:t>palivové směsi </a:t>
            </a:r>
            <a:endParaRPr lang="cs-CZ" sz="2000" dirty="0"/>
          </a:p>
          <a:p>
            <a:pPr marL="0" indent="0">
              <a:buNone/>
            </a:pPr>
            <a:r>
              <a:rPr lang="cs-CZ" sz="2000" dirty="0"/>
              <a:t>- zdokonalení zapalování </a:t>
            </a:r>
          </a:p>
          <a:p>
            <a:pPr marL="0" indent="0">
              <a:buNone/>
            </a:pPr>
            <a:r>
              <a:rPr lang="cs-CZ" sz="2000" dirty="0"/>
              <a:t>- recirkulace výfukových plynů </a:t>
            </a:r>
          </a:p>
          <a:p>
            <a:pPr marL="0" indent="0">
              <a:buNone/>
            </a:pPr>
            <a:r>
              <a:rPr lang="cs-CZ" sz="2000" dirty="0"/>
              <a:t>- snížení tolerancí ve spalovací části motoru </a:t>
            </a:r>
          </a:p>
          <a:p>
            <a:pPr marL="0" indent="0">
              <a:buNone/>
            </a:pPr>
            <a:r>
              <a:rPr lang="cs-CZ" sz="2000" dirty="0"/>
              <a:t>- přechod na chudé směsi </a:t>
            </a:r>
          </a:p>
          <a:p>
            <a:pPr marL="0" indent="0">
              <a:buNone/>
            </a:pPr>
            <a:endParaRPr lang="cs-CZ" sz="2000" b="1" dirty="0" smtClean="0"/>
          </a:p>
          <a:p>
            <a:pPr marL="0" indent="0">
              <a:buNone/>
            </a:pPr>
            <a:r>
              <a:rPr lang="cs-CZ" sz="2000" b="1" dirty="0" smtClean="0"/>
              <a:t>Vznětové motory:</a:t>
            </a: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Emise závislé na konstrukci spalovací komory. Osobní automobily - motory s tlakovou předkomůrkou; nákladní automobily - motory s přímým vstřikem paliva do válce. </a:t>
            </a:r>
          </a:p>
        </p:txBody>
      </p:sp>
    </p:spTree>
    <p:extLst>
      <p:ext uri="{BB962C8B-B14F-4D97-AF65-F5344CB8AC3E}">
        <p14:creationId xmlns:p14="http://schemas.microsoft.com/office/powerpoint/2010/main" val="26080443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856984" cy="1143000"/>
          </a:xfrm>
        </p:spPr>
        <p:txBody>
          <a:bodyPr>
            <a:noAutofit/>
          </a:bodyPr>
          <a:lstStyle/>
          <a:p>
            <a:r>
              <a:rPr lang="cs-CZ" sz="3600" b="1" dirty="0"/>
              <a:t>  </a:t>
            </a:r>
            <a:r>
              <a:rPr lang="cs-CZ" sz="3600" b="1" dirty="0" smtClean="0"/>
              <a:t>Snižování </a:t>
            </a:r>
            <a:r>
              <a:rPr lang="cs-CZ" sz="3600" b="1" dirty="0"/>
              <a:t>obsahu sloučenin síry ve </a:t>
            </a:r>
            <a:r>
              <a:rPr lang="cs-CZ" sz="3600" b="1" dirty="0" smtClean="0"/>
              <a:t>spalinách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b="1" dirty="0" smtClean="0"/>
              <a:t>Hlavní zdroj – energetika</a:t>
            </a:r>
          </a:p>
          <a:p>
            <a:pPr marL="0" indent="0">
              <a:buNone/>
            </a:pPr>
            <a:r>
              <a:rPr lang="cs-CZ" sz="2000" dirty="0" smtClean="0"/>
              <a:t>Základní přístupy</a:t>
            </a:r>
          </a:p>
          <a:p>
            <a:pPr marL="0" indent="0">
              <a:buNone/>
            </a:pPr>
            <a:r>
              <a:rPr lang="cs-CZ" sz="2000" dirty="0" smtClean="0"/>
              <a:t>I. a) zvýšení energetické účinnosti (fluidní spalování cca 38%)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b) snížení spotřeby (elektrické) energie</a:t>
            </a:r>
          </a:p>
          <a:p>
            <a:pPr marL="0" indent="0">
              <a:buNone/>
            </a:pPr>
            <a:r>
              <a:rPr lang="cs-CZ" sz="2000" dirty="0" smtClean="0"/>
              <a:t>II. Použití </a:t>
            </a:r>
            <a:r>
              <a:rPr lang="cs-CZ" sz="2000" dirty="0" err="1" smtClean="0"/>
              <a:t>nízkosirných</a:t>
            </a:r>
            <a:r>
              <a:rPr lang="cs-CZ" sz="2000" dirty="0" smtClean="0"/>
              <a:t> paliv</a:t>
            </a:r>
          </a:p>
          <a:p>
            <a:pPr marL="0" indent="0">
              <a:buNone/>
            </a:pPr>
            <a:r>
              <a:rPr lang="cs-CZ" sz="2000" dirty="0" smtClean="0"/>
              <a:t>III. Snižování obsahu síry </a:t>
            </a:r>
            <a:r>
              <a:rPr lang="cs-CZ" sz="2000" dirty="0"/>
              <a:t>v </a:t>
            </a:r>
            <a:r>
              <a:rPr lang="cs-CZ" sz="2000" dirty="0" smtClean="0"/>
              <a:t>palivech (pyritická</a:t>
            </a:r>
            <a:r>
              <a:rPr lang="cs-CZ" sz="2000" dirty="0"/>
              <a:t>, organická, sulfátová, sulfidová, </a:t>
            </a:r>
            <a:r>
              <a:rPr lang="cs-CZ" sz="2000" dirty="0" smtClean="0"/>
              <a:t>elementární)</a:t>
            </a:r>
            <a:endParaRPr lang="cs-CZ" sz="2000" dirty="0"/>
          </a:p>
          <a:p>
            <a:pPr marL="0" indent="0">
              <a:buNone/>
            </a:pPr>
            <a:r>
              <a:rPr lang="cs-CZ" sz="1800" dirty="0" smtClean="0"/>
              <a:t>a) pyritická, elementární – po rozemletí lze odseparovat</a:t>
            </a:r>
          </a:p>
          <a:p>
            <a:pPr marL="0" indent="0">
              <a:buNone/>
            </a:pPr>
            <a:r>
              <a:rPr lang="cs-CZ" sz="1800" dirty="0" smtClean="0"/>
              <a:t>b) organická – max. 1/3 celkového obsahu</a:t>
            </a:r>
          </a:p>
          <a:p>
            <a:pPr marL="0" indent="0">
              <a:buNone/>
            </a:pPr>
            <a:r>
              <a:rPr lang="cs-CZ" sz="1800" dirty="0" smtClean="0"/>
              <a:t>c) sulfátová - </a:t>
            </a:r>
            <a:r>
              <a:rPr lang="cs-CZ" sz="1800" dirty="0"/>
              <a:t> </a:t>
            </a:r>
            <a:r>
              <a:rPr lang="cs-CZ" sz="1800" dirty="0" smtClean="0"/>
              <a:t>roztokem </a:t>
            </a:r>
            <a:r>
              <a:rPr lang="cs-CZ" sz="1800" dirty="0" err="1" smtClean="0"/>
              <a:t>Fe</a:t>
            </a:r>
            <a:r>
              <a:rPr lang="cs-CZ" sz="1800" baseline="-25000" dirty="0" err="1" smtClean="0"/>
              <a:t>2</a:t>
            </a:r>
            <a:r>
              <a:rPr lang="cs-CZ" sz="1800" dirty="0" smtClean="0"/>
              <a:t>(</a:t>
            </a:r>
            <a:r>
              <a:rPr lang="cs-CZ" sz="1800" dirty="0" err="1" smtClean="0"/>
              <a:t>SO</a:t>
            </a:r>
            <a:r>
              <a:rPr lang="cs-CZ" sz="1800" baseline="-25000" dirty="0" err="1" smtClean="0"/>
              <a:t>4</a:t>
            </a:r>
            <a:r>
              <a:rPr lang="cs-CZ" sz="1800" dirty="0" smtClean="0"/>
              <a:t>)</a:t>
            </a:r>
            <a:r>
              <a:rPr lang="cs-CZ" sz="1800" baseline="-25000" dirty="0" smtClean="0"/>
              <a:t>3</a:t>
            </a:r>
            <a:endParaRPr lang="cs-CZ" sz="1800" dirty="0" smtClean="0"/>
          </a:p>
          <a:p>
            <a:pPr marL="0" indent="0">
              <a:buNone/>
            </a:pPr>
            <a:r>
              <a:rPr lang="cs-CZ" sz="1800" dirty="0" smtClean="0"/>
              <a:t>d) </a:t>
            </a:r>
            <a:r>
              <a:rPr lang="cs-CZ" sz="1800" dirty="0" err="1" smtClean="0"/>
              <a:t>gravimelt</a:t>
            </a:r>
            <a:r>
              <a:rPr lang="cs-CZ" sz="1800" dirty="0" smtClean="0"/>
              <a:t> – extrakce </a:t>
            </a:r>
            <a:r>
              <a:rPr lang="cs-CZ" sz="1800" dirty="0" err="1" smtClean="0"/>
              <a:t>NaOH</a:t>
            </a:r>
            <a:r>
              <a:rPr lang="cs-CZ" sz="1800" dirty="0" smtClean="0"/>
              <a:t> při 350 °C</a:t>
            </a:r>
          </a:p>
          <a:p>
            <a:pPr marL="0" indent="0">
              <a:buNone/>
            </a:pPr>
            <a:r>
              <a:rPr lang="cs-CZ" sz="1800" dirty="0" smtClean="0"/>
              <a:t>e) mikrobiologicky - </a:t>
            </a:r>
            <a:r>
              <a:rPr lang="cs-CZ" sz="1800" dirty="0" err="1" smtClean="0"/>
              <a:t>desulfurační</a:t>
            </a:r>
            <a:r>
              <a:rPr lang="cs-CZ" sz="1800" dirty="0" smtClean="0"/>
              <a:t> bakterie, </a:t>
            </a:r>
            <a:r>
              <a:rPr lang="cs-CZ" sz="1800" dirty="0" err="1" smtClean="0"/>
              <a:t>FeS</a:t>
            </a:r>
            <a:r>
              <a:rPr lang="cs-CZ" sz="1800" baseline="-25000" dirty="0" err="1" smtClean="0"/>
              <a:t>2</a:t>
            </a:r>
            <a:r>
              <a:rPr lang="cs-CZ" sz="1800" baseline="-25000" dirty="0"/>
              <a:t> </a:t>
            </a:r>
            <a:r>
              <a:rPr lang="pt-BR" sz="1800" dirty="0">
                <a:latin typeface="Times New Roman"/>
                <a:cs typeface="Times New Roman"/>
              </a:rPr>
              <a:t> →</a:t>
            </a:r>
            <a:r>
              <a:rPr lang="cs-CZ" sz="1800" dirty="0"/>
              <a:t> </a:t>
            </a:r>
            <a:r>
              <a:rPr lang="cs-CZ" sz="1800" dirty="0" err="1" smtClean="0"/>
              <a:t>H</a:t>
            </a:r>
            <a:r>
              <a:rPr lang="cs-CZ" sz="1800" baseline="-25000" dirty="0" err="1" smtClean="0"/>
              <a:t>2</a:t>
            </a:r>
            <a:r>
              <a:rPr lang="cs-CZ" sz="1800" dirty="0" err="1" smtClean="0"/>
              <a:t>SO</a:t>
            </a:r>
            <a:r>
              <a:rPr lang="cs-CZ" sz="1800" baseline="-25000" dirty="0" err="1" smtClean="0"/>
              <a:t>4</a:t>
            </a:r>
            <a:r>
              <a:rPr lang="cs-CZ" sz="1800" dirty="0" smtClean="0"/>
              <a:t> </a:t>
            </a:r>
            <a:r>
              <a:rPr lang="en-US" sz="1800" dirty="0" smtClean="0"/>
              <a:t>&gt;</a:t>
            </a:r>
            <a:r>
              <a:rPr lang="cs-CZ" sz="1800" dirty="0" smtClean="0"/>
              <a:t>16 </a:t>
            </a:r>
            <a:r>
              <a:rPr lang="cs-CZ" sz="1800" dirty="0"/>
              <a:t>°</a:t>
            </a:r>
            <a:r>
              <a:rPr lang="cs-CZ" sz="1800" dirty="0" smtClean="0"/>
              <a:t>C</a:t>
            </a:r>
          </a:p>
          <a:p>
            <a:pPr marL="0" indent="0">
              <a:buNone/>
            </a:pPr>
            <a:r>
              <a:rPr lang="cs-CZ" sz="2000" dirty="0" smtClean="0"/>
              <a:t>IV. Odsiřování spalin</a:t>
            </a:r>
          </a:p>
          <a:p>
            <a:pPr marL="0" indent="0">
              <a:buNone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412773745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Znečištění ovzduší v dopravě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dirty="0"/>
              <a:t>Opatření na straně výfukových </a:t>
            </a:r>
            <a:r>
              <a:rPr lang="cs-CZ" sz="2000" dirty="0" smtClean="0"/>
              <a:t>plynů - snížení </a:t>
            </a:r>
            <a:r>
              <a:rPr lang="cs-CZ" sz="2000" dirty="0"/>
              <a:t>množství emitovaných škodlivin za použití termické nebo katalytické </a:t>
            </a:r>
            <a:r>
              <a:rPr lang="cs-CZ" sz="2000" dirty="0" smtClean="0"/>
              <a:t>likvidace.</a:t>
            </a:r>
          </a:p>
          <a:p>
            <a:pPr marL="0" indent="0">
              <a:buNone/>
            </a:pPr>
            <a:r>
              <a:rPr lang="cs-CZ" sz="2000" dirty="0"/>
              <a:t>Zážehové motory: </a:t>
            </a:r>
          </a:p>
          <a:p>
            <a:pPr marL="0" indent="0">
              <a:buNone/>
            </a:pPr>
            <a:r>
              <a:rPr lang="cs-CZ" sz="2000" dirty="0" smtClean="0"/>
              <a:t>Katalytická </a:t>
            </a:r>
            <a:r>
              <a:rPr lang="cs-CZ" sz="2000" dirty="0"/>
              <a:t>likvidace škodlivin umožňuje jak </a:t>
            </a:r>
            <a:r>
              <a:rPr lang="cs-CZ" sz="2000" dirty="0" err="1"/>
              <a:t>dospálení</a:t>
            </a:r>
            <a:r>
              <a:rPr lang="cs-CZ" sz="2000" dirty="0"/>
              <a:t> CO a uhlovodíků, tak i redukci </a:t>
            </a:r>
            <a:r>
              <a:rPr lang="cs-CZ" sz="2000" dirty="0" err="1"/>
              <a:t>NOx</a:t>
            </a:r>
            <a:r>
              <a:rPr lang="cs-CZ" sz="2000" dirty="0"/>
              <a:t>. Princip tohoto postupu spočívá v redukci </a:t>
            </a:r>
            <a:r>
              <a:rPr lang="cs-CZ" sz="2000" dirty="0" err="1"/>
              <a:t>NOx</a:t>
            </a:r>
            <a:r>
              <a:rPr lang="cs-CZ" sz="2000" dirty="0"/>
              <a:t> pomocí uhlovodíků a CO a oxidaci zbytku redukujících látek kyslíkem, přičemž oba tyto kroky mohou být za určitých podmínek spojeny v jeden. Systém, ve kterém probíhá současně oxidace i redukce, se nazývá trojcestný. Současného snížení všech tří typů škodlivin na minimum je možno dosáhnout </a:t>
            </a:r>
            <a:r>
              <a:rPr lang="cs-CZ" sz="2000" dirty="0" smtClean="0"/>
              <a:t>ve </a:t>
            </a:r>
            <a:r>
              <a:rPr lang="cs-CZ" sz="2000" dirty="0"/>
              <a:t>velmi úzkém rozmezí koeficientu přebytku </a:t>
            </a:r>
            <a:r>
              <a:rPr lang="cs-CZ" sz="2000" dirty="0" smtClean="0"/>
              <a:t>vzduchu. </a:t>
            </a:r>
            <a:r>
              <a:rPr lang="cs-CZ" sz="2000" dirty="0" smtClean="0"/>
              <a:t>T</a:t>
            </a:r>
            <a:r>
              <a:rPr lang="cs-CZ" sz="2000" dirty="0" smtClean="0"/>
              <a:t>akový </a:t>
            </a:r>
            <a:r>
              <a:rPr lang="cs-CZ" sz="2000" dirty="0"/>
              <a:t>systém </a:t>
            </a:r>
            <a:r>
              <a:rPr lang="cs-CZ" sz="2000" dirty="0" smtClean="0"/>
              <a:t>vyžaduje velmi </a:t>
            </a:r>
            <a:r>
              <a:rPr lang="cs-CZ" sz="2000" dirty="0"/>
              <a:t>dokonalou regulaci poměru </a:t>
            </a:r>
            <a:r>
              <a:rPr lang="cs-CZ" sz="2000" dirty="0" err="1"/>
              <a:t>palivo:vzduch</a:t>
            </a:r>
            <a:r>
              <a:rPr lang="cs-CZ" sz="2000" dirty="0"/>
              <a:t>, která se realizuje pomocí </a:t>
            </a:r>
            <a:r>
              <a:rPr lang="cs-CZ" sz="2000" dirty="0" smtClean="0"/>
              <a:t>lambda-sondy</a:t>
            </a:r>
            <a:r>
              <a:rPr lang="cs-CZ" sz="2000" dirty="0"/>
              <a:t>, </a:t>
            </a:r>
            <a:r>
              <a:rPr lang="cs-CZ" sz="2000" dirty="0" smtClean="0"/>
              <a:t>tedy </a:t>
            </a:r>
            <a:r>
              <a:rPr lang="cs-CZ" sz="2000" dirty="0"/>
              <a:t>čidla citlivého na obsah kyslíku ve výfukových plynech, jehož signál ovládá s minimálním zpožděním přípravu palivové směsi. </a:t>
            </a:r>
          </a:p>
        </p:txBody>
      </p:sp>
    </p:spTree>
    <p:extLst>
      <p:ext uri="{BB962C8B-B14F-4D97-AF65-F5344CB8AC3E}">
        <p14:creationId xmlns:p14="http://schemas.microsoft.com/office/powerpoint/2010/main" val="46455531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0" name="Picture 2" descr="C:\Users\brezinam\Documents\ekoinoprezetace19_5\1zozp\ovzdusi\lambd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3538" y="890588"/>
            <a:ext cx="5876925" cy="5076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768588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Znečištění ovzduší v dopravě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dirty="0" smtClean="0"/>
              <a:t>Jako </a:t>
            </a:r>
            <a:r>
              <a:rPr lang="cs-CZ" sz="2000" dirty="0"/>
              <a:t>katalyzátor slouží speciální keramika voštinového typu, potažená </a:t>
            </a:r>
            <a:r>
              <a:rPr lang="cs-CZ" sz="2000" dirty="0" err="1"/>
              <a:t>aluminou</a:t>
            </a:r>
            <a:r>
              <a:rPr lang="cs-CZ" sz="2000" dirty="0"/>
              <a:t>, impregnovanou vlastním katalyzátorem - obvykle směsí platiny a rhodia, jejichž poměr je různý. </a:t>
            </a:r>
          </a:p>
          <a:p>
            <a:pPr marL="0" indent="0">
              <a:buNone/>
            </a:pPr>
            <a:r>
              <a:rPr lang="cs-CZ" sz="2000" dirty="0"/>
              <a:t>V modernějších konstrukcích se uplatňuje systém dvojitého lože </a:t>
            </a:r>
            <a:r>
              <a:rPr lang="cs-CZ" sz="2000" dirty="0" smtClean="0"/>
              <a:t>katalyzátoru, </a:t>
            </a:r>
            <a:r>
              <a:rPr lang="cs-CZ" sz="2000" dirty="0"/>
              <a:t>kde jako první stupeň slouží výše popsaný třícestný katalyzátor, pracující spíše v redukční atmosféře. Zde se redukují s vysokou účinností </a:t>
            </a:r>
            <a:r>
              <a:rPr lang="cs-CZ" sz="2000" dirty="0" err="1"/>
              <a:t>NOx</a:t>
            </a:r>
            <a:r>
              <a:rPr lang="cs-CZ" sz="2000" dirty="0"/>
              <a:t>, přičemž uhlovodíky a CO zčásti zůstávají nezlikvidovány. Za tímto stupněm se přidává vzduch a následuje oxidace na katalyzátoru, tvořeném směsí platiny a paladia.</a:t>
            </a:r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59545386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400" dirty="0" smtClean="0"/>
              <a:t>Katalyzátor</a:t>
            </a:r>
            <a:endParaRPr lang="cs-CZ" sz="2400" dirty="0"/>
          </a:p>
        </p:txBody>
      </p:sp>
      <p:pic>
        <p:nvPicPr>
          <p:cNvPr id="1026" name="Picture 2" descr="C:\Users\brezinam\Documents\ekoinoprezetace19_5\1zozp\ovzdusi\katal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24744"/>
            <a:ext cx="7849422" cy="504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34498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Znečištění ovzduší v dopravě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dirty="0"/>
              <a:t>Opatření na straně výfukových plynů - </a:t>
            </a:r>
            <a:r>
              <a:rPr lang="cs-CZ" sz="2400" dirty="0" smtClean="0"/>
              <a:t> </a:t>
            </a:r>
            <a:r>
              <a:rPr lang="cs-CZ" sz="2400" dirty="0"/>
              <a:t>zachycování tuhých emisí u vznětových </a:t>
            </a:r>
            <a:r>
              <a:rPr lang="cs-CZ" sz="2400" dirty="0" smtClean="0"/>
              <a:t>motorů</a:t>
            </a:r>
          </a:p>
          <a:p>
            <a:pPr marL="0" indent="0">
              <a:buNone/>
            </a:pPr>
            <a:r>
              <a:rPr lang="cs-CZ" sz="2000" dirty="0" smtClean="0"/>
              <a:t>Vzhledem </a:t>
            </a:r>
            <a:r>
              <a:rPr lang="cs-CZ" sz="2000" dirty="0"/>
              <a:t>ke spalování s vysokým přebytkem vzduchu nelze použít systém třícestného katalyzátoru, je možná pouze katalytická oxidace oxidu uhelnatého a uhlovodíků, jejichž emise je však </a:t>
            </a:r>
            <a:r>
              <a:rPr lang="cs-CZ" sz="2000" dirty="0" smtClean="0"/>
              <a:t>poměrně.</a:t>
            </a:r>
            <a:endParaRPr lang="cs-CZ" sz="2000" dirty="0"/>
          </a:p>
          <a:p>
            <a:pPr marL="0" indent="0">
              <a:buNone/>
            </a:pPr>
            <a:r>
              <a:rPr lang="cs-CZ" sz="2000" dirty="0"/>
              <a:t>V souvislosti se zaváděním zákonných omezení emisí tuhých látek </a:t>
            </a:r>
            <a:r>
              <a:rPr lang="cs-CZ" sz="2000" dirty="0" smtClean="0"/>
              <a:t>se používají </a:t>
            </a:r>
            <a:r>
              <a:rPr lang="cs-CZ" sz="2000" dirty="0"/>
              <a:t>filtrační </a:t>
            </a:r>
            <a:r>
              <a:rPr lang="cs-CZ" sz="2000" dirty="0" smtClean="0"/>
              <a:t>systémy. </a:t>
            </a:r>
            <a:r>
              <a:rPr lang="cs-CZ" sz="2000" dirty="0"/>
              <a:t>Jejich podstatou jsou monolitická keramická porézní tělesa nebo systém trubek, ovinutých keramickými vlákny. Tyto filtry lze současně použít jako spalovací katalyzátory pro snížení emisí CO a uhlovodíků. Filtry je nutno periodicky regenerovat vypálením při teplotě nejméně </a:t>
            </a:r>
            <a:r>
              <a:rPr lang="cs-CZ" sz="2000" dirty="0" err="1"/>
              <a:t>500°C</a:t>
            </a:r>
            <a:r>
              <a:rPr lang="cs-CZ" sz="2000" dirty="0"/>
              <a:t>, což vyžaduje dodatečné přihřívání výfukových plynů</a:t>
            </a:r>
            <a:r>
              <a:rPr lang="cs-CZ" sz="2000" dirty="0" smtClean="0"/>
              <a:t>.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Filtr pevných částic</a:t>
            </a:r>
          </a:p>
          <a:p>
            <a:pPr marL="0" indent="0">
              <a:buNone/>
            </a:pPr>
            <a:r>
              <a:rPr lang="cs-CZ" sz="2000" dirty="0"/>
              <a:t>Od roku 2005 platí nová emisní norma Euro 4, která oproti Euro 3 přikazuje snížit produkci pevných částic v naftovém motoru na polovinu (ale i snížení oxidů dusíku </a:t>
            </a:r>
            <a:r>
              <a:rPr lang="cs-CZ" sz="2000" dirty="0" err="1"/>
              <a:t>NOx</a:t>
            </a:r>
            <a:r>
              <a:rPr lang="cs-CZ" sz="2000" dirty="0"/>
              <a:t>). Toho lze u mnoha současných motorů dosáhnout pouze použitím filtru pevných částic.</a:t>
            </a:r>
          </a:p>
          <a:p>
            <a:pPr marL="0" indent="0">
              <a:buNone/>
            </a:pPr>
            <a:r>
              <a:rPr lang="cs-CZ" sz="2000" dirty="0"/>
              <a:t>Některé nové motory (např. 3.0 </a:t>
            </a:r>
            <a:r>
              <a:rPr lang="cs-CZ" sz="2000" dirty="0" err="1"/>
              <a:t>TDI</a:t>
            </a:r>
            <a:r>
              <a:rPr lang="cs-CZ" sz="2000" dirty="0"/>
              <a:t> v Audi </a:t>
            </a:r>
            <a:r>
              <a:rPr lang="cs-CZ" sz="2000" dirty="0" err="1"/>
              <a:t>A6</a:t>
            </a:r>
            <a:r>
              <a:rPr lang="cs-CZ" sz="2000" dirty="0"/>
              <a:t> a </a:t>
            </a:r>
            <a:r>
              <a:rPr lang="cs-CZ" sz="2000" dirty="0" err="1"/>
              <a:t>A8</a:t>
            </a:r>
            <a:r>
              <a:rPr lang="cs-CZ" sz="2000" dirty="0"/>
              <a:t>) zvládají normu Euro 4 i bez filtru pevných částic, nicméně saze produkují nadále, jen v omezené míře. S filtrem jsou dosahované výsledky podstatně lepší, např. PSA uvádí, že jejich filtr zvládne odstranit z výfukových plynů více než 95 procent všech pevných částic.</a:t>
            </a:r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06488869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Znečištění ovzduší v dopravě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dirty="0"/>
              <a:t>Opatření na straně výfukových plynů - </a:t>
            </a:r>
            <a:r>
              <a:rPr lang="cs-CZ" sz="2400" dirty="0" smtClean="0"/>
              <a:t> </a:t>
            </a:r>
            <a:r>
              <a:rPr lang="cs-CZ" sz="2400" dirty="0"/>
              <a:t>zachycování tuhých emisí u vznětových </a:t>
            </a:r>
            <a:r>
              <a:rPr lang="cs-CZ" sz="2400" dirty="0" smtClean="0"/>
              <a:t>motorů</a:t>
            </a:r>
          </a:p>
          <a:p>
            <a:pPr marL="0" indent="0">
              <a:buNone/>
            </a:pPr>
            <a:r>
              <a:rPr lang="cs-CZ" sz="2000" dirty="0" smtClean="0"/>
              <a:t>Filtr </a:t>
            </a:r>
            <a:r>
              <a:rPr lang="cs-CZ" sz="2000" dirty="0"/>
              <a:t>pevných částic</a:t>
            </a:r>
          </a:p>
          <a:p>
            <a:pPr marL="0" indent="0">
              <a:buNone/>
            </a:pPr>
            <a:r>
              <a:rPr lang="cs-CZ" sz="2000" dirty="0" smtClean="0"/>
              <a:t>Emisní normy </a:t>
            </a:r>
            <a:r>
              <a:rPr lang="cs-CZ" sz="2000" dirty="0"/>
              <a:t>Euro </a:t>
            </a:r>
            <a:r>
              <a:rPr lang="cs-CZ" sz="2000" dirty="0" smtClean="0"/>
              <a:t>přikazují </a:t>
            </a:r>
            <a:r>
              <a:rPr lang="cs-CZ" sz="2000" dirty="0"/>
              <a:t>snížit produkci pevných částic v naftovém </a:t>
            </a:r>
            <a:r>
              <a:rPr lang="cs-CZ" sz="2000" dirty="0" smtClean="0"/>
              <a:t>motoru, používají se filtry </a:t>
            </a:r>
            <a:r>
              <a:rPr lang="cs-CZ" sz="2000" dirty="0"/>
              <a:t>pevných částic.</a:t>
            </a:r>
          </a:p>
          <a:p>
            <a:pPr marL="0" indent="0">
              <a:buNone/>
            </a:pPr>
            <a:r>
              <a:rPr lang="cs-CZ" sz="2000" dirty="0"/>
              <a:t>Některé nové motory </a:t>
            </a:r>
            <a:r>
              <a:rPr lang="cs-CZ" sz="2000" dirty="0" smtClean="0"/>
              <a:t>zvládají normy i </a:t>
            </a:r>
            <a:r>
              <a:rPr lang="cs-CZ" sz="2000" dirty="0"/>
              <a:t>bez filtru pevných částic, nicméně saze produkují nadále, jen v omezené míře. S filtrem jsou dosahované výsledky podstatně lepší, např. PSA uvádí, že jejich filtr zvládne odstranit z výfukových plynů více než 95 procent všech pevných </a:t>
            </a:r>
            <a:r>
              <a:rPr lang="cs-CZ" sz="2000" dirty="0" smtClean="0"/>
              <a:t>částic</a:t>
            </a:r>
          </a:p>
          <a:p>
            <a:pPr marL="0" indent="0">
              <a:buNone/>
            </a:pPr>
            <a:r>
              <a:rPr lang="cs-CZ" sz="2000" dirty="0" smtClean="0"/>
              <a:t>Filtr </a:t>
            </a:r>
            <a:r>
              <a:rPr lang="cs-CZ" sz="2000" dirty="0"/>
              <a:t>je tvořen </a:t>
            </a:r>
            <a:r>
              <a:rPr lang="cs-CZ" sz="2000" dirty="0" smtClean="0"/>
              <a:t>dalších </a:t>
            </a:r>
            <a:r>
              <a:rPr lang="cs-CZ" sz="2000" dirty="0"/>
              <a:t>křemičitou sloučeninou, která vytváří porézní filtr podobný včelí plástvi. Po průchodu výfukových plynů se velké pevné částice, které filtrem nemohou projít, zachytí. Filtr se postupně ucpává a výfukové plyny </a:t>
            </a:r>
            <a:r>
              <a:rPr lang="cs-CZ" sz="2000" dirty="0" smtClean="0"/>
              <a:t>procházejí s větší tlakovou ztrátou.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18391774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Znečištění ovzduší v dopravě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dirty="0"/>
              <a:t>Opatření na straně výfukových plynů - </a:t>
            </a:r>
            <a:r>
              <a:rPr lang="cs-CZ" sz="2400" dirty="0" smtClean="0"/>
              <a:t> </a:t>
            </a:r>
            <a:r>
              <a:rPr lang="cs-CZ" sz="2400" dirty="0"/>
              <a:t>zachycování tuhých emisí u vznětových </a:t>
            </a:r>
            <a:r>
              <a:rPr lang="cs-CZ" sz="2400" dirty="0" smtClean="0"/>
              <a:t>motorů</a:t>
            </a:r>
          </a:p>
          <a:p>
            <a:pPr marL="0" indent="0">
              <a:buNone/>
            </a:pPr>
            <a:r>
              <a:rPr lang="cs-CZ" sz="2000" dirty="0"/>
              <a:t>Filtr pevných částic (stejně jako katalyzátor) nepatrně snižuje výkon.</a:t>
            </a:r>
          </a:p>
          <a:p>
            <a:pPr marL="0" indent="0">
              <a:buNone/>
            </a:pPr>
            <a:r>
              <a:rPr lang="cs-CZ" sz="2000" dirty="0" smtClean="0"/>
              <a:t>Jednou </a:t>
            </a:r>
            <a:r>
              <a:rPr lang="cs-CZ" sz="2000" dirty="0"/>
              <a:t>za čas se zvýší teplota výfukových plynů natolik (550 °C), aby se pevné částice dodatečně </a:t>
            </a:r>
            <a:r>
              <a:rPr lang="cs-CZ" sz="2000" dirty="0" smtClean="0"/>
              <a:t>spálily - vypálily. </a:t>
            </a:r>
            <a:endParaRPr lang="cs-CZ" sz="2000" dirty="0"/>
          </a:p>
          <a:p>
            <a:pPr marL="0" indent="0">
              <a:buNone/>
            </a:pPr>
            <a:r>
              <a:rPr lang="cs-CZ" sz="2000" dirty="0" smtClean="0"/>
              <a:t>Protože </a:t>
            </a:r>
            <a:r>
              <a:rPr lang="cs-CZ" sz="2000" dirty="0"/>
              <a:t>při běžném spalování nafty výfukové plyny takovou teplotu nemají, vstřikuje se při regeneraci do motoru více paliva. </a:t>
            </a:r>
            <a:r>
              <a:rPr lang="cs-CZ" sz="2000" dirty="0" smtClean="0"/>
              <a:t>Tím </a:t>
            </a:r>
            <a:r>
              <a:rPr lang="cs-CZ" sz="2000" dirty="0"/>
              <a:t>dojde ke zvýšení teploty hoření o 200 a 250 °C. Část nespálených uhlovodíků, které vzniknou při tomto dodatečném vstřiku, se spálí v oxidačním katalyzátoru na vstupu do filtru pevných částic, což zvýší teplotu o dalších sto stupňů. Hoření pevných částic je podporováno </a:t>
            </a:r>
            <a:r>
              <a:rPr lang="cs-CZ" sz="2000" dirty="0" smtClean="0"/>
              <a:t>aditivem. Kompletní </a:t>
            </a:r>
            <a:r>
              <a:rPr lang="cs-CZ" sz="2000" dirty="0"/>
              <a:t>obnova filtru trvá zhruba dvě minuty a provádí se cca každých 500 km, přičemž interval je variabilní a závisí na znečištění filtru. Filtr je nutno po cca 80 tis. km vyměnit. </a:t>
            </a:r>
          </a:p>
        </p:txBody>
      </p:sp>
    </p:spTree>
    <p:extLst>
      <p:ext uri="{BB962C8B-B14F-4D97-AF65-F5344CB8AC3E}">
        <p14:creationId xmlns:p14="http://schemas.microsoft.com/office/powerpoint/2010/main" val="101195657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Znečištění ovzduší v dopravě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dirty="0"/>
              <a:t>Opatření na straně výfukových plynů - </a:t>
            </a:r>
            <a:r>
              <a:rPr lang="cs-CZ" sz="2400" dirty="0" smtClean="0"/>
              <a:t> </a:t>
            </a:r>
            <a:r>
              <a:rPr lang="cs-CZ" sz="2400" dirty="0"/>
              <a:t>zachycování tuhých emisí u vznětových </a:t>
            </a:r>
            <a:r>
              <a:rPr lang="cs-CZ" sz="2400" dirty="0" smtClean="0"/>
              <a:t>motorů</a:t>
            </a:r>
          </a:p>
          <a:p>
            <a:pPr marL="0" indent="0">
              <a:buNone/>
            </a:pPr>
            <a:r>
              <a:rPr lang="cs-CZ" sz="2000" dirty="0" smtClean="0"/>
              <a:t>Bezúdržbový </a:t>
            </a:r>
            <a:r>
              <a:rPr lang="cs-CZ" sz="2000" dirty="0"/>
              <a:t>filtr (</a:t>
            </a:r>
            <a:r>
              <a:rPr lang="cs-CZ" sz="2000" dirty="0" err="1"/>
              <a:t>DPF</a:t>
            </a:r>
            <a:r>
              <a:rPr lang="cs-CZ" sz="2000" dirty="0"/>
              <a:t>), který není třeba měnit, zůstává ve výfukovém potrubí po celou dobu životnosti motoru. Funkce filtru je stejná jako u </a:t>
            </a:r>
            <a:r>
              <a:rPr lang="cs-CZ" sz="2000" dirty="0" smtClean="0"/>
              <a:t>popsaného, k </a:t>
            </a:r>
            <a:r>
              <a:rPr lang="cs-CZ" sz="2000" dirty="0"/>
              <a:t>obnově není nutné aditivum. </a:t>
            </a:r>
            <a:r>
              <a:rPr lang="cs-CZ" sz="2000" dirty="0" smtClean="0"/>
              <a:t>Filtrační hmota je pokryta drahými </a:t>
            </a:r>
            <a:r>
              <a:rPr lang="cs-CZ" sz="2000" dirty="0"/>
              <a:t>kovy, které funkci aditiva nahrazují. Při spalování pevných částic se teplota výfukových plynů zvyšuje na 600 °C. Spalování sazí závisí na znečištění filtru – jakmile dojde k částečnému ucpání a tedy přetlaku, řídící jednotka spustí regeneraci. K tzv. pasivní regeneraci filtru </a:t>
            </a:r>
            <a:r>
              <a:rPr lang="cs-CZ" sz="2000" dirty="0" err="1"/>
              <a:t>DPF</a:t>
            </a:r>
            <a:r>
              <a:rPr lang="cs-CZ" sz="2000" dirty="0"/>
              <a:t> dochází především při jízdách po dálnicích, kdy mají výfukové plyny teplotu 350 až 500 °C a saze se spalují samovolně. Při pouze částečném zatížení motoru, což je příklad jízd v městském provozu, nastupuje aktivní regenerace: Každých 1000 až 1200 km se teplota výfukových plynů řízeně (vstřikem paliva) zvýší na zhruba 600 °C a dochází k odstranění zachycených nečistot. </a:t>
            </a:r>
          </a:p>
          <a:p>
            <a:pPr marL="0" indent="0">
              <a:buNone/>
            </a:pPr>
            <a:r>
              <a:rPr lang="cs-CZ" sz="2000" dirty="0" smtClean="0"/>
              <a:t>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97764599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000" dirty="0" smtClean="0"/>
              <a:t>Bezúdržbový filtr pevných částic</a:t>
            </a:r>
            <a:endParaRPr lang="cs-CZ" dirty="0"/>
          </a:p>
        </p:txBody>
      </p:sp>
      <p:pic>
        <p:nvPicPr>
          <p:cNvPr id="3074" name="Picture 2" descr="C:\Users\brezinam\Documents\ekoinoprezetace19_5\1zozp\ovzdusi\dpf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052736"/>
            <a:ext cx="7488832" cy="5129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5886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Autofit/>
          </a:bodyPr>
          <a:lstStyle/>
          <a:p>
            <a:pPr algn="l"/>
            <a:r>
              <a:rPr lang="cs-CZ" sz="2800" dirty="0" err="1" smtClean="0"/>
              <a:t>Nízkosirná</a:t>
            </a:r>
            <a:r>
              <a:rPr lang="cs-CZ" sz="2800" dirty="0" smtClean="0"/>
              <a:t> paliva: zemní plyn, odsíření topných olejů, vyčištění (odsíření) uhlí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536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900" b="1" dirty="0" smtClean="0"/>
              <a:t>Uhlí</a:t>
            </a:r>
          </a:p>
          <a:p>
            <a:pPr marL="0" indent="0">
              <a:buNone/>
            </a:pPr>
            <a:r>
              <a:rPr lang="cs-CZ" sz="1900" dirty="0" smtClean="0"/>
              <a:t>Mechanická </a:t>
            </a:r>
            <a:r>
              <a:rPr lang="cs-CZ" sz="1900" dirty="0"/>
              <a:t>separace pyritické síry. </a:t>
            </a:r>
            <a:r>
              <a:rPr lang="cs-CZ" sz="1900" dirty="0" smtClean="0"/>
              <a:t>Nejjednodušší, </a:t>
            </a:r>
            <a:r>
              <a:rPr lang="cs-CZ" sz="1900" dirty="0"/>
              <a:t>pokud je </a:t>
            </a:r>
            <a:r>
              <a:rPr lang="cs-CZ" sz="1900" dirty="0" smtClean="0"/>
              <a:t>pyrit vrostlý </a:t>
            </a:r>
            <a:r>
              <a:rPr lang="cs-CZ" sz="1900" dirty="0"/>
              <a:t>ve formě velkých zrn. Při rozmělňování uhlí </a:t>
            </a:r>
            <a:r>
              <a:rPr lang="cs-CZ" sz="1900" dirty="0" smtClean="0"/>
              <a:t>je pyrit odolnější a </a:t>
            </a:r>
            <a:r>
              <a:rPr lang="cs-CZ" sz="1900" dirty="0"/>
              <a:t>je možno jej následně odseparovat. Většina českých uhlí tuto strukturu nemá.</a:t>
            </a:r>
          </a:p>
          <a:p>
            <a:pPr marL="0" indent="0">
              <a:buNone/>
            </a:pPr>
            <a:r>
              <a:rPr lang="cs-CZ" sz="1900" dirty="0" smtClean="0"/>
              <a:t>Odstranění </a:t>
            </a:r>
            <a:r>
              <a:rPr lang="cs-CZ" sz="1900" dirty="0"/>
              <a:t>pyritu vyluhováním (způsob </a:t>
            </a:r>
            <a:r>
              <a:rPr lang="cs-CZ" sz="1900" dirty="0" err="1"/>
              <a:t>Myersův</a:t>
            </a:r>
            <a:r>
              <a:rPr lang="cs-CZ" sz="1900" dirty="0"/>
              <a:t>) - za zvýšeného tlaku a teploty (90 až 130 °C) se uhlí vyluhuje roztokem </a:t>
            </a:r>
            <a:r>
              <a:rPr lang="cs-CZ" sz="1900" dirty="0" err="1"/>
              <a:t>Fe</a:t>
            </a:r>
            <a:r>
              <a:rPr lang="cs-CZ" sz="1900" baseline="-25000" dirty="0" err="1"/>
              <a:t>2</a:t>
            </a:r>
            <a:r>
              <a:rPr lang="cs-CZ" sz="1900" dirty="0"/>
              <a:t>(</a:t>
            </a:r>
            <a:r>
              <a:rPr lang="cs-CZ" sz="1900" dirty="0" err="1"/>
              <a:t>SO</a:t>
            </a:r>
            <a:r>
              <a:rPr lang="cs-CZ" sz="1900" baseline="-25000" dirty="0" err="1"/>
              <a:t>4</a:t>
            </a:r>
            <a:r>
              <a:rPr lang="cs-CZ" sz="1900" dirty="0"/>
              <a:t>)</a:t>
            </a:r>
            <a:r>
              <a:rPr lang="cs-CZ" sz="1900" baseline="-25000" dirty="0"/>
              <a:t>3</a:t>
            </a:r>
            <a:r>
              <a:rPr lang="cs-CZ" sz="1900" dirty="0"/>
              <a:t>. Vzniká síran železnatý, ten se regeneruje oxidací vzdušným kyslíkem. Odstraní se pyritická síra, organicky vázaná síra se nemění</a:t>
            </a:r>
            <a:r>
              <a:rPr lang="cs-CZ" sz="1900" dirty="0" smtClean="0"/>
              <a:t>.</a:t>
            </a:r>
          </a:p>
          <a:p>
            <a:pPr marL="0" indent="0">
              <a:buNone/>
            </a:pPr>
            <a:r>
              <a:rPr lang="cs-CZ" sz="1900" b="1" dirty="0" smtClean="0"/>
              <a:t>Topné oleje, zemní plyn</a:t>
            </a:r>
          </a:p>
          <a:p>
            <a:pPr marL="0" indent="0">
              <a:buNone/>
            </a:pPr>
            <a:r>
              <a:rPr lang="cs-CZ" sz="1900" dirty="0" smtClean="0"/>
              <a:t>Obsah S může být významný, zejména jako </a:t>
            </a:r>
            <a:r>
              <a:rPr lang="cs-CZ" sz="1900" dirty="0" err="1" smtClean="0"/>
              <a:t>H</a:t>
            </a:r>
            <a:r>
              <a:rPr lang="cs-CZ" sz="1900" baseline="-25000" dirty="0" err="1" smtClean="0"/>
              <a:t>2</a:t>
            </a:r>
            <a:r>
              <a:rPr lang="cs-CZ" sz="1900" dirty="0" err="1" smtClean="0"/>
              <a:t>S</a:t>
            </a:r>
            <a:r>
              <a:rPr lang="cs-CZ" sz="1900" dirty="0" smtClean="0"/>
              <a:t>.</a:t>
            </a:r>
          </a:p>
          <a:p>
            <a:pPr marL="0" indent="0">
              <a:buNone/>
            </a:pPr>
            <a:r>
              <a:rPr lang="cs-CZ" sz="1900" dirty="0" smtClean="0"/>
              <a:t>Odstraňování – proces </a:t>
            </a:r>
            <a:r>
              <a:rPr lang="cs-CZ" sz="1900" dirty="0" err="1" smtClean="0"/>
              <a:t>Claus</a:t>
            </a:r>
            <a:endParaRPr lang="cs-CZ" sz="1900" dirty="0" smtClean="0"/>
          </a:p>
          <a:p>
            <a:pPr marL="0" indent="0">
              <a:buNone/>
            </a:pPr>
            <a:r>
              <a:rPr lang="cs-CZ" sz="1900" dirty="0" err="1" smtClean="0"/>
              <a:t>2H</a:t>
            </a:r>
            <a:r>
              <a:rPr lang="cs-CZ" sz="1900" baseline="-25000" dirty="0" err="1" smtClean="0"/>
              <a:t>2</a:t>
            </a:r>
            <a:r>
              <a:rPr lang="cs-CZ" sz="1900" dirty="0" err="1" smtClean="0"/>
              <a:t>S+SO</a:t>
            </a:r>
            <a:r>
              <a:rPr lang="cs-CZ" sz="1900" baseline="-25000" dirty="0" err="1" smtClean="0"/>
              <a:t>2</a:t>
            </a:r>
            <a:r>
              <a:rPr lang="cs-CZ" sz="1900" dirty="0" smtClean="0"/>
              <a:t> </a:t>
            </a:r>
            <a:r>
              <a:rPr lang="pt-BR" sz="1900" dirty="0">
                <a:latin typeface="Times New Roman"/>
                <a:cs typeface="Times New Roman"/>
              </a:rPr>
              <a:t>→</a:t>
            </a:r>
            <a:r>
              <a:rPr lang="cs-CZ" sz="1900" dirty="0"/>
              <a:t> </a:t>
            </a:r>
            <a:r>
              <a:rPr lang="cs-CZ" sz="1900" dirty="0" err="1" smtClean="0"/>
              <a:t>2H</a:t>
            </a:r>
            <a:r>
              <a:rPr lang="cs-CZ" sz="1900" baseline="-25000" dirty="0" err="1" smtClean="0"/>
              <a:t>2</a:t>
            </a:r>
            <a:r>
              <a:rPr lang="cs-CZ" sz="1900" dirty="0" err="1" smtClean="0"/>
              <a:t>O</a:t>
            </a:r>
            <a:r>
              <a:rPr lang="cs-CZ" sz="1900" dirty="0" smtClean="0"/>
              <a:t> + S</a:t>
            </a:r>
          </a:p>
          <a:p>
            <a:pPr marL="0" indent="0">
              <a:buNone/>
            </a:pPr>
            <a:r>
              <a:rPr lang="cs-CZ" sz="1900" dirty="0" smtClean="0"/>
              <a:t>Sulfan se částečně spaluje a následně se </a:t>
            </a:r>
            <a:r>
              <a:rPr lang="cs-CZ" sz="1900" dirty="0" err="1"/>
              <a:t>SO</a:t>
            </a:r>
            <a:r>
              <a:rPr lang="cs-CZ" sz="1900" baseline="-25000" dirty="0" err="1"/>
              <a:t>2</a:t>
            </a:r>
            <a:r>
              <a:rPr lang="cs-CZ" sz="1900" baseline="-25000" dirty="0"/>
              <a:t> </a:t>
            </a:r>
            <a:r>
              <a:rPr lang="cs-CZ" sz="1900" dirty="0" smtClean="0"/>
              <a:t>na katalyzátoru rekombinuje s </a:t>
            </a:r>
            <a:r>
              <a:rPr lang="cs-CZ" sz="1900" dirty="0" err="1" smtClean="0"/>
              <a:t>nezreagovaným</a:t>
            </a:r>
            <a:r>
              <a:rPr lang="cs-CZ" sz="1900" dirty="0" smtClean="0"/>
              <a:t> </a:t>
            </a:r>
            <a:r>
              <a:rPr lang="cs-CZ" sz="1900" dirty="0" err="1" smtClean="0"/>
              <a:t>H</a:t>
            </a:r>
            <a:r>
              <a:rPr lang="cs-CZ" sz="1900" baseline="-25000" dirty="0" err="1" smtClean="0"/>
              <a:t>2</a:t>
            </a:r>
            <a:r>
              <a:rPr lang="cs-CZ" sz="1900" dirty="0" err="1" smtClean="0"/>
              <a:t>S</a:t>
            </a:r>
            <a:r>
              <a:rPr lang="cs-CZ" sz="1900" dirty="0" smtClean="0"/>
              <a:t> na </a:t>
            </a:r>
            <a:r>
              <a:rPr lang="cs-CZ" sz="1900" smtClean="0"/>
              <a:t>elementární síru.</a:t>
            </a: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2157615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Autofit/>
          </a:bodyPr>
          <a:lstStyle/>
          <a:p>
            <a:pPr marL="0" indent="0"/>
            <a:r>
              <a:rPr lang="cs-CZ" sz="2800" dirty="0" smtClean="0"/>
              <a:t>Odsiřování </a:t>
            </a:r>
            <a:r>
              <a:rPr lang="cs-CZ" sz="2800" dirty="0"/>
              <a:t>spalin - způsoby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dirty="0" smtClean="0"/>
              <a:t>neregenerativní 		mokré – Vápno – vápenec, hydroxid vápenatý</a:t>
            </a:r>
          </a:p>
          <a:p>
            <a:pPr marL="0" indent="0">
              <a:buNone/>
            </a:pPr>
            <a:r>
              <a:rPr lang="cs-CZ" sz="2000" dirty="0" smtClean="0"/>
              <a:t>					s následnou oxidací</a:t>
            </a:r>
          </a:p>
          <a:p>
            <a:pPr marL="0" indent="0">
              <a:buNone/>
            </a:pPr>
            <a:r>
              <a:rPr lang="cs-CZ" sz="2000" dirty="0" smtClean="0"/>
              <a:t>				Proces </a:t>
            </a:r>
            <a:r>
              <a:rPr lang="cs-CZ" sz="2000" dirty="0"/>
              <a:t>dvou </a:t>
            </a:r>
            <a:r>
              <a:rPr lang="cs-CZ" sz="2000" dirty="0" smtClean="0"/>
              <a:t>alkálií</a:t>
            </a:r>
          </a:p>
          <a:p>
            <a:pPr marL="0" indent="0">
              <a:buNone/>
            </a:pPr>
            <a:r>
              <a:rPr lang="cs-CZ" sz="2000" dirty="0" smtClean="0"/>
              <a:t>				Vápno magnezitová metoda</a:t>
            </a:r>
          </a:p>
          <a:p>
            <a:pPr marL="0" indent="0">
              <a:buNone/>
            </a:pPr>
            <a:r>
              <a:rPr lang="cs-CZ" sz="2000" dirty="0" smtClean="0"/>
              <a:t>				mořská voda??</a:t>
            </a:r>
          </a:p>
          <a:p>
            <a:pPr marL="0" indent="0">
              <a:buNone/>
            </a:pPr>
            <a:r>
              <a:rPr lang="cs-CZ" sz="2000" dirty="0" smtClean="0"/>
              <a:t>			suché - </a:t>
            </a:r>
            <a:r>
              <a:rPr lang="cs-CZ" sz="2000" dirty="0"/>
              <a:t>	</a:t>
            </a:r>
            <a:r>
              <a:rPr lang="cs-CZ" sz="2000" dirty="0" smtClean="0"/>
              <a:t>Rozprašovací </a:t>
            </a:r>
            <a:r>
              <a:rPr lang="cs-CZ" sz="2000" dirty="0" err="1" smtClean="0"/>
              <a:t>absorbce</a:t>
            </a:r>
            <a:endParaRPr lang="cs-CZ" sz="2000" dirty="0" smtClean="0"/>
          </a:p>
          <a:p>
            <a:pPr marL="0" indent="0">
              <a:buNone/>
            </a:pPr>
            <a:r>
              <a:rPr lang="cs-CZ" sz="2000" dirty="0"/>
              <a:t>	</a:t>
            </a:r>
            <a:r>
              <a:rPr lang="cs-CZ" sz="2000" dirty="0" smtClean="0"/>
              <a:t>			Suchá aditivní vápencová metoda</a:t>
            </a:r>
          </a:p>
          <a:p>
            <a:pPr marL="0" indent="0">
              <a:buNone/>
            </a:pPr>
            <a:r>
              <a:rPr lang="cs-CZ" sz="2000" dirty="0"/>
              <a:t>	</a:t>
            </a:r>
            <a:r>
              <a:rPr lang="cs-CZ" sz="2000" dirty="0" smtClean="0"/>
              <a:t>			Přídavek vápence (do spalin, kotle)</a:t>
            </a:r>
          </a:p>
          <a:p>
            <a:pPr marL="0" indent="0">
              <a:buNone/>
            </a:pPr>
            <a:r>
              <a:rPr lang="cs-CZ" sz="2000" dirty="0"/>
              <a:t>	</a:t>
            </a:r>
            <a:r>
              <a:rPr lang="cs-CZ" sz="2000" dirty="0" smtClean="0"/>
              <a:t>			fluidní spalování s přídavkem vápence</a:t>
            </a:r>
          </a:p>
          <a:p>
            <a:pPr marL="0" indent="0">
              <a:buNone/>
            </a:pPr>
            <a:r>
              <a:rPr lang="cs-CZ" sz="2000" dirty="0" smtClean="0"/>
              <a:t>				</a:t>
            </a:r>
            <a:r>
              <a:rPr lang="cs-CZ" sz="2000" dirty="0" err="1" smtClean="0"/>
              <a:t>Nahcolite</a:t>
            </a:r>
            <a:r>
              <a:rPr lang="cs-CZ" sz="2000" dirty="0" smtClean="0"/>
              <a:t>, </a:t>
            </a:r>
            <a:r>
              <a:rPr lang="cs-CZ" sz="2000" dirty="0" err="1" smtClean="0"/>
              <a:t>Trona</a:t>
            </a:r>
            <a:r>
              <a:rPr lang="cs-CZ" sz="2000" dirty="0" smtClean="0"/>
              <a:t> (..</a:t>
            </a:r>
            <a:r>
              <a:rPr lang="cs-CZ" sz="2000" dirty="0" err="1" smtClean="0"/>
              <a:t>NaHCO</a:t>
            </a:r>
            <a:r>
              <a:rPr lang="cs-CZ" sz="2000" baseline="-25000" dirty="0" err="1" smtClean="0"/>
              <a:t>3</a:t>
            </a:r>
            <a:r>
              <a:rPr lang="cs-CZ" sz="2000" dirty="0" smtClean="0"/>
              <a:t>, + </a:t>
            </a:r>
            <a:r>
              <a:rPr lang="cs-CZ" sz="2000" dirty="0" err="1" smtClean="0"/>
              <a:t>Na</a:t>
            </a:r>
            <a:r>
              <a:rPr lang="cs-CZ" sz="2000" baseline="-25000" dirty="0" err="1" smtClean="0"/>
              <a:t>2</a:t>
            </a:r>
            <a:r>
              <a:rPr lang="cs-CZ" sz="2000" dirty="0" err="1" smtClean="0"/>
              <a:t>CO</a:t>
            </a:r>
            <a:r>
              <a:rPr lang="cs-CZ" sz="2000" baseline="-25000" dirty="0" err="1" smtClean="0"/>
              <a:t>3</a:t>
            </a:r>
            <a:r>
              <a:rPr lang="cs-CZ" sz="2000" dirty="0" smtClean="0"/>
              <a:t>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2929524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60648"/>
            <a:ext cx="8229600" cy="56886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dirty="0" smtClean="0"/>
              <a:t>regenerativní </a:t>
            </a:r>
            <a:r>
              <a:rPr lang="cs-CZ" sz="2000" dirty="0"/>
              <a:t>		mokré – </a:t>
            </a:r>
            <a:r>
              <a:rPr lang="cs-CZ" sz="2000" dirty="0" err="1" smtClean="0"/>
              <a:t>absorbce</a:t>
            </a:r>
            <a:r>
              <a:rPr lang="cs-CZ" sz="2000" dirty="0" smtClean="0"/>
              <a:t> vodou</a:t>
            </a:r>
          </a:p>
          <a:p>
            <a:pPr marL="0" indent="0">
              <a:buNone/>
            </a:pPr>
            <a:r>
              <a:rPr lang="cs-CZ" sz="2000" dirty="0" smtClean="0"/>
              <a:t>				</a:t>
            </a:r>
            <a:r>
              <a:rPr lang="cs-CZ" sz="2000" dirty="0" err="1" smtClean="0"/>
              <a:t>Wellmann</a:t>
            </a:r>
            <a:r>
              <a:rPr lang="cs-CZ" sz="2000" dirty="0" smtClean="0"/>
              <a:t> – Lord</a:t>
            </a:r>
          </a:p>
          <a:p>
            <a:pPr marL="0" indent="0">
              <a:buNone/>
            </a:pPr>
            <a:r>
              <a:rPr lang="cs-CZ" sz="2000" dirty="0"/>
              <a:t>	</a:t>
            </a:r>
            <a:r>
              <a:rPr lang="cs-CZ" sz="2000" dirty="0" smtClean="0"/>
              <a:t>			</a:t>
            </a:r>
            <a:r>
              <a:rPr lang="cs-CZ" sz="2000" dirty="0" err="1" smtClean="0"/>
              <a:t>MgO</a:t>
            </a:r>
            <a:r>
              <a:rPr lang="cs-CZ" sz="2000" dirty="0" smtClean="0"/>
              <a:t> (magnezitová metoda)</a:t>
            </a:r>
          </a:p>
          <a:p>
            <a:pPr marL="0" indent="0">
              <a:buNone/>
            </a:pPr>
            <a:r>
              <a:rPr lang="cs-CZ" sz="2000" dirty="0"/>
              <a:t>	</a:t>
            </a:r>
            <a:r>
              <a:rPr lang="cs-CZ" sz="2000" dirty="0" smtClean="0"/>
              <a:t>			citrátová, karbonátová, sulfitová</a:t>
            </a:r>
          </a:p>
          <a:p>
            <a:pPr marL="0" indent="0">
              <a:buNone/>
            </a:pPr>
            <a:r>
              <a:rPr lang="cs-CZ" sz="2000" dirty="0"/>
              <a:t>	</a:t>
            </a:r>
            <a:r>
              <a:rPr lang="cs-CZ" sz="2000" dirty="0" smtClean="0"/>
              <a:t>			s následnou oxidací na </a:t>
            </a:r>
            <a:r>
              <a:rPr lang="cs-CZ" sz="2000" dirty="0" err="1" smtClean="0"/>
              <a:t>energosádrovec</a:t>
            </a:r>
            <a:endParaRPr lang="cs-CZ" sz="2000" dirty="0" smtClean="0"/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			suché - </a:t>
            </a:r>
            <a:r>
              <a:rPr lang="cs-CZ" sz="2000" dirty="0"/>
              <a:t>	</a:t>
            </a:r>
            <a:r>
              <a:rPr lang="cs-CZ" sz="2000" dirty="0" smtClean="0"/>
              <a:t>aktivovaná sorpce</a:t>
            </a:r>
          </a:p>
          <a:p>
            <a:pPr marL="0" indent="0">
              <a:buNone/>
            </a:pPr>
            <a:r>
              <a:rPr lang="cs-CZ" sz="2000" dirty="0"/>
              <a:t>	</a:t>
            </a:r>
            <a:r>
              <a:rPr lang="cs-CZ" sz="2000" dirty="0" smtClean="0"/>
              <a:t>			sorpce na </a:t>
            </a:r>
            <a:r>
              <a:rPr lang="cs-CZ" sz="2000" dirty="0" err="1" smtClean="0"/>
              <a:t>CuO</a:t>
            </a: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r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942307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Suché způsoby odsiřování spalin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i="1" dirty="0"/>
              <a:t>Suchá aditivní vápencová </a:t>
            </a:r>
            <a:r>
              <a:rPr lang="cs-CZ" sz="2000" i="1" dirty="0" smtClean="0"/>
              <a:t>metoda</a:t>
            </a:r>
            <a:r>
              <a:rPr lang="cs-CZ" sz="2000" dirty="0" smtClean="0"/>
              <a:t> </a:t>
            </a:r>
          </a:p>
          <a:p>
            <a:pPr marL="0" indent="0">
              <a:buNone/>
            </a:pPr>
            <a:r>
              <a:rPr lang="cs-CZ" sz="2000" dirty="0" smtClean="0"/>
              <a:t>Dávkování </a:t>
            </a:r>
            <a:r>
              <a:rPr lang="cs-CZ" sz="2000" dirty="0"/>
              <a:t>jemně mletého vápence do spalovacího prostoru, kde dochází k vázání oxidů síry na vápenatý </a:t>
            </a:r>
            <a:r>
              <a:rPr lang="cs-CZ" sz="2000" dirty="0" smtClean="0"/>
              <a:t>ion. </a:t>
            </a:r>
            <a:r>
              <a:rPr lang="cs-CZ" sz="2000" dirty="0"/>
              <a:t>Produkty odcházejí se spalinami do elektrofiltru, kde se spolu s popílkem odloučí a deponuje. Účinnost procesu je velmi nízká, při obvyklém 1,5 až </a:t>
            </a:r>
            <a:r>
              <a:rPr lang="cs-CZ" sz="2000" dirty="0" smtClean="0"/>
              <a:t>2 množství </a:t>
            </a:r>
            <a:r>
              <a:rPr lang="cs-CZ" sz="2000" dirty="0"/>
              <a:t>vápence proti stechiometrii se pohybuje kolem 30%, </a:t>
            </a:r>
            <a:r>
              <a:rPr lang="cs-CZ" sz="2000" dirty="0" smtClean="0"/>
              <a:t>max. 50%. </a:t>
            </a:r>
          </a:p>
          <a:p>
            <a:pPr marL="0" indent="0">
              <a:buNone/>
            </a:pPr>
            <a:endParaRPr lang="cs-CZ" sz="2000" i="1" dirty="0" smtClean="0"/>
          </a:p>
          <a:p>
            <a:pPr marL="0" indent="0">
              <a:buNone/>
            </a:pPr>
            <a:r>
              <a:rPr lang="cs-CZ" sz="2000" i="1" dirty="0" smtClean="0"/>
              <a:t>Fluidní </a:t>
            </a:r>
            <a:r>
              <a:rPr lang="cs-CZ" sz="2000" i="1" dirty="0"/>
              <a:t>spalování s přídavkem vápence</a:t>
            </a:r>
            <a:r>
              <a:rPr lang="cs-CZ" sz="2000" i="1" dirty="0" smtClean="0"/>
              <a:t>.</a:t>
            </a:r>
          </a:p>
          <a:p>
            <a:pPr marL="0" indent="0">
              <a:buNone/>
            </a:pPr>
            <a:r>
              <a:rPr lang="cs-CZ" sz="2000" dirty="0" smtClean="0"/>
              <a:t>Modifikace suché metody, s přídavkem aditiva, při fluidním spalování je podstatně </a:t>
            </a:r>
            <a:r>
              <a:rPr lang="cs-CZ" sz="2000" dirty="0"/>
              <a:t>delší doba zdržení paliva a tím i aditiva v horké zóně. </a:t>
            </a:r>
            <a:r>
              <a:rPr lang="cs-CZ" sz="2000" dirty="0" smtClean="0"/>
              <a:t>Účinnost až 85%. Možnost </a:t>
            </a:r>
            <a:r>
              <a:rPr lang="cs-CZ" sz="2000" dirty="0"/>
              <a:t>spalovat uhlí již od výhřevnosti 6 </a:t>
            </a:r>
            <a:r>
              <a:rPr lang="cs-CZ" sz="2000" dirty="0" err="1" smtClean="0"/>
              <a:t>MJ</a:t>
            </a:r>
            <a:r>
              <a:rPr lang="cs-CZ" sz="2000" dirty="0" smtClean="0"/>
              <a:t>/kg</a:t>
            </a:r>
            <a:r>
              <a:rPr lang="cs-CZ" sz="2000" dirty="0"/>
              <a:t> </a:t>
            </a:r>
            <a:r>
              <a:rPr lang="cs-CZ" sz="2000" dirty="0" smtClean="0"/>
              <a:t>(až 70% popelovin, jinak nevyužitelné). </a:t>
            </a:r>
          </a:p>
          <a:p>
            <a:pPr marL="0" indent="0">
              <a:buNone/>
            </a:pPr>
            <a:r>
              <a:rPr lang="cs-CZ" sz="2000" dirty="0" smtClean="0"/>
              <a:t>Metody v zásadě překonané a používané v případě zejména havarijních stavů k urychlenému řešení vzniklých situací. </a:t>
            </a:r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4243109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Suché způsoby odsiřování spalin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i="1" dirty="0"/>
              <a:t>Rozprašovací </a:t>
            </a:r>
            <a:r>
              <a:rPr lang="cs-CZ" sz="2000" i="1" dirty="0" smtClean="0"/>
              <a:t>absorpce</a:t>
            </a:r>
            <a:endParaRPr lang="cs-CZ" sz="2000" i="1" dirty="0"/>
          </a:p>
          <a:p>
            <a:pPr marL="0" indent="0">
              <a:buNone/>
            </a:pPr>
            <a:r>
              <a:rPr lang="cs-CZ" sz="2000" dirty="0" smtClean="0"/>
              <a:t>Přechod </a:t>
            </a:r>
            <a:r>
              <a:rPr lang="cs-CZ" sz="2000" dirty="0"/>
              <a:t>od suché aditivní metody k metodám mokrým. </a:t>
            </a:r>
            <a:r>
              <a:rPr lang="cs-CZ" sz="2000" dirty="0" smtClean="0"/>
              <a:t>Principem </a:t>
            </a:r>
            <a:r>
              <a:rPr lang="cs-CZ" sz="2000" dirty="0"/>
              <a:t>je nastřikování vápenného mléka do horkých spalin, během kterého dochází k absorpci oxidu siřičitého a částečné oxidaci na síran vápenatý a současně k odpaření </a:t>
            </a:r>
            <a:r>
              <a:rPr lang="cs-CZ" sz="2000" dirty="0" smtClean="0"/>
              <a:t>vody. V </a:t>
            </a:r>
            <a:r>
              <a:rPr lang="cs-CZ" sz="2000" dirty="0" err="1" smtClean="0"/>
              <a:t>elektroodlučovači</a:t>
            </a:r>
            <a:r>
              <a:rPr lang="cs-CZ" sz="2000" dirty="0" smtClean="0"/>
              <a:t> </a:t>
            </a:r>
            <a:r>
              <a:rPr lang="cs-CZ" sz="2000" dirty="0"/>
              <a:t>se zachycuje směs síranu a siřičitanu vápenatého s popílkem současně s </a:t>
            </a:r>
            <a:r>
              <a:rPr lang="cs-CZ" sz="2000" dirty="0" err="1"/>
              <a:t>nezreagovaným</a:t>
            </a:r>
            <a:r>
              <a:rPr lang="cs-CZ" sz="2000" dirty="0"/>
              <a:t> </a:t>
            </a:r>
            <a:r>
              <a:rPr lang="cs-CZ" sz="2000" dirty="0" err="1"/>
              <a:t>CaO</a:t>
            </a:r>
            <a:r>
              <a:rPr lang="cs-CZ" sz="2000" dirty="0"/>
              <a:t>. </a:t>
            </a:r>
            <a:r>
              <a:rPr lang="cs-CZ" sz="2000" dirty="0" smtClean="0"/>
              <a:t>Část zachyceného </a:t>
            </a:r>
            <a:r>
              <a:rPr lang="cs-CZ" sz="2000" dirty="0"/>
              <a:t>úletu </a:t>
            </a:r>
            <a:r>
              <a:rPr lang="cs-CZ" sz="2000" dirty="0" smtClean="0"/>
              <a:t>se recirkuluje</a:t>
            </a:r>
            <a:r>
              <a:rPr lang="cs-CZ" sz="2000" dirty="0"/>
              <a:t>. Uvádí se </a:t>
            </a:r>
            <a:r>
              <a:rPr lang="cs-CZ" sz="2000" dirty="0" smtClean="0"/>
              <a:t>účinnost 80</a:t>
            </a:r>
            <a:r>
              <a:rPr lang="cs-CZ" sz="2000" dirty="0"/>
              <a:t>% odsíření </a:t>
            </a:r>
            <a:r>
              <a:rPr lang="cs-CZ" sz="2000" dirty="0" smtClean="0"/>
              <a:t>při </a:t>
            </a:r>
            <a:r>
              <a:rPr lang="cs-CZ" sz="2000" dirty="0" err="1" smtClean="0"/>
              <a:t>1,8x</a:t>
            </a:r>
            <a:r>
              <a:rPr lang="cs-CZ" sz="2000" dirty="0" smtClean="0"/>
              <a:t> stechiometrie. Produkt - obsahuje </a:t>
            </a:r>
            <a:r>
              <a:rPr lang="cs-CZ" sz="2000" dirty="0"/>
              <a:t>1 až 50 % popílku, </a:t>
            </a:r>
            <a:r>
              <a:rPr lang="cs-CZ" sz="2000" dirty="0" err="1" smtClean="0"/>
              <a:t>CaSO</a:t>
            </a:r>
            <a:r>
              <a:rPr lang="cs-CZ" sz="2000" baseline="-25000" dirty="0" err="1" smtClean="0"/>
              <a:t>3</a:t>
            </a:r>
            <a:r>
              <a:rPr lang="cs-CZ" sz="2000" dirty="0"/>
              <a:t>, Ca(OH)</a:t>
            </a:r>
            <a:r>
              <a:rPr lang="cs-CZ" sz="2000" baseline="-25000" dirty="0"/>
              <a:t>2</a:t>
            </a:r>
            <a:r>
              <a:rPr lang="cs-CZ" sz="2000" dirty="0"/>
              <a:t>, </a:t>
            </a:r>
            <a:r>
              <a:rPr lang="cs-CZ" sz="2000" dirty="0" err="1"/>
              <a:t>CaSO</a:t>
            </a:r>
            <a:r>
              <a:rPr lang="cs-CZ" sz="2000" baseline="-25000" dirty="0" err="1"/>
              <a:t>4</a:t>
            </a:r>
            <a:r>
              <a:rPr lang="cs-CZ" sz="2000" dirty="0"/>
              <a:t> atd. </a:t>
            </a:r>
            <a:r>
              <a:rPr lang="cs-CZ" sz="2000" dirty="0" smtClean="0"/>
              <a:t>a je </a:t>
            </a:r>
            <a:r>
              <a:rPr lang="cs-CZ" sz="2000" dirty="0"/>
              <a:t>poměrně problematicky </a:t>
            </a:r>
            <a:r>
              <a:rPr lang="cs-CZ" sz="2000" dirty="0" smtClean="0"/>
              <a:t>využitelný ve stavebnictví.</a:t>
            </a:r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0807032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r>
              <a:rPr lang="cs-CZ" sz="2400" dirty="0"/>
              <a:t>Rozprašovací </a:t>
            </a:r>
            <a:r>
              <a:rPr lang="cs-CZ" sz="2400" dirty="0" smtClean="0"/>
              <a:t>absorpce - schéma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1600" dirty="0" smtClean="0"/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endParaRPr lang="cs-CZ" sz="1600" dirty="0" smtClean="0"/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endParaRPr lang="cs-CZ" sz="1600" dirty="0" smtClean="0"/>
          </a:p>
          <a:p>
            <a:pPr marL="0" indent="0">
              <a:buNone/>
            </a:pPr>
            <a:endParaRPr lang="cs-CZ" sz="1600" dirty="0" smtClean="0"/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endParaRPr lang="cs-CZ" sz="1600" dirty="0" smtClean="0"/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endParaRPr lang="cs-CZ" sz="1600" dirty="0" smtClean="0"/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r>
              <a:rPr lang="cs-CZ" sz="1600" dirty="0" smtClean="0"/>
              <a:t>1 </a:t>
            </a:r>
            <a:r>
              <a:rPr lang="cs-CZ" sz="1600" dirty="0"/>
              <a:t>- </a:t>
            </a:r>
            <a:r>
              <a:rPr lang="cs-CZ" sz="1600" dirty="0" smtClean="0"/>
              <a:t>rozpraš. sušárna 	2 </a:t>
            </a:r>
            <a:r>
              <a:rPr lang="cs-CZ" sz="1600" dirty="0"/>
              <a:t>- elektrofiltr</a:t>
            </a:r>
            <a:br>
              <a:rPr lang="cs-CZ" sz="1600" dirty="0"/>
            </a:br>
            <a:r>
              <a:rPr lang="cs-CZ" sz="1600" dirty="0"/>
              <a:t>3 - zásobník </a:t>
            </a:r>
            <a:r>
              <a:rPr lang="cs-CZ" sz="1600" dirty="0" err="1" smtClean="0"/>
              <a:t>CaO</a:t>
            </a:r>
            <a:r>
              <a:rPr lang="cs-CZ" sz="1600" dirty="0" smtClean="0"/>
              <a:t>	4 </a:t>
            </a:r>
            <a:r>
              <a:rPr lang="cs-CZ" sz="1600" dirty="0"/>
              <a:t>- hašení vápna</a:t>
            </a:r>
            <a:br>
              <a:rPr lang="cs-CZ" sz="1600" dirty="0"/>
            </a:br>
            <a:r>
              <a:rPr lang="cs-CZ" sz="1600" dirty="0"/>
              <a:t>5 - mísicí </a:t>
            </a:r>
            <a:r>
              <a:rPr lang="cs-CZ" sz="1600" dirty="0" smtClean="0"/>
              <a:t>nádrž	6 </a:t>
            </a:r>
            <a:r>
              <a:rPr lang="cs-CZ" sz="1600" dirty="0"/>
              <a:t>- komín</a:t>
            </a:r>
            <a:br>
              <a:rPr lang="cs-CZ" sz="1600" dirty="0"/>
            </a:br>
            <a:r>
              <a:rPr lang="cs-CZ" sz="1600" dirty="0"/>
              <a:t>7 - zásobník produktu</a:t>
            </a:r>
          </a:p>
        </p:txBody>
      </p:sp>
      <p:pic>
        <p:nvPicPr>
          <p:cNvPr id="1027" name="Picture 3" descr="C:\Users\brezinam\Documents\ekoinoprezentace\1zozp\ovzdusi\ROZPRAS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893602"/>
            <a:ext cx="7704856" cy="4252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184572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Vlastní 1">
      <a:dk1>
        <a:sysClr val="windowText" lastClr="000000"/>
      </a:dk1>
      <a:lt1>
        <a:sysClr val="window" lastClr="FFFFFF"/>
      </a:lt1>
      <a:dk2>
        <a:srgbClr val="1C2D80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10642</TotalTime>
  <Words>3289</Words>
  <Application>Microsoft Office PowerPoint</Application>
  <PresentationFormat>Předvádění na obrazovce (4:3)</PresentationFormat>
  <Paragraphs>286</Paragraphs>
  <Slides>38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39" baseType="lpstr">
      <vt:lpstr>Motiv systému Office</vt:lpstr>
      <vt:lpstr>Ochrana ovzduší II</vt:lpstr>
      <vt:lpstr>Odpadní plyny z průmyslových zdrojů</vt:lpstr>
      <vt:lpstr>  Snižování obsahu sloučenin síry ve spalinách</vt:lpstr>
      <vt:lpstr>Nízkosirná paliva: zemní plyn, odsíření topných olejů, vyčištění (odsíření) uhlí</vt:lpstr>
      <vt:lpstr>Odsiřování spalin - způsoby</vt:lpstr>
      <vt:lpstr>Prezentace aplikace PowerPoint</vt:lpstr>
      <vt:lpstr>Suché způsoby odsiřování spalin</vt:lpstr>
      <vt:lpstr>Suché způsoby odsiřování spalin</vt:lpstr>
      <vt:lpstr>Rozprašovací absorpce - schéma</vt:lpstr>
      <vt:lpstr>Suché způsoby odsiřování spalin</vt:lpstr>
      <vt:lpstr>Mokré způsoby odsiřování spalin</vt:lpstr>
      <vt:lpstr>Mokré způsoby odsiřování spalin</vt:lpstr>
      <vt:lpstr>Magnezitová metoda</vt:lpstr>
      <vt:lpstr>Magnezitová metoda</vt:lpstr>
      <vt:lpstr>Metoda Wellman-Lord</vt:lpstr>
      <vt:lpstr>Proces Walther</vt:lpstr>
      <vt:lpstr>Katalytické metody odsiřování spalin</vt:lpstr>
      <vt:lpstr>Katalytické metody odsiřování spalin</vt:lpstr>
      <vt:lpstr>Snižování obsahu oxidů dusíku ve spalinách</vt:lpstr>
      <vt:lpstr>Snižování obsahu oxidů dusíku ve spalinách</vt:lpstr>
      <vt:lpstr>Snižování obsahu oxidů dusíku ve spalinách</vt:lpstr>
      <vt:lpstr>Snižování obsahu oxidů dusíku ve spalinách</vt:lpstr>
      <vt:lpstr>Snižování obsahu oxidů dusíku ve spalinách</vt:lpstr>
      <vt:lpstr>Sekundární opatření - denitrifikační metody</vt:lpstr>
      <vt:lpstr>Sekundární opatření - denitrifikační metody</vt:lpstr>
      <vt:lpstr>Sekundární opatření - denitrifikační metody</vt:lpstr>
      <vt:lpstr>Sekundární opatření - denitrifikační metody</vt:lpstr>
      <vt:lpstr>Sekundární opatření - denitrifikační metody</vt:lpstr>
      <vt:lpstr>Znečištění ovzduší v dopravě</vt:lpstr>
      <vt:lpstr>Znečištění ovzduší v dopravě</vt:lpstr>
      <vt:lpstr>Prezentace aplikace PowerPoint</vt:lpstr>
      <vt:lpstr>Znečištění ovzduší v dopravě</vt:lpstr>
      <vt:lpstr>Katalyzátor</vt:lpstr>
      <vt:lpstr>Znečištění ovzduší v dopravě</vt:lpstr>
      <vt:lpstr>Znečištění ovzduší v dopravě</vt:lpstr>
      <vt:lpstr>Znečištění ovzduší v dopravě</vt:lpstr>
      <vt:lpstr>Znečištění ovzduší v dopravě</vt:lpstr>
      <vt:lpstr>Bezúdržbový filtr pevných částic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inovovaného předmětu</dc:title>
  <dc:creator>Vladimír Kočí</dc:creator>
  <cp:lastModifiedBy>Brezina Milan</cp:lastModifiedBy>
  <cp:revision>347</cp:revision>
  <dcterms:created xsi:type="dcterms:W3CDTF">2012-05-03T05:54:43Z</dcterms:created>
  <dcterms:modified xsi:type="dcterms:W3CDTF">2013-05-30T05:53:15Z</dcterms:modified>
</cp:coreProperties>
</file>