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59" r:id="rId3"/>
    <p:sldId id="260" r:id="rId4"/>
    <p:sldId id="261" r:id="rId5"/>
    <p:sldId id="269" r:id="rId6"/>
    <p:sldId id="262" r:id="rId7"/>
    <p:sldId id="268" r:id="rId8"/>
    <p:sldId id="263" r:id="rId9"/>
    <p:sldId id="270" r:id="rId10"/>
    <p:sldId id="264" r:id="rId11"/>
    <p:sldId id="273" r:id="rId12"/>
    <p:sldId id="267" r:id="rId13"/>
    <p:sldId id="271" r:id="rId14"/>
    <p:sldId id="272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8" r:id="rId27"/>
    <p:sldId id="289" r:id="rId28"/>
    <p:sldId id="285" r:id="rId29"/>
    <p:sldId id="286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06" autoAdjust="0"/>
    <p:restoredTop sz="94660"/>
  </p:normalViewPr>
  <p:slideViewPr>
    <p:cSldViewPr>
      <p:cViewPr>
        <p:scale>
          <a:sx n="100" d="100"/>
          <a:sy n="100" d="100"/>
        </p:scale>
        <p:origin x="-210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E6D89-7ECD-49F8-A78C-345C1286786C}" type="datetimeFigureOut">
              <a:rPr lang="cs-CZ" smtClean="0"/>
              <a:t>7.6.2013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049B6-9979-438F-9951-8F660695A1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00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411760" y="6453336"/>
            <a:ext cx="2664296" cy="282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pPr algn="l"/>
            <a:r>
              <a:rPr lang="cs-CZ" dirty="0" smtClean="0"/>
              <a:t>Evropský sociální fond</a:t>
            </a:r>
            <a:br>
              <a:rPr lang="cs-CZ" dirty="0" smtClean="0"/>
            </a:br>
            <a:r>
              <a:rPr lang="cs-CZ" dirty="0" smtClean="0"/>
              <a:t>Praha &amp; EU: Investujeme do vaší budoucnosti</a:t>
            </a:r>
          </a:p>
        </p:txBody>
      </p:sp>
    </p:spTree>
    <p:extLst>
      <p:ext uri="{BB962C8B-B14F-4D97-AF65-F5344CB8AC3E}">
        <p14:creationId xmlns:p14="http://schemas.microsoft.com/office/powerpoint/2010/main" val="1222747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9DE074-3B40-4FE0-A273-89145AD23DC9}" type="datetimeFigureOut">
              <a:rPr lang="cs-CZ" smtClean="0"/>
              <a:t>7.6.2013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509168" y="6437585"/>
            <a:ext cx="2664296" cy="282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pPr algn="l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89470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25907"/>
            <a:ext cx="2251883" cy="412846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304641"/>
            <a:ext cx="1224136" cy="455379"/>
          </a:xfrm>
          <a:prstGeom prst="rect">
            <a:avLst/>
          </a:prstGeom>
        </p:spPr>
      </p:pic>
      <p:sp>
        <p:nvSpPr>
          <p:cNvPr id="10" name="TextovéPole 9"/>
          <p:cNvSpPr txBox="1"/>
          <p:nvPr userDrawn="1"/>
        </p:nvSpPr>
        <p:spPr>
          <a:xfrm>
            <a:off x="2555776" y="6412630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Evropský sociální fond</a:t>
            </a:r>
            <a:br>
              <a:rPr lang="cs-CZ" sz="1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cs-CZ" sz="1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Praha &amp; EU: Investujeme do vaší budoucnosti</a:t>
            </a:r>
          </a:p>
        </p:txBody>
      </p:sp>
    </p:spTree>
    <p:extLst>
      <p:ext uri="{BB962C8B-B14F-4D97-AF65-F5344CB8AC3E}">
        <p14:creationId xmlns:p14="http://schemas.microsoft.com/office/powerpoint/2010/main" val="24842921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1412776"/>
            <a:ext cx="8496944" cy="936104"/>
          </a:xfrm>
        </p:spPr>
        <p:txBody>
          <a:bodyPr>
            <a:normAutofit/>
          </a:bodyPr>
          <a:lstStyle/>
          <a:p>
            <a:r>
              <a:rPr lang="cs-CZ" dirty="0" smtClean="0"/>
              <a:t>Ochrana ovzduší III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365104"/>
            <a:ext cx="6400800" cy="91095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24"/>
              </a:spcBef>
            </a:pPr>
            <a:r>
              <a:rPr lang="cs-CZ" sz="2000" b="1" dirty="0" smtClean="0"/>
              <a:t>Doc.</a:t>
            </a:r>
            <a:r>
              <a:rPr lang="fr-FR" sz="2000" b="1" dirty="0" smtClean="0"/>
              <a:t> </a:t>
            </a:r>
            <a:r>
              <a:rPr lang="cs-CZ" sz="2000" b="1" dirty="0" smtClean="0"/>
              <a:t>Ing. Ivan </a:t>
            </a:r>
            <a:r>
              <a:rPr lang="cs-CZ" sz="2000" b="1" dirty="0" err="1" smtClean="0"/>
              <a:t>Víden</a:t>
            </a:r>
            <a:r>
              <a:rPr lang="cs-CZ" sz="2000" b="1" dirty="0" smtClean="0"/>
              <a:t>, CSc.</a:t>
            </a:r>
            <a:r>
              <a:rPr lang="fr-FR" sz="2000" b="1" dirty="0" smtClean="0"/>
              <a:t> </a:t>
            </a:r>
            <a:endParaRPr lang="fr-FR" sz="2000" b="1" dirty="0"/>
          </a:p>
          <a:p>
            <a:pPr>
              <a:lnSpc>
                <a:spcPct val="80000"/>
              </a:lnSpc>
              <a:spcBef>
                <a:spcPts val="24"/>
              </a:spcBef>
            </a:pPr>
            <a:r>
              <a:rPr lang="fr-FR" sz="2000" b="1" dirty="0"/>
              <a:t>(budova </a:t>
            </a:r>
            <a:r>
              <a:rPr lang="cs-CZ" sz="2000" b="1" dirty="0" smtClean="0"/>
              <a:t>A</a:t>
            </a:r>
            <a:r>
              <a:rPr lang="fr-FR" sz="2000" b="1" dirty="0" smtClean="0"/>
              <a:t>, </a:t>
            </a:r>
            <a:r>
              <a:rPr lang="cs-CZ" sz="2000" b="1" dirty="0" smtClean="0"/>
              <a:t>AS 08</a:t>
            </a:r>
            <a:r>
              <a:rPr lang="fr-FR" sz="2000" b="1" dirty="0" smtClean="0"/>
              <a:t>,  </a:t>
            </a:r>
            <a:r>
              <a:rPr lang="fr-FR" sz="2000" b="1" dirty="0"/>
              <a:t>tel. </a:t>
            </a:r>
            <a:r>
              <a:rPr lang="fr-FR" sz="2000" b="1" dirty="0" smtClean="0"/>
              <a:t>3</a:t>
            </a:r>
            <a:r>
              <a:rPr lang="cs-CZ" sz="2000" b="1" dirty="0" smtClean="0"/>
              <a:t>812</a:t>
            </a:r>
            <a:r>
              <a:rPr lang="fr-FR" sz="2000" b="1" dirty="0" smtClean="0"/>
              <a:t>,</a:t>
            </a:r>
            <a:r>
              <a:rPr lang="fr-FR" sz="2000" b="1" dirty="0" smtClean="0">
                <a:solidFill>
                  <a:srgbClr val="FF0000"/>
                </a:solidFill>
              </a:rPr>
              <a:t>   </a:t>
            </a:r>
            <a:r>
              <a:rPr lang="cs-CZ" sz="2000" b="1" dirty="0" err="1" smtClean="0"/>
              <a:t>Ivan.Viden</a:t>
            </a:r>
            <a:r>
              <a:rPr lang="fr-FR" sz="2000" b="1" dirty="0" smtClean="0"/>
              <a:t>@vscht.cz</a:t>
            </a:r>
            <a:r>
              <a:rPr lang="fr-FR" sz="2000" b="1" dirty="0"/>
              <a:t>)</a:t>
            </a:r>
          </a:p>
          <a:p>
            <a:pPr>
              <a:lnSpc>
                <a:spcPct val="80000"/>
              </a:lnSpc>
              <a:spcBef>
                <a:spcPts val="24"/>
              </a:spcBef>
            </a:pPr>
            <a:r>
              <a:rPr lang="fr-FR" sz="2000" b="1" dirty="0"/>
              <a:t>Ústav </a:t>
            </a:r>
            <a:r>
              <a:rPr lang="cs-CZ" sz="2000" b="1" dirty="0" smtClean="0"/>
              <a:t>plynárenství, koksochemie a ochrany ovzduší</a:t>
            </a:r>
            <a:endParaRPr lang="cs-CZ" sz="2000" b="1" dirty="0" smtClean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123728" y="3140968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FFFF00"/>
                </a:solidFill>
              </a:rPr>
              <a:t>Základy ochrany životního prostředí</a:t>
            </a:r>
          </a:p>
        </p:txBody>
      </p:sp>
    </p:spTree>
    <p:extLst>
      <p:ext uri="{BB962C8B-B14F-4D97-AF65-F5344CB8AC3E}">
        <p14:creationId xmlns:p14="http://schemas.microsoft.com/office/powerpoint/2010/main" val="26138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Odprašování odpadních plynů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27756" y="1556792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Vírové odlučovače</a:t>
            </a:r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4098" name="Picture 2" descr="D:\Data\MILAN\ekoinoprezentace\imagesCAT4CF9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484784"/>
            <a:ext cx="2003555" cy="4720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D:\Data\MILAN\ekoinoprezentace\imagesCA3XIBQ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485924"/>
            <a:ext cx="4420659" cy="3311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118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Odprašování odpadních plynů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27756" y="1556792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Vírové odlučovače</a:t>
            </a:r>
          </a:p>
          <a:p>
            <a:pPr marL="0" indent="0">
              <a:buNone/>
            </a:pPr>
            <a:r>
              <a:rPr lang="cs-CZ" sz="2400" dirty="0" smtClean="0"/>
              <a:t>VŠCHT</a:t>
            </a:r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1027" name="Picture 3" descr="D:\Data\MILAN\ekoinoprezentace\cyklon_na_B1sm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253" y="1580393"/>
            <a:ext cx="6667629" cy="4512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9620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Odprašování odpadních plynů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27756" y="1556792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Soustava </a:t>
            </a:r>
            <a:r>
              <a:rPr lang="cs-CZ" sz="2400" dirty="0" smtClean="0"/>
              <a:t>paralelně</a:t>
            </a:r>
            <a:br>
              <a:rPr lang="cs-CZ" sz="2400" dirty="0" smtClean="0"/>
            </a:br>
            <a:r>
              <a:rPr lang="cs-CZ" sz="2400" dirty="0" smtClean="0"/>
              <a:t>zařazených cyklónů</a:t>
            </a:r>
            <a:br>
              <a:rPr lang="cs-CZ" sz="2400" dirty="0" smtClean="0"/>
            </a:br>
            <a:r>
              <a:rPr lang="cs-CZ" sz="2400" dirty="0" smtClean="0"/>
              <a:t>- skupinový odlučovač</a:t>
            </a:r>
            <a:br>
              <a:rPr lang="cs-CZ" sz="2400" dirty="0" smtClean="0"/>
            </a:br>
            <a:r>
              <a:rPr lang="cs-CZ" sz="2400" dirty="0" smtClean="0"/>
              <a:t>(</a:t>
            </a:r>
            <a:r>
              <a:rPr lang="cs-CZ" sz="2400" dirty="0" err="1" smtClean="0"/>
              <a:t>multicyklón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pic>
        <p:nvPicPr>
          <p:cNvPr id="5122" name="Picture 2" descr="D:\Data\MILAN\ekoinoprezentace\1343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151347"/>
            <a:ext cx="4032448" cy="530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8065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Odprašování odpadních plynů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6856" y="1556792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Mokré mechanické odlučovače </a:t>
            </a:r>
          </a:p>
          <a:p>
            <a:pPr marL="0" indent="0">
              <a:buNone/>
            </a:pPr>
            <a:r>
              <a:rPr lang="cs-CZ" sz="2200" dirty="0" smtClean="0"/>
              <a:t>Kapalina </a:t>
            </a:r>
            <a:r>
              <a:rPr lang="cs-CZ" sz="2200" dirty="0"/>
              <a:t>se používá pro </a:t>
            </a:r>
            <a:r>
              <a:rPr lang="cs-CZ" sz="2200" dirty="0" smtClean="0"/>
              <a:t>záchyt a/nebo </a:t>
            </a:r>
            <a:r>
              <a:rPr lang="cs-CZ" sz="2200" dirty="0"/>
              <a:t>odvod zachycených částic</a:t>
            </a:r>
            <a:r>
              <a:rPr lang="cs-CZ" sz="2200" dirty="0" smtClean="0"/>
              <a:t>.</a:t>
            </a:r>
          </a:p>
          <a:p>
            <a:pPr marL="0" indent="0">
              <a:buNone/>
            </a:pPr>
            <a:r>
              <a:rPr lang="cs-CZ" sz="2200" dirty="0" smtClean="0"/>
              <a:t>Hmotnost </a:t>
            </a:r>
            <a:r>
              <a:rPr lang="cs-CZ" sz="2200" dirty="0"/>
              <a:t>a rozměr odlučovaných částic mají podstatný vliv na účinnost jejich zachycení. V přítomnosti kapaliny (vody) jsou </a:t>
            </a:r>
            <a:r>
              <a:rPr lang="cs-CZ" sz="2200" dirty="0" err="1"/>
              <a:t>smáčivé</a:t>
            </a:r>
            <a:r>
              <a:rPr lang="cs-CZ" sz="2200" dirty="0"/>
              <a:t> částice pohlceny </a:t>
            </a:r>
            <a:r>
              <a:rPr lang="cs-CZ" sz="2200" dirty="0" smtClean="0"/>
              <a:t>kapkami </a:t>
            </a:r>
            <a:r>
              <a:rPr lang="cs-CZ" sz="2200" dirty="0"/>
              <a:t>a jejich rozměr a hmotnost se tím </a:t>
            </a:r>
            <a:r>
              <a:rPr lang="cs-CZ" sz="2200" dirty="0" smtClean="0"/>
              <a:t>významně </a:t>
            </a:r>
            <a:r>
              <a:rPr lang="cs-CZ" sz="2200" dirty="0"/>
              <a:t>zvětší a odloučení takto vzniklých částic je podstatně snazší</a:t>
            </a:r>
            <a:r>
              <a:rPr lang="cs-CZ" sz="2200" dirty="0" smtClean="0"/>
              <a:t>.</a:t>
            </a:r>
          </a:p>
          <a:p>
            <a:pPr marL="0" indent="0">
              <a:buNone/>
            </a:pPr>
            <a:r>
              <a:rPr lang="cs-CZ" sz="2200" dirty="0" smtClean="0"/>
              <a:t> </a:t>
            </a:r>
            <a:endParaRPr lang="cs-CZ" sz="2200" dirty="0"/>
          </a:p>
          <a:p>
            <a:pPr marL="0" indent="0">
              <a:buNone/>
            </a:pPr>
            <a:r>
              <a:rPr lang="cs-CZ" sz="2200" dirty="0"/>
              <a:t>Na stejném principu jako běžné cyklóny fungují i </a:t>
            </a:r>
            <a:r>
              <a:rPr lang="cs-CZ" sz="2200" b="1" dirty="0"/>
              <a:t>mokré vírové odlučovače</a:t>
            </a:r>
            <a:r>
              <a:rPr lang="cs-CZ" sz="2200" dirty="0"/>
              <a:t>. Prach který dosáhl povrchu stěny, je smýván vodou nastřikovanou v horní části cyklónu. Odlučovací schopnost je zvýšena smočením částic a snižuje se negativní vliv </a:t>
            </a:r>
            <a:r>
              <a:rPr lang="cs-CZ" sz="2200" dirty="0" smtClean="0"/>
              <a:t>abrazivnosti </a:t>
            </a:r>
            <a:r>
              <a:rPr lang="cs-CZ" sz="2200" dirty="0"/>
              <a:t>a lepivosti prachu</a:t>
            </a:r>
            <a:r>
              <a:rPr lang="cs-CZ" sz="2200" dirty="0" smtClean="0"/>
              <a:t>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81236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Odprašování odpadních plynů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Vírníky mokré</a:t>
            </a:r>
          </a:p>
          <a:p>
            <a:pPr marL="0" indent="0">
              <a:buNone/>
            </a:pPr>
            <a:r>
              <a:rPr lang="cs-CZ" sz="1800" dirty="0" smtClean="0"/>
              <a:t>se </a:t>
            </a:r>
            <a:r>
              <a:rPr lang="cs-CZ" sz="1800" dirty="0" err="1" smtClean="0"/>
              <a:t>zkráp</a:t>
            </a:r>
            <a:r>
              <a:rPr lang="cs-CZ" sz="1800" dirty="0" smtClean="0"/>
              <a:t>. stěnami - L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 smtClean="0"/>
              <a:t>axiální s </a:t>
            </a:r>
            <a:r>
              <a:rPr lang="cs-CZ" sz="1800" dirty="0" err="1" smtClean="0"/>
              <a:t>odlučova</a:t>
            </a:r>
            <a:r>
              <a:rPr lang="cs-CZ" sz="1800" dirty="0" smtClean="0"/>
              <a:t>-</a:t>
            </a:r>
            <a:br>
              <a:rPr lang="cs-CZ" sz="1800" dirty="0" smtClean="0"/>
            </a:br>
            <a:r>
              <a:rPr lang="cs-CZ" sz="1800" dirty="0" smtClean="0"/>
              <a:t>čem kapek - P</a:t>
            </a:r>
            <a:endParaRPr lang="cs-CZ" sz="1800" dirty="0"/>
          </a:p>
        </p:txBody>
      </p:sp>
      <p:pic>
        <p:nvPicPr>
          <p:cNvPr id="6146" name="Picture 2" descr="D:\Data\MILAN\ekoinoprezentace\mokryvirni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196752"/>
            <a:ext cx="2559678" cy="5002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D:\Data\MILAN\ekoinoprezentace\mokryvirnik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012" y="1196752"/>
            <a:ext cx="2852996" cy="5002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3674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Mokré odlučovače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Hladinové odlučovače 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9769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Mokré odlučovače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Pěnové odlučovače</a:t>
            </a:r>
            <a:br>
              <a:rPr lang="cs-CZ" sz="2400" dirty="0" smtClean="0"/>
            </a:br>
            <a:r>
              <a:rPr lang="cs-CZ" sz="2400" dirty="0" smtClean="0"/>
              <a:t>vhodné zejména pro současné vypírání plynné složky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8381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Mokré odlučovače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Hladinový odlučovač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124744"/>
            <a:ext cx="3672408" cy="50405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1196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Mokré odlučovače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err="1" smtClean="0"/>
              <a:t>Venturiho</a:t>
            </a:r>
            <a:r>
              <a:rPr lang="cs-CZ" sz="2400" dirty="0" smtClean="0"/>
              <a:t> pračka</a:t>
            </a:r>
          </a:p>
          <a:p>
            <a:pPr marL="0" indent="0">
              <a:buNone/>
            </a:pPr>
            <a:r>
              <a:rPr lang="cs-CZ" sz="2400" dirty="0" smtClean="0"/>
              <a:t>přívod prací kap.</a:t>
            </a:r>
          </a:p>
          <a:p>
            <a:pPr marL="0" indent="0">
              <a:buNone/>
            </a:pPr>
            <a:r>
              <a:rPr lang="cs-CZ" sz="2400" dirty="0" smtClean="0"/>
              <a:t>a) </a:t>
            </a:r>
            <a:r>
              <a:rPr lang="cs-CZ" sz="2400" dirty="0" err="1" smtClean="0"/>
              <a:t>axialní</a:t>
            </a:r>
            <a:r>
              <a:rPr lang="cs-CZ" sz="2400" dirty="0" smtClean="0"/>
              <a:t> tryska</a:t>
            </a:r>
          </a:p>
          <a:p>
            <a:pPr marL="0" indent="0">
              <a:buNone/>
            </a:pPr>
            <a:r>
              <a:rPr lang="cs-CZ" sz="2400" dirty="0" smtClean="0"/>
              <a:t>b) + c) do věnce</a:t>
            </a:r>
          </a:p>
          <a:p>
            <a:pPr marL="0" indent="0">
              <a:buNone/>
            </a:pPr>
            <a:r>
              <a:rPr lang="cs-CZ" sz="2400" dirty="0" smtClean="0"/>
              <a:t>v hrdle</a:t>
            </a:r>
          </a:p>
          <a:p>
            <a:pPr marL="0" indent="0">
              <a:buNone/>
            </a:pPr>
            <a:r>
              <a:rPr lang="cs-CZ" sz="2400" dirty="0" smtClean="0"/>
              <a:t>d) nasávání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podtlakem</a:t>
            </a:r>
            <a:endParaRPr lang="cs-CZ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412831"/>
            <a:ext cx="6441708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578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Tkaninové odlučovače - filtry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Filtrace </a:t>
            </a:r>
            <a:r>
              <a:rPr lang="cs-CZ" sz="2400" dirty="0"/>
              <a:t>atmosférického </a:t>
            </a:r>
            <a:r>
              <a:rPr lang="cs-CZ" sz="2400" dirty="0" smtClean="0"/>
              <a:t>vzduchu – nízké </a:t>
            </a:r>
            <a:r>
              <a:rPr lang="cs-CZ" sz="2400" dirty="0" err="1" smtClean="0"/>
              <a:t>konc</a:t>
            </a:r>
            <a:r>
              <a:rPr lang="cs-CZ" sz="2400" dirty="0" smtClean="0"/>
              <a:t>. prachu - větrání, klimatizace, odprašování </a:t>
            </a:r>
            <a:r>
              <a:rPr lang="cs-CZ" sz="2400" dirty="0" err="1" smtClean="0"/>
              <a:t>prac</a:t>
            </a:r>
            <a:r>
              <a:rPr lang="cs-CZ" sz="2400" dirty="0" smtClean="0"/>
              <a:t>. prostředí – filtry se vyměňují bez regenerace  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Průmyslové filtry – vyšší obsah prachu, filtry nutno regenerovat</a:t>
            </a:r>
          </a:p>
          <a:p>
            <a:pPr marL="0" indent="0">
              <a:buNone/>
            </a:pPr>
            <a:r>
              <a:rPr lang="cs-CZ" sz="2400" dirty="0" smtClean="0"/>
              <a:t>způsoby např.:	zpětný </a:t>
            </a:r>
            <a:r>
              <a:rPr lang="cs-CZ" sz="2400" dirty="0"/>
              <a:t>tok vyčištěného </a:t>
            </a:r>
            <a:r>
              <a:rPr lang="cs-CZ" sz="2400" dirty="0" smtClean="0"/>
              <a:t>plynu</a:t>
            </a:r>
          </a:p>
          <a:p>
            <a:pPr marL="0" indent="0">
              <a:buNone/>
            </a:pPr>
            <a:r>
              <a:rPr lang="cs-CZ" sz="2400" dirty="0" smtClean="0"/>
              <a:t>		tlakový </a:t>
            </a:r>
            <a:r>
              <a:rPr lang="cs-CZ" sz="2400" dirty="0"/>
              <a:t>ráz </a:t>
            </a:r>
            <a:r>
              <a:rPr lang="cs-CZ" sz="2400" dirty="0" smtClean="0"/>
              <a:t>vzduchu</a:t>
            </a:r>
          </a:p>
          <a:p>
            <a:pPr marL="0" indent="0">
              <a:buNone/>
            </a:pPr>
            <a:r>
              <a:rPr lang="cs-CZ" sz="2400" dirty="0" smtClean="0"/>
              <a:t>		otřepávání</a:t>
            </a:r>
          </a:p>
          <a:p>
            <a:pPr marL="0" indent="0">
              <a:buNone/>
            </a:pPr>
            <a:r>
              <a:rPr lang="cs-CZ" sz="2400" dirty="0" smtClean="0"/>
              <a:t>Regenerace přizpůsobená konstrukci filtrů - </a:t>
            </a:r>
            <a:r>
              <a:rPr lang="cs-CZ" sz="2400" dirty="0"/>
              <a:t>přívodu plynů a </a:t>
            </a:r>
            <a:r>
              <a:rPr lang="cs-CZ" sz="2400" dirty="0" smtClean="0"/>
              <a:t>druhu filtračních hmot </a:t>
            </a: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9098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Odprašování odpadních plynů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Tuhé emise - po chemických emisích  druhá nejvýznamnější součást celkového znečišťování</a:t>
            </a:r>
          </a:p>
          <a:p>
            <a:pPr marL="0" indent="0">
              <a:buNone/>
            </a:pPr>
            <a:r>
              <a:rPr lang="cs-CZ" sz="2000" dirty="0" smtClean="0"/>
              <a:t>Celkem je technicky zvládnuté, důležitá je volba optimálního </a:t>
            </a:r>
            <a:r>
              <a:rPr lang="cs-CZ" sz="2000" dirty="0"/>
              <a:t>postupu. </a:t>
            </a:r>
            <a:endParaRPr lang="cs-CZ" sz="2000" dirty="0" smtClean="0"/>
          </a:p>
          <a:p>
            <a:pPr marL="0" indent="0">
              <a:buNone/>
            </a:pPr>
            <a:r>
              <a:rPr lang="cs-CZ" sz="2400" dirty="0" smtClean="0"/>
              <a:t>Nutná je </a:t>
            </a:r>
            <a:r>
              <a:rPr lang="pl-PL" sz="2400" dirty="0" smtClean="0"/>
              <a:t>pokud </a:t>
            </a:r>
            <a:r>
              <a:rPr lang="pl-PL" sz="2400" dirty="0"/>
              <a:t>možno </a:t>
            </a:r>
            <a:r>
              <a:rPr lang="pl-PL" sz="2400" dirty="0" smtClean="0"/>
              <a:t>dokonalá charakterizace čištěné směsi</a:t>
            </a:r>
          </a:p>
          <a:p>
            <a:pPr marL="0" indent="0">
              <a:buNone/>
            </a:pPr>
            <a:r>
              <a:rPr lang="cs-CZ" sz="2400" dirty="0" smtClean="0"/>
              <a:t>Velikost částic cca 0,01 až </a:t>
            </a:r>
            <a:r>
              <a:rPr lang="cs-CZ" sz="2400" dirty="0"/>
              <a:t>1000 </a:t>
            </a:r>
            <a:r>
              <a:rPr lang="cs-CZ" sz="2400" dirty="0" smtClean="0"/>
              <a:t>µm </a:t>
            </a:r>
          </a:p>
          <a:p>
            <a:pPr lvl="1"/>
            <a:r>
              <a:rPr lang="cs-CZ" sz="2000" dirty="0" smtClean="0"/>
              <a:t>granulometrický rozbor (např. prosátí vzorku </a:t>
            </a:r>
            <a:r>
              <a:rPr lang="cs-CZ" sz="2000" dirty="0"/>
              <a:t>prachu sadou sít s </a:t>
            </a:r>
            <a:r>
              <a:rPr lang="cs-CZ" sz="2000" dirty="0" smtClean="0"/>
              <a:t>oky různé velikosti)</a:t>
            </a:r>
          </a:p>
          <a:p>
            <a:pPr marL="0" indent="0">
              <a:buNone/>
            </a:pPr>
            <a:r>
              <a:rPr lang="cs-CZ" sz="2400" dirty="0" smtClean="0"/>
              <a:t>Dále - měrná </a:t>
            </a:r>
            <a:r>
              <a:rPr lang="cs-CZ" sz="2400" dirty="0"/>
              <a:t>hmotnost, </a:t>
            </a:r>
            <a:r>
              <a:rPr lang="cs-CZ" sz="2400" dirty="0" smtClean="0"/>
              <a:t>abrazivnost, lepivost, </a:t>
            </a:r>
            <a:r>
              <a:rPr lang="cs-CZ" sz="2400" dirty="0" err="1" smtClean="0"/>
              <a:t>smáčivost</a:t>
            </a:r>
            <a:r>
              <a:rPr lang="cs-CZ" sz="2400" dirty="0" smtClean="0"/>
              <a:t>, lepivost, náboj.....</a:t>
            </a:r>
          </a:p>
          <a:p>
            <a:pPr marL="0" indent="0">
              <a:buNone/>
            </a:pPr>
            <a:r>
              <a:rPr lang="cs-CZ" sz="2400" dirty="0" smtClean="0"/>
              <a:t>Parametry plynu - průtočné </a:t>
            </a:r>
            <a:r>
              <a:rPr lang="cs-CZ" sz="2400" dirty="0"/>
              <a:t>množství, </a:t>
            </a:r>
            <a:r>
              <a:rPr lang="cs-CZ" sz="2400" dirty="0" smtClean="0"/>
              <a:t>rychlost, tlak</a:t>
            </a:r>
            <a:r>
              <a:rPr lang="cs-CZ" sz="2400" dirty="0"/>
              <a:t>, </a:t>
            </a:r>
            <a:r>
              <a:rPr lang="cs-CZ" sz="2400" dirty="0" smtClean="0"/>
              <a:t>vlhkost, měrná </a:t>
            </a:r>
            <a:r>
              <a:rPr lang="cs-CZ" sz="2400" dirty="0"/>
              <a:t>hmotnost, </a:t>
            </a:r>
            <a:r>
              <a:rPr lang="cs-CZ" sz="2400" dirty="0" smtClean="0"/>
              <a:t>chemické složení...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303675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Tkaninové odlučovače - filtry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Filtrace </a:t>
            </a:r>
            <a:r>
              <a:rPr lang="cs-CZ" sz="2400" dirty="0"/>
              <a:t>atmosférického </a:t>
            </a:r>
            <a:r>
              <a:rPr lang="cs-CZ" sz="2400" dirty="0" smtClean="0"/>
              <a:t>vzduchu – nízké </a:t>
            </a:r>
            <a:r>
              <a:rPr lang="cs-CZ" sz="2400" dirty="0" err="1" smtClean="0"/>
              <a:t>konc</a:t>
            </a:r>
            <a:r>
              <a:rPr lang="cs-CZ" sz="2400" dirty="0" smtClean="0"/>
              <a:t>. prachu - větrání, klimatizace, odprašování </a:t>
            </a:r>
            <a:r>
              <a:rPr lang="cs-CZ" sz="2400" dirty="0" err="1" smtClean="0"/>
              <a:t>prac</a:t>
            </a:r>
            <a:r>
              <a:rPr lang="cs-CZ" sz="2400" dirty="0" smtClean="0"/>
              <a:t>. prostředí – filtry se vyměňují bez regenerace  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Průmyslové filtry – vyšší obsah prachu, filtry nutno regenerovat</a:t>
            </a:r>
          </a:p>
          <a:p>
            <a:pPr marL="0" indent="0">
              <a:buNone/>
            </a:pPr>
            <a:r>
              <a:rPr lang="cs-CZ" sz="2400" dirty="0" smtClean="0"/>
              <a:t>způsoby např.:	zpětný </a:t>
            </a:r>
            <a:r>
              <a:rPr lang="cs-CZ" sz="2400" dirty="0"/>
              <a:t>tok vyčištěného </a:t>
            </a:r>
            <a:r>
              <a:rPr lang="cs-CZ" sz="2400" dirty="0" smtClean="0"/>
              <a:t>plynu</a:t>
            </a:r>
          </a:p>
          <a:p>
            <a:pPr marL="0" indent="0">
              <a:buNone/>
            </a:pPr>
            <a:r>
              <a:rPr lang="cs-CZ" sz="2400" dirty="0" smtClean="0"/>
              <a:t>		tlakový </a:t>
            </a:r>
            <a:r>
              <a:rPr lang="cs-CZ" sz="2400" dirty="0"/>
              <a:t>ráz </a:t>
            </a:r>
            <a:r>
              <a:rPr lang="cs-CZ" sz="2400" dirty="0" smtClean="0"/>
              <a:t>vzduchu</a:t>
            </a:r>
          </a:p>
          <a:p>
            <a:pPr marL="0" indent="0">
              <a:buNone/>
            </a:pPr>
            <a:r>
              <a:rPr lang="cs-CZ" sz="2400" dirty="0" smtClean="0"/>
              <a:t>		otřepávání</a:t>
            </a:r>
          </a:p>
          <a:p>
            <a:pPr marL="0" indent="0">
              <a:buNone/>
            </a:pPr>
            <a:r>
              <a:rPr lang="cs-CZ" sz="2400" dirty="0" smtClean="0"/>
              <a:t>Regenerace je přizpůsobená konstrukci filtrů - </a:t>
            </a:r>
            <a:r>
              <a:rPr lang="cs-CZ" sz="2400" dirty="0"/>
              <a:t>přívodu plynů a </a:t>
            </a:r>
            <a:r>
              <a:rPr lang="cs-CZ" sz="2400" dirty="0" smtClean="0"/>
              <a:t>druhu filtračních hmot </a:t>
            </a: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69369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Tkaninové odlučovače - filtry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Filtrační </a:t>
            </a:r>
            <a:r>
              <a:rPr lang="cs-CZ" sz="2400" dirty="0" smtClean="0"/>
              <a:t>materiály:</a:t>
            </a:r>
          </a:p>
          <a:p>
            <a:r>
              <a:rPr lang="cs-CZ" sz="2400" dirty="0" smtClean="0"/>
              <a:t>filtrační tkaniny</a:t>
            </a:r>
          </a:p>
          <a:p>
            <a:r>
              <a:rPr lang="cs-CZ" sz="2400" dirty="0" smtClean="0"/>
              <a:t>zrnité vrstvy</a:t>
            </a:r>
          </a:p>
          <a:p>
            <a:r>
              <a:rPr lang="cs-CZ" sz="2400" dirty="0" smtClean="0"/>
              <a:t>porézní hmoty</a:t>
            </a: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filtrační tkaniny – tkané, vpichované</a:t>
            </a:r>
          </a:p>
          <a:p>
            <a:pPr marL="0" indent="0">
              <a:buNone/>
            </a:pPr>
            <a:r>
              <a:rPr lang="cs-CZ" sz="2400" dirty="0" smtClean="0"/>
              <a:t>materiály - přírodní </a:t>
            </a:r>
            <a:r>
              <a:rPr lang="cs-CZ" sz="2400" dirty="0"/>
              <a:t>i </a:t>
            </a:r>
            <a:r>
              <a:rPr lang="cs-CZ" sz="2400" dirty="0" smtClean="0"/>
              <a:t>syntetická vlákna</a:t>
            </a:r>
          </a:p>
          <a:p>
            <a:pPr marL="0" indent="0">
              <a:buNone/>
            </a:pPr>
            <a:r>
              <a:rPr lang="cs-CZ" sz="2400" dirty="0" smtClean="0"/>
              <a:t>porézní hmoty – plasty, kovy</a:t>
            </a:r>
          </a:p>
          <a:p>
            <a:pPr marL="0" indent="0">
              <a:buNone/>
            </a:pPr>
            <a:r>
              <a:rPr lang="cs-CZ" sz="2400" dirty="0" smtClean="0"/>
              <a:t>Materiály vlna, </a:t>
            </a:r>
            <a:r>
              <a:rPr lang="cs-CZ" sz="2400" dirty="0"/>
              <a:t>bavlna, </a:t>
            </a:r>
            <a:r>
              <a:rPr lang="cs-CZ" sz="2400" dirty="0" smtClean="0"/>
              <a:t>polyamidy</a:t>
            </a:r>
            <a:r>
              <a:rPr lang="cs-CZ" sz="2400" dirty="0"/>
              <a:t>, polyestery, expandovaný </a:t>
            </a:r>
            <a:r>
              <a:rPr lang="cs-CZ" sz="2400" dirty="0" smtClean="0"/>
              <a:t>PFTE, </a:t>
            </a:r>
            <a:r>
              <a:rPr lang="cs-CZ" sz="2400" dirty="0"/>
              <a:t>sklo apod. </a:t>
            </a:r>
            <a:r>
              <a:rPr lang="cs-CZ" sz="2400" dirty="0" smtClean="0"/>
              <a:t>Vhodnost materiálu – zejména </a:t>
            </a:r>
            <a:r>
              <a:rPr lang="cs-CZ" sz="2400" dirty="0" err="1" smtClean="0"/>
              <a:t>prac</a:t>
            </a:r>
            <a:r>
              <a:rPr lang="cs-CZ" sz="2400" dirty="0" smtClean="0"/>
              <a:t>. teplota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0574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Tkaninové odlučovače - filtry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smtClean="0"/>
              <a:t>Příklady tepelné odolnosti filtračních materiálů</a:t>
            </a:r>
          </a:p>
          <a:p>
            <a:pPr marL="0" indent="0">
              <a:buNone/>
            </a:pPr>
            <a:r>
              <a:rPr lang="cs-CZ" sz="2400" dirty="0" smtClean="0"/>
              <a:t>Materiál</a:t>
            </a:r>
            <a:r>
              <a:rPr lang="cs-CZ" sz="2400" dirty="0"/>
              <a:t>	</a:t>
            </a:r>
            <a:r>
              <a:rPr lang="cs-CZ" sz="2400" dirty="0" smtClean="0"/>
              <a:t>		Teplota [°C]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PVC	</a:t>
            </a:r>
            <a:r>
              <a:rPr lang="cs-CZ" sz="2400" dirty="0" smtClean="0"/>
              <a:t>			  40 </a:t>
            </a:r>
            <a:r>
              <a:rPr lang="cs-CZ" sz="2400" dirty="0"/>
              <a:t>– 50</a:t>
            </a:r>
          </a:p>
          <a:p>
            <a:pPr marL="0" indent="0">
              <a:buNone/>
            </a:pPr>
            <a:r>
              <a:rPr lang="cs-CZ" sz="2400" dirty="0"/>
              <a:t>bavlna	</a:t>
            </a:r>
            <a:r>
              <a:rPr lang="cs-CZ" sz="2400" dirty="0" smtClean="0"/>
              <a:t>			  75 </a:t>
            </a:r>
            <a:r>
              <a:rPr lang="cs-CZ" sz="2400" dirty="0"/>
              <a:t>– 85</a:t>
            </a:r>
          </a:p>
          <a:p>
            <a:pPr marL="0" indent="0">
              <a:buNone/>
            </a:pPr>
            <a:r>
              <a:rPr lang="cs-CZ" sz="2400" dirty="0"/>
              <a:t>vlna	</a:t>
            </a:r>
            <a:r>
              <a:rPr lang="cs-CZ" sz="2400" dirty="0" smtClean="0"/>
              <a:t>			  80 </a:t>
            </a:r>
            <a:r>
              <a:rPr lang="cs-CZ" sz="2400" dirty="0"/>
              <a:t>– 90</a:t>
            </a:r>
          </a:p>
          <a:p>
            <a:pPr marL="0" indent="0">
              <a:buNone/>
            </a:pPr>
            <a:r>
              <a:rPr lang="cs-CZ" sz="2400" dirty="0"/>
              <a:t>polyamid, polypropylen 	</a:t>
            </a:r>
            <a:r>
              <a:rPr lang="cs-CZ" sz="2400" dirty="0" smtClean="0"/>
              <a:t>  75 </a:t>
            </a:r>
            <a:r>
              <a:rPr lang="cs-CZ" sz="2400" dirty="0"/>
              <a:t>– 90</a:t>
            </a:r>
          </a:p>
          <a:p>
            <a:pPr marL="0" indent="0">
              <a:buNone/>
            </a:pPr>
            <a:r>
              <a:rPr lang="cs-CZ" sz="2400" dirty="0"/>
              <a:t>polyester	</a:t>
            </a:r>
            <a:r>
              <a:rPr lang="cs-CZ" sz="2400" dirty="0" smtClean="0"/>
              <a:t>		      150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teflon	</a:t>
            </a:r>
            <a:r>
              <a:rPr lang="cs-CZ" sz="2400" dirty="0" smtClean="0"/>
              <a:t>			 200 </a:t>
            </a:r>
            <a:r>
              <a:rPr lang="cs-CZ" sz="2400" dirty="0"/>
              <a:t>– 280</a:t>
            </a:r>
          </a:p>
          <a:p>
            <a:pPr marL="0" indent="0">
              <a:buNone/>
            </a:pPr>
            <a:r>
              <a:rPr lang="cs-CZ" sz="2400" dirty="0"/>
              <a:t>skelná vlákna	</a:t>
            </a:r>
            <a:r>
              <a:rPr lang="cs-CZ" sz="2400" dirty="0" smtClean="0"/>
              <a:t>		 250 </a:t>
            </a:r>
            <a:r>
              <a:rPr lang="cs-CZ" sz="2400" dirty="0"/>
              <a:t>–300</a:t>
            </a:r>
          </a:p>
          <a:p>
            <a:pPr marL="0" indent="0">
              <a:buNone/>
            </a:pPr>
            <a:r>
              <a:rPr lang="cs-CZ" sz="2400" dirty="0"/>
              <a:t>kovová vlákna	</a:t>
            </a:r>
            <a:r>
              <a:rPr lang="cs-CZ" sz="2400" dirty="0" smtClean="0"/>
              <a:t>		    &gt;</a:t>
            </a:r>
            <a:r>
              <a:rPr lang="cs-CZ" sz="2400" dirty="0"/>
              <a:t>300</a:t>
            </a:r>
          </a:p>
        </p:txBody>
      </p:sp>
    </p:spTree>
    <p:extLst>
      <p:ext uri="{BB962C8B-B14F-4D97-AF65-F5344CB8AC3E}">
        <p14:creationId xmlns:p14="http://schemas.microsoft.com/office/powerpoint/2010/main" val="264368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Tkaninové odlučovače - filtry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Tkaninové filtry - uspořádány </a:t>
            </a:r>
            <a:r>
              <a:rPr lang="cs-CZ" sz="2400" dirty="0"/>
              <a:t>ve tvaru hadic nebo </a:t>
            </a:r>
            <a:r>
              <a:rPr lang="cs-CZ" sz="2400" dirty="0" smtClean="0"/>
              <a:t>kapes</a:t>
            </a:r>
          </a:p>
          <a:p>
            <a:pPr marL="0" indent="0">
              <a:buNone/>
            </a:pPr>
            <a:r>
              <a:rPr lang="cs-CZ" sz="2400" dirty="0" smtClean="0"/>
              <a:t>= filtry hadicové, kapsové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Základní </a:t>
            </a:r>
            <a:r>
              <a:rPr lang="cs-CZ" sz="2400" dirty="0"/>
              <a:t>způsoby </a:t>
            </a:r>
            <a:r>
              <a:rPr lang="cs-CZ" sz="2400" dirty="0" smtClean="0"/>
              <a:t>regenerace:</a:t>
            </a:r>
          </a:p>
          <a:p>
            <a:pPr marL="0" indent="0">
              <a:buNone/>
            </a:pPr>
            <a:r>
              <a:rPr lang="cs-CZ" sz="2400" dirty="0" smtClean="0"/>
              <a:t>zpětný proplach a pulsní </a:t>
            </a:r>
            <a:r>
              <a:rPr lang="cs-CZ" sz="2400" dirty="0" err="1" smtClean="0"/>
              <a:t>profuk</a:t>
            </a:r>
            <a:r>
              <a:rPr lang="cs-CZ" sz="2400" dirty="0" smtClean="0"/>
              <a:t> 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U hadicových </a:t>
            </a:r>
            <a:r>
              <a:rPr lang="cs-CZ" sz="2400" dirty="0"/>
              <a:t>filtrů </a:t>
            </a:r>
            <a:r>
              <a:rPr lang="cs-CZ" sz="2400" dirty="0" smtClean="0"/>
              <a:t>možno </a:t>
            </a:r>
            <a:r>
              <a:rPr lang="cs-CZ" sz="2400" dirty="0"/>
              <a:t>regeneraci zpětným proplachem kombinovat i s mechanickými </a:t>
            </a:r>
            <a:r>
              <a:rPr lang="cs-CZ" sz="2400" dirty="0" smtClean="0"/>
              <a:t>způsoby – kmitání po délce nebo vytřásání.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3938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Tkaninové odlučovače - filtry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regenerace </a:t>
            </a:r>
          </a:p>
          <a:p>
            <a:pPr marL="0" indent="0">
              <a:buNone/>
            </a:pPr>
            <a:r>
              <a:rPr lang="cs-CZ" sz="2400" dirty="0" smtClean="0"/>
              <a:t>hadicových</a:t>
            </a:r>
          </a:p>
          <a:p>
            <a:pPr marL="0" indent="0">
              <a:buNone/>
            </a:pPr>
            <a:r>
              <a:rPr lang="cs-CZ" sz="2400" dirty="0" smtClean="0"/>
              <a:t>filtrů</a:t>
            </a:r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-99392"/>
            <a:ext cx="3816424" cy="65527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538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Tkaninové odlučovače - filtry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Filtry </a:t>
            </a:r>
            <a:r>
              <a:rPr lang="cs-CZ" sz="2400" dirty="0"/>
              <a:t>se zrnitou </a:t>
            </a:r>
            <a:r>
              <a:rPr lang="cs-CZ" sz="2400" dirty="0" smtClean="0"/>
              <a:t>vrstvou - </a:t>
            </a:r>
            <a:r>
              <a:rPr lang="cs-CZ" sz="2400" dirty="0"/>
              <a:t>např. pískem nebo dolomitem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dirty="0" smtClean="0"/>
              <a:t>Použití </a:t>
            </a:r>
            <a:r>
              <a:rPr lang="cs-CZ" sz="2400" dirty="0"/>
              <a:t>do teplot cca 500 </a:t>
            </a:r>
            <a:r>
              <a:rPr lang="cs-CZ" sz="2400" dirty="0" smtClean="0"/>
              <a:t>°C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Filtry </a:t>
            </a:r>
            <a:r>
              <a:rPr lang="cs-CZ" sz="2400" dirty="0"/>
              <a:t>ze slinutých </a:t>
            </a:r>
            <a:r>
              <a:rPr lang="cs-CZ" sz="2400" dirty="0" smtClean="0"/>
              <a:t>porézních vrstev (</a:t>
            </a:r>
            <a:r>
              <a:rPr lang="cs-CZ" sz="2400" dirty="0" err="1" smtClean="0"/>
              <a:t>tl</a:t>
            </a:r>
            <a:r>
              <a:rPr lang="cs-CZ" sz="2400" dirty="0" smtClean="0"/>
              <a:t>. do 10mm).</a:t>
            </a:r>
          </a:p>
          <a:p>
            <a:pPr marL="0" indent="0">
              <a:buNone/>
            </a:pPr>
            <a:r>
              <a:rPr lang="cs-CZ" sz="2400" dirty="0" smtClean="0"/>
              <a:t>Svíčkové filtry - samostatné trubky, deskové </a:t>
            </a:r>
            <a:r>
              <a:rPr lang="cs-CZ" sz="2400" dirty="0"/>
              <a:t>filtry </a:t>
            </a:r>
            <a:r>
              <a:rPr lang="cs-CZ" sz="2400" dirty="0" smtClean="0"/>
              <a:t>– sestava z vyměnitelných desek.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smtClean="0"/>
              <a:t>Regenerace </a:t>
            </a:r>
            <a:r>
              <a:rPr lang="cs-CZ" sz="2400" smtClean="0"/>
              <a:t>– zejména pulsním </a:t>
            </a:r>
            <a:r>
              <a:rPr lang="cs-CZ" sz="2400" dirty="0" err="1"/>
              <a:t>profukem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1573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Elektrostatické </a:t>
            </a:r>
            <a:r>
              <a:rPr lang="cs-CZ" sz="4000" dirty="0"/>
              <a:t>odlučovače (EO)</a:t>
            </a:r>
          </a:p>
        </p:txBody>
      </p:sp>
      <p:pic>
        <p:nvPicPr>
          <p:cNvPr id="2050" name="Picture 2" descr="D:\Data\MILAN\ekoinoprezentace\39_G-4-3-3-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" y="1052736"/>
            <a:ext cx="6050039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Data\MILAN\ekoinoprezentace\44_filter_350px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194" y="1681758"/>
            <a:ext cx="3240360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108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Elektrostatické </a:t>
            </a:r>
            <a:r>
              <a:rPr lang="cs-CZ" sz="4000" dirty="0"/>
              <a:t>odlučovače (EO)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dirty="0"/>
              <a:t>Principem činnosti </a:t>
            </a:r>
            <a:r>
              <a:rPr lang="cs-CZ" sz="2200" dirty="0" smtClean="0"/>
              <a:t>je </a:t>
            </a:r>
            <a:r>
              <a:rPr lang="cs-CZ" sz="2200" dirty="0"/>
              <a:t>využití přitažlivých sil mezi elektricky nabitými částicemi prachu a opačně nabitou sběrací elektrodou. Nabití částic se dosahuje v elektrostatickém poli EO, kde jako přenašeč náboje </a:t>
            </a:r>
            <a:r>
              <a:rPr lang="cs-CZ" sz="2200" dirty="0" smtClean="0"/>
              <a:t>slouží </a:t>
            </a:r>
            <a:r>
              <a:rPr lang="cs-CZ" sz="2200" dirty="0"/>
              <a:t>ionty ionizovaného plynu.</a:t>
            </a:r>
          </a:p>
          <a:p>
            <a:pPr marL="0" indent="0">
              <a:buNone/>
            </a:pPr>
            <a:r>
              <a:rPr lang="cs-CZ" sz="2200" dirty="0" smtClean="0"/>
              <a:t>Sběrací </a:t>
            </a:r>
            <a:r>
              <a:rPr lang="cs-CZ" sz="2200" dirty="0"/>
              <a:t>elektroda </a:t>
            </a:r>
            <a:r>
              <a:rPr lang="cs-CZ" sz="2200" dirty="0" smtClean="0"/>
              <a:t>– velká plocha</a:t>
            </a:r>
          </a:p>
          <a:p>
            <a:pPr marL="0" indent="0">
              <a:buNone/>
            </a:pPr>
            <a:r>
              <a:rPr lang="cs-CZ" sz="2200" dirty="0" smtClean="0"/>
              <a:t>Nabíjecí </a:t>
            </a:r>
            <a:r>
              <a:rPr lang="cs-CZ" sz="2200" dirty="0"/>
              <a:t>(</a:t>
            </a:r>
            <a:r>
              <a:rPr lang="cs-CZ" sz="2200" dirty="0" err="1"/>
              <a:t>sršicí</a:t>
            </a:r>
            <a:r>
              <a:rPr lang="cs-CZ" sz="2200" dirty="0"/>
              <a:t>) elektroda </a:t>
            </a:r>
            <a:r>
              <a:rPr lang="cs-CZ" sz="2200" dirty="0" smtClean="0"/>
              <a:t>– malý povrch (plocha)</a:t>
            </a:r>
          </a:p>
          <a:p>
            <a:pPr marL="0" indent="0">
              <a:buNone/>
            </a:pPr>
            <a:r>
              <a:rPr lang="cs-CZ" sz="2200" dirty="0" smtClean="0"/>
              <a:t>Stejnosměrné napětí - tak vysoké, až mezi </a:t>
            </a:r>
            <a:r>
              <a:rPr lang="cs-CZ" sz="2200" dirty="0"/>
              <a:t>elektrodami </a:t>
            </a:r>
            <a:r>
              <a:rPr lang="cs-CZ" sz="2200" dirty="0" smtClean="0"/>
              <a:t>prochází </a:t>
            </a:r>
            <a:r>
              <a:rPr lang="cs-CZ" sz="2200" dirty="0"/>
              <a:t>proud v důsledku ionizace molekul plynu v blízkosti nabíjecí elektrody, </a:t>
            </a:r>
            <a:r>
              <a:rPr lang="cs-CZ" sz="2200" dirty="0" smtClean="0"/>
              <a:t>vzniká zdroj iontů - korona</a:t>
            </a:r>
            <a:r>
              <a:rPr lang="cs-CZ" sz="2200" dirty="0"/>
              <a:t>. </a:t>
            </a:r>
            <a:endParaRPr lang="cs-CZ" sz="2200" dirty="0" smtClean="0"/>
          </a:p>
          <a:p>
            <a:pPr marL="0" indent="0">
              <a:buNone/>
            </a:pPr>
            <a:r>
              <a:rPr lang="cs-CZ" sz="2200" dirty="0" smtClean="0"/>
              <a:t>Nabíjecí elektrody – tyč, drát apod.</a:t>
            </a:r>
          </a:p>
          <a:p>
            <a:pPr marL="0" indent="0">
              <a:buNone/>
            </a:pPr>
            <a:r>
              <a:rPr lang="cs-CZ" sz="2200" dirty="0"/>
              <a:t>Sběrací </a:t>
            </a:r>
            <a:r>
              <a:rPr lang="cs-CZ" sz="2200" dirty="0" smtClean="0"/>
              <a:t>elektroda – desky, válce</a:t>
            </a:r>
          </a:p>
          <a:p>
            <a:pPr marL="0" indent="0">
              <a:buNone/>
            </a:pPr>
            <a:r>
              <a:rPr lang="cs-CZ" sz="2200" dirty="0" smtClean="0"/>
              <a:t>Zachycené částice oklepávány ze sběrací elektrody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5856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Elektrostatické </a:t>
            </a:r>
            <a:r>
              <a:rPr lang="cs-CZ" sz="4000" dirty="0"/>
              <a:t>odlučovače (EO)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Walther &amp; </a:t>
            </a:r>
            <a:r>
              <a:rPr lang="cs-CZ" sz="2400" dirty="0" err="1"/>
              <a:t>Cie</a:t>
            </a:r>
            <a:r>
              <a:rPr lang="cs-CZ" sz="2400" dirty="0"/>
              <a:t>., </a:t>
            </a:r>
            <a:r>
              <a:rPr lang="cs-CZ" sz="2400" dirty="0" err="1"/>
              <a:t>Köln</a:t>
            </a:r>
            <a:endParaRPr lang="cs-CZ" dirty="0"/>
          </a:p>
        </p:txBody>
      </p:sp>
      <p:pic>
        <p:nvPicPr>
          <p:cNvPr id="1027" name="Picture 3" descr="C:\Users\brezinam\Pictures\Elektrofilter_Kraft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2184" y="1052736"/>
            <a:ext cx="5184576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006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Elektrostatické </a:t>
            </a:r>
            <a:r>
              <a:rPr lang="cs-CZ" sz="4000" dirty="0"/>
              <a:t>odlučovače (EO)</a:t>
            </a:r>
          </a:p>
        </p:txBody>
      </p:sp>
      <p:pic>
        <p:nvPicPr>
          <p:cNvPr id="1026" name="Picture 2" descr="D:\Data\MILAN\ekoinoprezentace\1_2_1_3_1_trockenelektrofilter_mit_legende_scheuch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96752"/>
            <a:ext cx="7865782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593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Odprašování odpadních plynů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Zařízení pro zachycování tuhých </a:t>
            </a:r>
            <a:r>
              <a:rPr lang="cs-CZ" sz="2400" dirty="0" smtClean="0"/>
              <a:t>příměsí</a:t>
            </a:r>
          </a:p>
          <a:p>
            <a:pPr marL="0" indent="0">
              <a:buNone/>
            </a:pPr>
            <a:r>
              <a:rPr lang="cs-CZ" sz="2400" dirty="0" smtClean="0"/>
              <a:t>Různé principy, účinnost, vhodnost pro </a:t>
            </a:r>
            <a:r>
              <a:rPr lang="cs-CZ" sz="2400" dirty="0"/>
              <a:t>jednotlivé druhy </a:t>
            </a:r>
            <a:r>
              <a:rPr lang="cs-CZ" sz="2400" dirty="0" smtClean="0"/>
              <a:t>prachů</a:t>
            </a: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Dělení odlučovačů podle principu činnosti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- </a:t>
            </a:r>
            <a:r>
              <a:rPr lang="cs-CZ" sz="2400" dirty="0"/>
              <a:t>odlučovače mechanické </a:t>
            </a:r>
            <a:r>
              <a:rPr lang="cs-CZ" sz="2400" dirty="0" smtClean="0"/>
              <a:t>	- </a:t>
            </a:r>
            <a:r>
              <a:rPr lang="cs-CZ" sz="2400" dirty="0"/>
              <a:t>suché</a:t>
            </a:r>
            <a:br>
              <a:rPr lang="cs-CZ" sz="2400" dirty="0"/>
            </a:br>
            <a:r>
              <a:rPr lang="cs-CZ" sz="2400" dirty="0" smtClean="0"/>
              <a:t>				- </a:t>
            </a:r>
            <a:r>
              <a:rPr lang="cs-CZ" sz="2400" dirty="0"/>
              <a:t>mokré </a:t>
            </a:r>
            <a:br>
              <a:rPr lang="cs-CZ" sz="2400" dirty="0"/>
            </a:br>
            <a:r>
              <a:rPr lang="cs-CZ" sz="2400" dirty="0"/>
              <a:t>- elektrické </a:t>
            </a:r>
            <a:r>
              <a:rPr lang="cs-CZ" sz="2400" dirty="0" smtClean="0"/>
              <a:t>odlučovače	- </a:t>
            </a:r>
            <a:r>
              <a:rPr lang="cs-CZ" sz="2400" dirty="0"/>
              <a:t>suché </a:t>
            </a:r>
            <a:br>
              <a:rPr lang="cs-CZ" sz="2400" dirty="0"/>
            </a:br>
            <a:r>
              <a:rPr lang="cs-CZ" sz="2400" dirty="0" smtClean="0"/>
              <a:t>				- </a:t>
            </a:r>
            <a:r>
              <a:rPr lang="cs-CZ" sz="2400" dirty="0"/>
              <a:t>mokré </a:t>
            </a:r>
            <a:br>
              <a:rPr lang="cs-CZ" sz="2400" dirty="0"/>
            </a:br>
            <a:r>
              <a:rPr lang="cs-CZ" sz="2400" dirty="0"/>
              <a:t>- </a:t>
            </a:r>
            <a:r>
              <a:rPr lang="cs-CZ" sz="2400" dirty="0" smtClean="0"/>
              <a:t>filtry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42158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Odprašování odpadních plynů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- </a:t>
            </a:r>
            <a:r>
              <a:rPr lang="cs-CZ" sz="2400" dirty="0"/>
              <a:t>odlučovače mechanické </a:t>
            </a:r>
            <a:r>
              <a:rPr lang="cs-CZ" sz="2400" dirty="0" smtClean="0"/>
              <a:t>	- </a:t>
            </a:r>
            <a:r>
              <a:rPr lang="cs-CZ" sz="2400" dirty="0"/>
              <a:t>suché</a:t>
            </a:r>
            <a:br>
              <a:rPr lang="cs-CZ" sz="2400" dirty="0"/>
            </a:br>
            <a:r>
              <a:rPr lang="cs-CZ" sz="2400" dirty="0"/>
              <a:t>Usazovací </a:t>
            </a:r>
            <a:r>
              <a:rPr lang="cs-CZ" sz="2400" dirty="0" smtClean="0"/>
              <a:t>komory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				</a:t>
            </a:r>
          </a:p>
          <a:p>
            <a:pPr marL="0" indent="0">
              <a:buNone/>
            </a:pPr>
            <a:endParaRPr lang="cs-CZ" sz="2400" dirty="0" smtClean="0"/>
          </a:p>
        </p:txBody>
      </p:sp>
      <p:pic>
        <p:nvPicPr>
          <p:cNvPr id="1026" name="Picture 2" descr="D:\Data\MILAN\ekoinoprezentace\komorov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2420888"/>
            <a:ext cx="5124657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2259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Odprašování odpadních plynů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- </a:t>
            </a:r>
            <a:r>
              <a:rPr lang="cs-CZ" sz="2400" dirty="0"/>
              <a:t>odlučovače mechanické </a:t>
            </a:r>
            <a:r>
              <a:rPr lang="cs-CZ" sz="2400" dirty="0" smtClean="0"/>
              <a:t>	- </a:t>
            </a:r>
            <a:r>
              <a:rPr lang="cs-CZ" sz="2400" dirty="0"/>
              <a:t>suché</a:t>
            </a:r>
            <a:br>
              <a:rPr lang="cs-CZ" sz="2400" dirty="0"/>
            </a:br>
            <a:r>
              <a:rPr lang="cs-CZ" sz="2400" dirty="0"/>
              <a:t>Usazovací </a:t>
            </a:r>
            <a:r>
              <a:rPr lang="cs-CZ" sz="2400" dirty="0" smtClean="0"/>
              <a:t>komory</a:t>
            </a:r>
          </a:p>
          <a:p>
            <a:pPr marL="0" indent="0">
              <a:buNone/>
            </a:pPr>
            <a:r>
              <a:rPr lang="cs-CZ" sz="2400" dirty="0" smtClean="0"/>
              <a:t>Jedná se o nejjednodušší type </a:t>
            </a:r>
            <a:r>
              <a:rPr lang="cs-CZ" sz="2400" dirty="0"/>
              <a:t>mechanického odlučovače </a:t>
            </a:r>
            <a:r>
              <a:rPr lang="cs-CZ" sz="2400" dirty="0" smtClean="0"/>
              <a:t>vůbec</a:t>
            </a:r>
          </a:p>
          <a:p>
            <a:pPr marL="0" indent="0">
              <a:buNone/>
            </a:pPr>
            <a:r>
              <a:rPr lang="cs-CZ" sz="2400" dirty="0" smtClean="0"/>
              <a:t>V </a:t>
            </a:r>
            <a:r>
              <a:rPr lang="cs-CZ" sz="2400" dirty="0"/>
              <a:t>současné době se používají jen zřídka, spíše vůbec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dirty="0" smtClean="0"/>
              <a:t>Princip </a:t>
            </a:r>
            <a:r>
              <a:rPr lang="cs-CZ" sz="2400" dirty="0"/>
              <a:t>jejich funkce spočívá v rozšíření profilu potrubí a tím snížení rychlosti plynu. 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				</a:t>
            </a:r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121039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Odprašování odpadních plynů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- </a:t>
            </a:r>
            <a:r>
              <a:rPr lang="cs-CZ" sz="2400" dirty="0"/>
              <a:t>odlučovače mechanické </a:t>
            </a:r>
            <a:r>
              <a:rPr lang="cs-CZ" sz="2400" dirty="0" smtClean="0"/>
              <a:t>	- </a:t>
            </a:r>
            <a:r>
              <a:rPr lang="cs-CZ" sz="2400" dirty="0"/>
              <a:t>suché</a:t>
            </a:r>
            <a:br>
              <a:rPr lang="cs-CZ" sz="2400" dirty="0"/>
            </a:br>
            <a:r>
              <a:rPr lang="cs-CZ" sz="2400" dirty="0" smtClean="0"/>
              <a:t>Žaluziové odlučovače</a:t>
            </a:r>
            <a:endParaRPr lang="cs-CZ" sz="2400" dirty="0"/>
          </a:p>
        </p:txBody>
      </p:sp>
      <p:pic>
        <p:nvPicPr>
          <p:cNvPr id="2050" name="Picture 2" descr="D:\Data\MILAN\ekoinoprezentace\zaluz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807" y="2696716"/>
            <a:ext cx="7198072" cy="3108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7183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Odprašování odpadních plynů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- </a:t>
            </a:r>
            <a:r>
              <a:rPr lang="cs-CZ" sz="2400" dirty="0"/>
              <a:t>odlučovače mechanické </a:t>
            </a:r>
            <a:r>
              <a:rPr lang="cs-CZ" sz="2400" dirty="0" smtClean="0"/>
              <a:t>	- </a:t>
            </a:r>
            <a:r>
              <a:rPr lang="cs-CZ" sz="2400" dirty="0"/>
              <a:t>suché</a:t>
            </a:r>
            <a:br>
              <a:rPr lang="cs-CZ" sz="2400" dirty="0"/>
            </a:br>
            <a:r>
              <a:rPr lang="cs-CZ" sz="2400" dirty="0" smtClean="0"/>
              <a:t>Žaluziové odlučovače</a:t>
            </a:r>
          </a:p>
          <a:p>
            <a:pPr marL="0" indent="0">
              <a:buNone/>
            </a:pPr>
            <a:r>
              <a:rPr lang="cs-CZ" sz="2400" dirty="0"/>
              <a:t>Při průchodu plynu žaluzií dochází k prudké změně směru, kterou pevné částice nestačí sledovat, narážejí na přední stranu žaluzie a posouvají se tak směrem dolů k dílčímu odběru proudu plynu.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Mají </a:t>
            </a:r>
            <a:r>
              <a:rPr lang="cs-CZ" sz="2400" dirty="0"/>
              <a:t>nízkou účinnost, používají se jako </a:t>
            </a:r>
            <a:r>
              <a:rPr lang="cs-CZ" sz="2400" dirty="0" err="1"/>
              <a:t>předodlučovače</a:t>
            </a:r>
            <a:r>
              <a:rPr lang="cs-CZ" sz="2400" dirty="0"/>
              <a:t> a mohou být použity pro vysoké teploty a neabrazivní prach.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38574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Odprašování odpadních plynů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27756" y="1484784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Vírové odlučovače (mech. suché)</a:t>
            </a:r>
          </a:p>
          <a:p>
            <a:pPr marL="0" indent="0">
              <a:buNone/>
            </a:pPr>
            <a:r>
              <a:rPr lang="cs-CZ" sz="2400" dirty="0" smtClean="0"/>
              <a:t>(vírníky, cyklony)</a:t>
            </a:r>
          </a:p>
          <a:p>
            <a:pPr marL="0" indent="0">
              <a:buNone/>
            </a:pPr>
            <a:r>
              <a:rPr lang="cs-CZ" sz="2000" dirty="0" smtClean="0"/>
              <a:t>+ jednoduché a nenáročné, účinnost,</a:t>
            </a:r>
          </a:p>
          <a:p>
            <a:pPr marL="0" indent="0">
              <a:buNone/>
            </a:pPr>
            <a:r>
              <a:rPr lang="cs-CZ" sz="2000" dirty="0" smtClean="0"/>
              <a:t>+ i pro horké plyny</a:t>
            </a:r>
          </a:p>
          <a:p>
            <a:pPr marL="0" indent="0">
              <a:buNone/>
            </a:pPr>
            <a:r>
              <a:rPr lang="cs-CZ" sz="2000" dirty="0" smtClean="0"/>
              <a:t>- nevhodné pro lepivé prachy,</a:t>
            </a:r>
          </a:p>
          <a:p>
            <a:pPr marL="0" indent="0">
              <a:buNone/>
            </a:pPr>
            <a:r>
              <a:rPr lang="cs-CZ" sz="2000" dirty="0" smtClean="0"/>
              <a:t>- opotřebení abrazí,</a:t>
            </a:r>
          </a:p>
          <a:p>
            <a:pPr marL="0" indent="0">
              <a:buNone/>
            </a:pPr>
            <a:r>
              <a:rPr lang="cs-CZ" sz="2000" dirty="0" smtClean="0"/>
              <a:t>- závislost na průtoku</a:t>
            </a:r>
          </a:p>
          <a:p>
            <a:pPr marL="0" indent="0">
              <a:buNone/>
            </a:pPr>
            <a:r>
              <a:rPr lang="cs-CZ" sz="2000" dirty="0" smtClean="0"/>
              <a:t>   (řešení </a:t>
            </a:r>
            <a:r>
              <a:rPr lang="cs-CZ" sz="2000" dirty="0" err="1" smtClean="0"/>
              <a:t>multicyklony</a:t>
            </a:r>
            <a:r>
              <a:rPr lang="cs-CZ" sz="2000" dirty="0" smtClean="0"/>
              <a:t>) </a:t>
            </a:r>
          </a:p>
          <a:p>
            <a:pPr marL="0" indent="0">
              <a:buNone/>
            </a:pPr>
            <a:r>
              <a:rPr lang="cs-CZ" sz="2400" dirty="0" smtClean="0"/>
              <a:t>	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a) tangenciální vstup</a:t>
            </a:r>
          </a:p>
          <a:p>
            <a:pPr marL="0" indent="0">
              <a:buNone/>
            </a:pPr>
            <a:r>
              <a:rPr lang="cs-CZ" sz="2400" dirty="0" smtClean="0"/>
              <a:t>	b) šroubový vstup</a:t>
            </a:r>
          </a:p>
          <a:p>
            <a:pPr marL="0" indent="0">
              <a:buNone/>
            </a:pPr>
            <a:r>
              <a:rPr lang="cs-CZ" sz="2400" dirty="0" smtClean="0"/>
              <a:t>	c) axiální vstup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3074" name="Picture 2" descr="D:\Data\MILAN\ekoinoprezentace\virnik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363" y="1340768"/>
            <a:ext cx="4983637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7780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Odprašování odpadních plynů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27756" y="1484784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Vírové odlučovače (mech. suché)</a:t>
            </a:r>
          </a:p>
          <a:p>
            <a:pPr marL="0" indent="0">
              <a:buNone/>
            </a:pPr>
            <a:r>
              <a:rPr lang="cs-CZ" sz="2400" dirty="0" smtClean="0"/>
              <a:t>Jsou </a:t>
            </a:r>
            <a:r>
              <a:rPr lang="cs-CZ" sz="2400" dirty="0"/>
              <a:t>nejrozšířenějším mechanickým odlučovačem.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Principem funkce </a:t>
            </a:r>
            <a:r>
              <a:rPr lang="cs-CZ" sz="2400" dirty="0"/>
              <a:t>je využití odstředivé síly, která vzniká uvedením proudu plynu do rychlého rotačního pohybu </a:t>
            </a:r>
            <a:r>
              <a:rPr lang="cs-CZ" sz="2400" dirty="0" smtClean="0"/>
              <a:t>(běžně </a:t>
            </a:r>
            <a:r>
              <a:rPr lang="cs-CZ" sz="2400" dirty="0"/>
              <a:t>používaný název cyklóny).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Zvyšování účinnosti - zvyšování </a:t>
            </a:r>
            <a:r>
              <a:rPr lang="cs-CZ" sz="2400" dirty="0"/>
              <a:t>rychlosti plynu </a:t>
            </a:r>
            <a:r>
              <a:rPr lang="cs-CZ" sz="2400" dirty="0" smtClean="0"/>
              <a:t>- zmenšování </a:t>
            </a:r>
            <a:r>
              <a:rPr lang="cs-CZ" sz="2400" dirty="0"/>
              <a:t>jejich </a:t>
            </a:r>
            <a:r>
              <a:rPr lang="cs-CZ" sz="2400" dirty="0" smtClean="0"/>
              <a:t>průměru cyklonu = menší výkon. Při sloučení </a:t>
            </a:r>
            <a:r>
              <a:rPr lang="cs-CZ" sz="2400" dirty="0"/>
              <a:t>do </a:t>
            </a:r>
            <a:r>
              <a:rPr lang="cs-CZ" sz="2400" dirty="0" smtClean="0"/>
              <a:t>bloků se výkony jednotlivých sčítají. </a:t>
            </a:r>
            <a:r>
              <a:rPr lang="cs-CZ" sz="2400" dirty="0"/>
              <a:t>Soustava paralelně zařazených cyklónů je skupinový odlučovač (</a:t>
            </a:r>
            <a:r>
              <a:rPr lang="cs-CZ" sz="2400" dirty="0" err="1" smtClean="0"/>
              <a:t>multicyklón</a:t>
            </a:r>
            <a:r>
              <a:rPr lang="cs-CZ" sz="2400" dirty="0" smtClean="0"/>
              <a:t>).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410261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Vlastní 1">
      <a:dk1>
        <a:sysClr val="windowText" lastClr="000000"/>
      </a:dk1>
      <a:lt1>
        <a:sysClr val="window" lastClr="FFFFFF"/>
      </a:lt1>
      <a:dk2>
        <a:srgbClr val="1C2D8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11063</TotalTime>
  <Words>835</Words>
  <Application>Microsoft Office PowerPoint</Application>
  <PresentationFormat>Předvádění na obrazovce (4:3)</PresentationFormat>
  <Paragraphs>175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Motiv systému Office</vt:lpstr>
      <vt:lpstr>Ochrana ovzduší III</vt:lpstr>
      <vt:lpstr>Odprašování odpadních plynů</vt:lpstr>
      <vt:lpstr>Odprašování odpadních plynů</vt:lpstr>
      <vt:lpstr>Odprašování odpadních plynů</vt:lpstr>
      <vt:lpstr>Odprašování odpadních plynů</vt:lpstr>
      <vt:lpstr>Odprašování odpadních plynů</vt:lpstr>
      <vt:lpstr>Odprašování odpadních plynů</vt:lpstr>
      <vt:lpstr>Odprašování odpadních plynů</vt:lpstr>
      <vt:lpstr>Odprašování odpadních plynů</vt:lpstr>
      <vt:lpstr>Odprašování odpadních plynů</vt:lpstr>
      <vt:lpstr>Odprašování odpadních plynů</vt:lpstr>
      <vt:lpstr>Odprašování odpadních plynů</vt:lpstr>
      <vt:lpstr>Odprašování odpadních plynů</vt:lpstr>
      <vt:lpstr>Odprašování odpadních plynů</vt:lpstr>
      <vt:lpstr>Mokré odlučovače</vt:lpstr>
      <vt:lpstr>Mokré odlučovače</vt:lpstr>
      <vt:lpstr>Mokré odlučovače</vt:lpstr>
      <vt:lpstr>Mokré odlučovače</vt:lpstr>
      <vt:lpstr>Tkaninové odlučovače - filtry</vt:lpstr>
      <vt:lpstr>Tkaninové odlučovače - filtry</vt:lpstr>
      <vt:lpstr>Tkaninové odlučovače - filtry</vt:lpstr>
      <vt:lpstr>Tkaninové odlučovače - filtry</vt:lpstr>
      <vt:lpstr>Tkaninové odlučovače - filtry</vt:lpstr>
      <vt:lpstr>Tkaninové odlučovače - filtry</vt:lpstr>
      <vt:lpstr>Tkaninové odlučovače - filtry</vt:lpstr>
      <vt:lpstr>Elektrostatické odlučovače (EO)</vt:lpstr>
      <vt:lpstr>Elektrostatické odlučovače (EO)</vt:lpstr>
      <vt:lpstr>Elektrostatické odlučovače (EO)</vt:lpstr>
      <vt:lpstr>Elektrostatické odlučovače (EO)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inovovaného předmětu</dc:title>
  <dc:creator>Vladimír Kočí</dc:creator>
  <cp:lastModifiedBy>Brezina Milan</cp:lastModifiedBy>
  <cp:revision>380</cp:revision>
  <dcterms:created xsi:type="dcterms:W3CDTF">2012-05-03T05:54:43Z</dcterms:created>
  <dcterms:modified xsi:type="dcterms:W3CDTF">2013-06-07T10:51:20Z</dcterms:modified>
</cp:coreProperties>
</file>